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notesMasterIdLst>
    <p:notesMasterId r:id="rId28"/>
  </p:notesMasterIdLst>
  <p:handoutMasterIdLst>
    <p:handoutMasterId r:id="rId29"/>
  </p:handoutMasterIdLst>
  <p:sldIdLst>
    <p:sldId id="276" r:id="rId2"/>
    <p:sldId id="314" r:id="rId3"/>
    <p:sldId id="315" r:id="rId4"/>
    <p:sldId id="328" r:id="rId5"/>
    <p:sldId id="317" r:id="rId6"/>
    <p:sldId id="320" r:id="rId7"/>
    <p:sldId id="321" r:id="rId8"/>
    <p:sldId id="257" r:id="rId9"/>
    <p:sldId id="308" r:id="rId10"/>
    <p:sldId id="262" r:id="rId11"/>
    <p:sldId id="277" r:id="rId12"/>
    <p:sldId id="330" r:id="rId13"/>
    <p:sldId id="331" r:id="rId14"/>
    <p:sldId id="270" r:id="rId15"/>
    <p:sldId id="294" r:id="rId16"/>
    <p:sldId id="295" r:id="rId17"/>
    <p:sldId id="298" r:id="rId18"/>
    <p:sldId id="304" r:id="rId19"/>
    <p:sldId id="280" r:id="rId20"/>
    <p:sldId id="322" r:id="rId21"/>
    <p:sldId id="323" r:id="rId22"/>
    <p:sldId id="324" r:id="rId23"/>
    <p:sldId id="325" r:id="rId24"/>
    <p:sldId id="326" r:id="rId25"/>
    <p:sldId id="327" r:id="rId26"/>
    <p:sldId id="281" r:id="rId27"/>
  </p:sldIdLst>
  <p:sldSz cx="12192000" cy="6858000"/>
  <p:notesSz cx="69850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0066"/>
    <a:srgbClr val="29AF8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766" autoAdjust="0"/>
    <p:restoredTop sz="94131" autoAdjust="0"/>
  </p:normalViewPr>
  <p:slideViewPr>
    <p:cSldViewPr snapToGrid="0">
      <p:cViewPr varScale="1">
        <p:scale>
          <a:sx n="81" d="100"/>
          <a:sy n="81" d="100"/>
        </p:scale>
        <p:origin x="214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1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49540682414699"/>
          <c:y val="4.9965223097112876E-2"/>
          <c:w val="0.86252928453387789"/>
          <c:h val="0.811419072615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NVC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aseline="0">
                    <a:solidFill>
                      <a:schemeClr val="tx1"/>
                    </a:solidFill>
                    <a:latin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Sheet1!$B$2:$B$7</c:f>
              <c:numCache>
                <c:formatCode>#,##0</c:formatCode>
                <c:ptCount val="6"/>
                <c:pt idx="0">
                  <c:v>15921</c:v>
                </c:pt>
                <c:pt idx="1">
                  <c:v>16067</c:v>
                </c:pt>
                <c:pt idx="2">
                  <c:v>15992</c:v>
                </c:pt>
                <c:pt idx="3">
                  <c:v>15965</c:v>
                </c:pt>
                <c:pt idx="4">
                  <c:v>15797</c:v>
                </c:pt>
                <c:pt idx="5">
                  <c:v>16656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1600656"/>
        <c:axId val="291604184"/>
      </c:barChart>
      <c:catAx>
        <c:axId val="291600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Arial" panose="020B0604020202020204" pitchFamily="34" charset="0"/>
              </a:defRPr>
            </a:pPr>
            <a:endParaRPr lang="en-US"/>
          </a:p>
        </c:txPr>
        <c:crossAx val="291604184"/>
        <c:crosses val="autoZero"/>
        <c:auto val="1"/>
        <c:lblAlgn val="ctr"/>
        <c:lblOffset val="100"/>
        <c:noMultiLvlLbl val="0"/>
      </c:catAx>
      <c:valAx>
        <c:axId val="29160418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baseline="0">
                <a:latin typeface="Arial" panose="020B0604020202020204" pitchFamily="34" charset="0"/>
              </a:defRPr>
            </a:pPr>
            <a:endParaRPr lang="en-US"/>
          </a:p>
        </c:txPr>
        <c:crossAx val="291600656"/>
        <c:crosses val="autoZero"/>
        <c:crossBetween val="between"/>
        <c:majorUnit val="2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NVC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Fall 10</c:v>
                </c:pt>
                <c:pt idx="1">
                  <c:v>Fall 11</c:v>
                </c:pt>
                <c:pt idx="2">
                  <c:v>Fall 12</c:v>
                </c:pt>
                <c:pt idx="3">
                  <c:v>Fall 13</c:v>
                </c:pt>
                <c:pt idx="4">
                  <c:v>Fall 14</c:v>
                </c:pt>
                <c:pt idx="5">
                  <c:v>Fall15*</c:v>
                </c:pt>
                <c:pt idx="6">
                  <c:v>Fall 16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0.90400000000000003</c:v>
                </c:pt>
                <c:pt idx="1">
                  <c:v>0.91</c:v>
                </c:pt>
                <c:pt idx="2">
                  <c:v>0.91200000000000003</c:v>
                </c:pt>
                <c:pt idx="3">
                  <c:v>0.92200000000000004</c:v>
                </c:pt>
                <c:pt idx="4">
                  <c:v>0.91900000000000004</c:v>
                </c:pt>
                <c:pt idx="5">
                  <c:v>0.91800000000000004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Targets</c:v>
                </c:pt>
              </c:strCache>
            </c:strRef>
          </c:tx>
          <c:spPr>
            <a:ln w="19050" cap="rnd" cmpd="sng" algn="ctr">
              <a:solidFill>
                <a:schemeClr val="accent4"/>
              </a:solidFill>
              <a:prstDash val="solid"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Fall 10</c:v>
                </c:pt>
                <c:pt idx="1">
                  <c:v>Fall 11</c:v>
                </c:pt>
                <c:pt idx="2">
                  <c:v>Fall 12</c:v>
                </c:pt>
                <c:pt idx="3">
                  <c:v>Fall 13</c:v>
                </c:pt>
                <c:pt idx="4">
                  <c:v>Fall 14</c:v>
                </c:pt>
                <c:pt idx="5">
                  <c:v>Fall15*</c:v>
                </c:pt>
                <c:pt idx="6">
                  <c:v>Fall 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4" formatCode="0.0%">
                  <c:v>0.92500000000000004</c:v>
                </c:pt>
                <c:pt idx="5" formatCode="0.0%">
                  <c:v>0.93700000000000006</c:v>
                </c:pt>
                <c:pt idx="6" formatCode="0.0%">
                  <c:v>0.95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02224"/>
        <c:axId val="291602616"/>
      </c:lineChart>
      <c:catAx>
        <c:axId val="291602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2616"/>
        <c:crosses val="autoZero"/>
        <c:auto val="1"/>
        <c:lblAlgn val="ctr"/>
        <c:lblOffset val="100"/>
        <c:noMultiLvlLbl val="0"/>
      </c:catAx>
      <c:valAx>
        <c:axId val="291602616"/>
        <c:scaling>
          <c:orientation val="minMax"/>
          <c:max val="1"/>
          <c:min val="0.6000000000000002"/>
        </c:scaling>
        <c:delete val="0"/>
        <c:axPos val="l"/>
        <c:majorGridlines>
          <c:spPr>
            <a:ln w="6350" cap="flat" cmpd="sng" algn="ctr">
              <a:noFill/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222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027217454082546E-2"/>
          <c:y val="5.4753067754356156E-2"/>
          <c:w val="0.9059727825459174"/>
          <c:h val="0.854193953397413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NVC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Sheet1!$B$2:$B$7</c:f>
              <c:numCache>
                <c:formatCode>#,##0</c:formatCode>
                <c:ptCount val="6"/>
                <c:pt idx="0">
                  <c:v>1289</c:v>
                </c:pt>
                <c:pt idx="1">
                  <c:v>1135</c:v>
                </c:pt>
                <c:pt idx="2">
                  <c:v>1352</c:v>
                </c:pt>
                <c:pt idx="3">
                  <c:v>1426</c:v>
                </c:pt>
                <c:pt idx="4">
                  <c:v>1786</c:v>
                </c:pt>
                <c:pt idx="5">
                  <c:v>2487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1604968"/>
        <c:axId val="291605360"/>
      </c:barChart>
      <c:catAx>
        <c:axId val="291604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1605360"/>
        <c:crosses val="autoZero"/>
        <c:auto val="1"/>
        <c:lblAlgn val="ctr"/>
        <c:lblOffset val="100"/>
        <c:noMultiLvlLbl val="0"/>
      </c:catAx>
      <c:valAx>
        <c:axId val="291605360"/>
        <c:scaling>
          <c:orientation val="minMax"/>
          <c:max val="3000"/>
          <c:min val="500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crossAx val="291604968"/>
        <c:crosses val="autoZero"/>
        <c:crossBetween val="between"/>
        <c:majorUnit val="500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Enrollment</a:t>
            </a:r>
            <a:r>
              <a:rPr lang="en-US" baseline="0"/>
              <a:t> counts Statistics vs. STEM  College Algebra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'fall 1415 compare'!$A$79</c:f>
              <c:strCache>
                <c:ptCount val="1"/>
                <c:pt idx="0">
                  <c:v>Statistics</c:v>
                </c:pt>
              </c:strCache>
            </c:strRef>
          </c:tx>
          <c:spPr>
            <a:ln w="50800" cap="rnd">
              <a:solidFill>
                <a:schemeClr val="accent1"/>
              </a:solidFill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'fall 1415 compare'!$B$78:$E$78</c:f>
              <c:strCache>
                <c:ptCount val="4"/>
                <c:pt idx="0">
                  <c:v>fall 2014</c:v>
                </c:pt>
                <c:pt idx="1">
                  <c:v>spring 2015</c:v>
                </c:pt>
                <c:pt idx="2">
                  <c:v>fall 2015</c:v>
                </c:pt>
                <c:pt idx="3">
                  <c:v>spring 2016</c:v>
                </c:pt>
              </c:strCache>
            </c:strRef>
          </c:cat>
          <c:val>
            <c:numRef>
              <c:f>'fall 1415 compare'!$B$79:$E$79</c:f>
              <c:numCache>
                <c:formatCode>General</c:formatCode>
                <c:ptCount val="4"/>
                <c:pt idx="0">
                  <c:v>454</c:v>
                </c:pt>
                <c:pt idx="1">
                  <c:v>488</c:v>
                </c:pt>
                <c:pt idx="2">
                  <c:v>599</c:v>
                </c:pt>
                <c:pt idx="3">
                  <c:v>606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'fall 1415 compare'!$A$80</c:f>
              <c:strCache>
                <c:ptCount val="1"/>
                <c:pt idx="0">
                  <c:v>STEM college algebra</c:v>
                </c:pt>
              </c:strCache>
            </c:strRef>
          </c:tx>
          <c:spPr>
            <a:ln w="47625" cap="rnd">
              <a:solidFill>
                <a:schemeClr val="accent4"/>
              </a:solidFill>
            </a:ln>
            <a:effectLst>
              <a:glow rad="139700">
                <a:schemeClr val="accent4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'fall 1415 compare'!$B$78:$E$78</c:f>
              <c:strCache>
                <c:ptCount val="4"/>
                <c:pt idx="0">
                  <c:v>fall 2014</c:v>
                </c:pt>
                <c:pt idx="1">
                  <c:v>spring 2015</c:v>
                </c:pt>
                <c:pt idx="2">
                  <c:v>fall 2015</c:v>
                </c:pt>
                <c:pt idx="3">
                  <c:v>spring 2016</c:v>
                </c:pt>
              </c:strCache>
            </c:strRef>
          </c:cat>
          <c:val>
            <c:numRef>
              <c:f>'fall 1415 compare'!$B$80:$E$80</c:f>
              <c:numCache>
                <c:formatCode>General</c:formatCode>
                <c:ptCount val="4"/>
                <c:pt idx="0">
                  <c:v>708</c:v>
                </c:pt>
                <c:pt idx="1">
                  <c:v>559</c:v>
                </c:pt>
                <c:pt idx="2">
                  <c:v>572</c:v>
                </c:pt>
                <c:pt idx="3">
                  <c:v>464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840000"/>
        <c:axId val="399832888"/>
      </c:lineChart>
      <c:catAx>
        <c:axId val="39984000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32888"/>
        <c:crosses val="autoZero"/>
        <c:auto val="1"/>
        <c:lblAlgn val="ctr"/>
        <c:lblOffset val="100"/>
        <c:noMultiLvlLbl val="0"/>
      </c:catAx>
      <c:valAx>
        <c:axId val="399832888"/>
        <c:scaling>
          <c:orientation val="minMax"/>
          <c:min val="40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40000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College Algebra with a</a:t>
            </a:r>
            <a:r>
              <a:rPr lang="en-US" sz="1400" b="1" baseline="0" dirty="0"/>
              <a:t> </a:t>
            </a:r>
            <a:r>
              <a:rPr lang="en-US" sz="1800" b="1" baseline="0" dirty="0"/>
              <a:t>net increase </a:t>
            </a:r>
            <a:r>
              <a:rPr lang="en-US" sz="1400" b="1" baseline="0" dirty="0"/>
              <a:t>of Core </a:t>
            </a:r>
            <a:r>
              <a:rPr lang="en-US" sz="1400" b="1" baseline="0" dirty="0" smtClean="0"/>
              <a:t>Math Complete </a:t>
            </a:r>
            <a:r>
              <a:rPr lang="en-US" sz="1400" b="1" baseline="0" dirty="0"/>
              <a:t>=95 </a:t>
            </a:r>
            <a:endParaRPr lang="en-US" sz="1400" b="1" dirty="0"/>
          </a:p>
        </c:rich>
      </c:tx>
      <c:layout>
        <c:manualLayout>
          <c:xMode val="edge"/>
          <c:yMode val="edge"/>
          <c:x val="0.15143372703412072"/>
          <c:y val="2.33491399656841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49803149606298"/>
          <c:y val="5.0925925925925923E-2"/>
          <c:w val="0.81161307961504814"/>
          <c:h val="0.731141732283464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'fall 1415 compare'!$L$35</c:f>
              <c:strCache>
                <c:ptCount val="1"/>
                <c:pt idx="0">
                  <c:v>success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'fall 1415 compare'!$K$36:$K$37</c:f>
              <c:strCache>
                <c:ptCount val="2"/>
                <c:pt idx="0">
                  <c:v>Fall 2014</c:v>
                </c:pt>
                <c:pt idx="1">
                  <c:v>Fall 2015</c:v>
                </c:pt>
              </c:strCache>
            </c:strRef>
          </c:cat>
          <c:val>
            <c:numRef>
              <c:f>'fall 1415 compare'!$L$36:$L$37</c:f>
              <c:numCache>
                <c:formatCode>0</c:formatCode>
                <c:ptCount val="2"/>
                <c:pt idx="0">
                  <c:v>806.49499999999989</c:v>
                </c:pt>
                <c:pt idx="1">
                  <c:v>901.024</c:v>
                </c:pt>
              </c:numCache>
            </c:numRef>
          </c:val>
        </c:ser>
        <c:ser>
          <c:idx val="1"/>
          <c:order val="1"/>
          <c:tx>
            <c:strRef>
              <c:f>'fall 1415 compare'!$M$35</c:f>
              <c:strCache>
                <c:ptCount val="1"/>
                <c:pt idx="0">
                  <c:v>count n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'fall 1415 compare'!$K$36:$K$37</c:f>
              <c:strCache>
                <c:ptCount val="2"/>
                <c:pt idx="0">
                  <c:v>Fall 2014</c:v>
                </c:pt>
                <c:pt idx="1">
                  <c:v>Fall 2015</c:v>
                </c:pt>
              </c:strCache>
            </c:strRef>
          </c:cat>
          <c:val>
            <c:numRef>
              <c:f>'fall 1415 compare'!$M$36:$M$37</c:f>
              <c:numCache>
                <c:formatCode>#,##0</c:formatCode>
                <c:ptCount val="2"/>
                <c:pt idx="0">
                  <c:v>1150</c:v>
                </c:pt>
                <c:pt idx="1">
                  <c:v>1184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9834456"/>
        <c:axId val="399834848"/>
      </c:barChart>
      <c:catAx>
        <c:axId val="399834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34848"/>
        <c:crosses val="autoZero"/>
        <c:auto val="1"/>
        <c:lblAlgn val="ctr"/>
        <c:lblOffset val="100"/>
        <c:noMultiLvlLbl val="0"/>
      </c:catAx>
      <c:valAx>
        <c:axId val="399834848"/>
        <c:scaling>
          <c:orientation val="minMax"/>
          <c:min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3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000286721267823"/>
          <c:y val="0.84629263092987028"/>
          <c:w val="0.25512615178421844"/>
          <c:h val="6.80791559879695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College Algebra</a:t>
            </a:r>
            <a:r>
              <a:rPr lang="en-US" sz="1600" b="1" baseline="0" dirty="0"/>
              <a:t> building on RSG success </a:t>
            </a:r>
            <a:endParaRPr lang="en-US" sz="1600" b="1" dirty="0"/>
          </a:p>
        </c:rich>
      </c:tx>
      <c:layout>
        <c:manualLayout>
          <c:xMode val="edge"/>
          <c:yMode val="edge"/>
          <c:x val="0.17697222222222223"/>
          <c:y val="3.703703703703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Sheet1!$M$45</c:f>
              <c:strCache>
                <c:ptCount val="1"/>
                <c:pt idx="0">
                  <c:v>RSG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Sheet1!$L$46:$L$47</c:f>
              <c:strCache>
                <c:ptCount val="2"/>
                <c:pt idx="0">
                  <c:v>Fall 2014</c:v>
                </c:pt>
                <c:pt idx="1">
                  <c:v>Fall 2015</c:v>
                </c:pt>
              </c:strCache>
            </c:strRef>
          </c:cat>
          <c:val>
            <c:numRef>
              <c:f>Sheet1!$M$46:$M$47</c:f>
              <c:numCache>
                <c:formatCode>General</c:formatCode>
                <c:ptCount val="2"/>
                <c:pt idx="0">
                  <c:v>105</c:v>
                </c:pt>
                <c:pt idx="1">
                  <c:v>226</c:v>
                </c:pt>
              </c:numCache>
            </c:numRef>
          </c:val>
        </c:ser>
        <c:ser>
          <c:idx val="1"/>
          <c:order val="1"/>
          <c:tx>
            <c:strRef>
              <c:f>Sheet1!$N$45</c:f>
              <c:strCache>
                <c:ptCount val="1"/>
                <c:pt idx="0">
                  <c:v>CA net RSG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Sheet1!$L$46:$L$47</c:f>
              <c:strCache>
                <c:ptCount val="2"/>
                <c:pt idx="0">
                  <c:v>Fall 2014</c:v>
                </c:pt>
                <c:pt idx="1">
                  <c:v>Fall 2015</c:v>
                </c:pt>
              </c:strCache>
            </c:strRef>
          </c:cat>
          <c:val>
            <c:numRef>
              <c:f>Sheet1!$N$46:$N$47</c:f>
              <c:numCache>
                <c:formatCode>0</c:formatCode>
                <c:ptCount val="2"/>
                <c:pt idx="0">
                  <c:v>1045</c:v>
                </c:pt>
                <c:pt idx="1">
                  <c:v>958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833672"/>
        <c:axId val="399835240"/>
      </c:barChart>
      <c:catAx>
        <c:axId val="399833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35240"/>
        <c:crosses val="autoZero"/>
        <c:auto val="1"/>
        <c:lblAlgn val="ctr"/>
        <c:lblOffset val="100"/>
        <c:noMultiLvlLbl val="0"/>
      </c:catAx>
      <c:valAx>
        <c:axId val="399835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3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240850030822455E-2"/>
          <c:y val="5.548815051725773E-2"/>
          <c:w val="0.94675225379436267"/>
          <c:h val="0.801668130584201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'fall 1415 compare'!$L$49</c:f>
              <c:strCache>
                <c:ptCount val="1"/>
                <c:pt idx="0">
                  <c:v>RSG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'fall 1415 compare'!$M$48:$N$48</c:f>
              <c:strCache>
                <c:ptCount val="2"/>
                <c:pt idx="0">
                  <c:v>Fall 2014</c:v>
                </c:pt>
                <c:pt idx="1">
                  <c:v>Fall 2015</c:v>
                </c:pt>
              </c:strCache>
            </c:strRef>
          </c:cat>
          <c:val>
            <c:numRef>
              <c:f>'fall 1415 compare'!$M$49:$N$49</c:f>
              <c:numCache>
                <c:formatCode>General</c:formatCode>
                <c:ptCount val="2"/>
                <c:pt idx="0">
                  <c:v>89</c:v>
                </c:pt>
                <c:pt idx="1">
                  <c:v>192</c:v>
                </c:pt>
              </c:numCache>
            </c:numRef>
          </c:val>
        </c:ser>
        <c:ser>
          <c:idx val="1"/>
          <c:order val="1"/>
          <c:tx>
            <c:strRef>
              <c:f>'fall 1415 compare'!$L$50</c:f>
              <c:strCache>
                <c:ptCount val="1"/>
                <c:pt idx="0">
                  <c:v>M310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'fall 1415 compare'!$M$48:$N$48</c:f>
              <c:strCache>
                <c:ptCount val="2"/>
                <c:pt idx="0">
                  <c:v>Fall 2014</c:v>
                </c:pt>
                <c:pt idx="1">
                  <c:v>Fall 2015</c:v>
                </c:pt>
              </c:strCache>
            </c:strRef>
          </c:cat>
          <c:val>
            <c:numRef>
              <c:f>'fall 1415 compare'!$M$50:$N$50</c:f>
              <c:numCache>
                <c:formatCode>General</c:formatCode>
                <c:ptCount val="2"/>
                <c:pt idx="0" formatCode="#,##0">
                  <c:v>0</c:v>
                </c:pt>
                <c:pt idx="1">
                  <c:v>475</c:v>
                </c:pt>
              </c:numCache>
            </c:numRef>
          </c:val>
        </c:ser>
        <c:ser>
          <c:idx val="2"/>
          <c:order val="2"/>
          <c:tx>
            <c:strRef>
              <c:f>'fall 1415 compare'!$L$51</c:f>
              <c:strCache>
                <c:ptCount val="1"/>
                <c:pt idx="0">
                  <c:v>M320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'fall 1415 compare'!$M$48:$N$48</c:f>
              <c:strCache>
                <c:ptCount val="2"/>
                <c:pt idx="0">
                  <c:v>Fall 2014</c:v>
                </c:pt>
                <c:pt idx="1">
                  <c:v>Fall 2015</c:v>
                </c:pt>
              </c:strCache>
            </c:strRef>
          </c:cat>
          <c:val>
            <c:numRef>
              <c:f>'fall 1415 compare'!$M$51:$N$51</c:f>
              <c:numCache>
                <c:formatCode>General</c:formatCode>
                <c:ptCount val="2"/>
                <c:pt idx="0" formatCode="#,##0">
                  <c:v>297</c:v>
                </c:pt>
                <c:pt idx="1">
                  <c:v>283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832496"/>
        <c:axId val="399833280"/>
      </c:barChart>
      <c:catAx>
        <c:axId val="39983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33280"/>
        <c:crosses val="autoZero"/>
        <c:auto val="1"/>
        <c:lblAlgn val="ctr"/>
        <c:lblOffset val="100"/>
        <c:noMultiLvlLbl val="0"/>
      </c:catAx>
      <c:valAx>
        <c:axId val="39983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3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NVC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Fall 10</c:v>
                </c:pt>
                <c:pt idx="1">
                  <c:v>Fall 11</c:v>
                </c:pt>
                <c:pt idx="2">
                  <c:v>Fall 12</c:v>
                </c:pt>
                <c:pt idx="3">
                  <c:v>Fall 13</c:v>
                </c:pt>
                <c:pt idx="4">
                  <c:v>Fall 14</c:v>
                </c:pt>
                <c:pt idx="5">
                  <c:v>Fall 15*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</c:v>
                </c:pt>
                <c:pt idx="1">
                  <c:v>16</c:v>
                </c:pt>
                <c:pt idx="2">
                  <c:v>9</c:v>
                </c:pt>
                <c:pt idx="3">
                  <c:v>16</c:v>
                </c:pt>
                <c:pt idx="4">
                  <c:v>13</c:v>
                </c:pt>
                <c:pt idx="5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332512"/>
        <c:axId val="404330160"/>
      </c:barChart>
      <c:catAx>
        <c:axId val="404332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30160"/>
        <c:crosses val="autoZero"/>
        <c:auto val="1"/>
        <c:lblAlgn val="ctr"/>
        <c:lblOffset val="100"/>
        <c:noMultiLvlLbl val="0"/>
      </c:catAx>
      <c:valAx>
        <c:axId val="404330160"/>
        <c:scaling>
          <c:orientation val="minMax"/>
        </c:scaling>
        <c:delete val="0"/>
        <c:axPos val="l"/>
        <c:majorGridlines>
          <c:spPr>
            <a:ln w="6350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32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41503839797801"/>
          <c:y val="3.3298556430446193E-2"/>
          <c:w val="0.87803208720531556"/>
          <c:h val="0.855863517060367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Full-Time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0339506172839513E-2"/>
                  <c:y val="-4.81942257217848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9907407407407421E-2"/>
                  <c:y val="-7.41201516477107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5868085933702799E-2"/>
                  <c:y val="-6.30090405365995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1230011853754649E-2"/>
                  <c:y val="-3.83276148585356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9660493827160507E-2"/>
                  <c:y val="-6.30090405365995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8460678526295438E-2"/>
                  <c:y val="-4.44905220180811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Sheet1!$B$2:$B$7</c:f>
              <c:numCache>
                <c:formatCode>0.0%</c:formatCode>
                <c:ptCount val="6"/>
                <c:pt idx="0">
                  <c:v>0.217</c:v>
                </c:pt>
                <c:pt idx="1">
                  <c:v>0.17499999999999999</c:v>
                </c:pt>
                <c:pt idx="2">
                  <c:v>0.20399999999999999</c:v>
                </c:pt>
                <c:pt idx="3">
                  <c:v>0.17</c:v>
                </c:pt>
                <c:pt idx="4">
                  <c:v>0.27600000000000002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Targets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  <a:prstDash val="dash"/>
            </a:ln>
          </c:spPr>
          <c:marker>
            <c:symbol val="none"/>
          </c:marker>
          <c:dLbls>
            <c:dLbl>
              <c:idx val="3"/>
              <c:layout>
                <c:manualLayout>
                  <c:x val="-4.0844782300495854E-2"/>
                  <c:y val="3.4530892301723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3" formatCode="0.0%">
                  <c:v>0.217</c:v>
                </c:pt>
                <c:pt idx="4" formatCode="0.0%">
                  <c:v>0.22900000000000001</c:v>
                </c:pt>
                <c:pt idx="5" formatCode="0.0%">
                  <c:v>0.24199999999999999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Part-Time</c:v>
                </c:pt>
              </c:strCache>
            </c:strRef>
          </c:tx>
          <c:spPr>
            <a:ln w="44450">
              <a:solidFill>
                <a:srgbClr val="1E0DFB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Sheet1!$D$2:$D$7</c:f>
              <c:numCache>
                <c:formatCode>0.0%</c:formatCode>
                <c:ptCount val="6"/>
                <c:pt idx="0">
                  <c:v>0.104</c:v>
                </c:pt>
                <c:pt idx="1">
                  <c:v>9.7000000000000003E-2</c:v>
                </c:pt>
                <c:pt idx="2">
                  <c:v>0.107</c:v>
                </c:pt>
                <c:pt idx="3">
                  <c:v>0.128</c:v>
                </c:pt>
                <c:pt idx="4">
                  <c:v>0.153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Targets2</c:v>
                </c:pt>
              </c:strCache>
            </c:strRef>
          </c:tx>
          <c:spPr>
            <a:ln>
              <a:solidFill>
                <a:srgbClr val="1E0DFB"/>
              </a:solidFill>
              <a:prstDash val="dash"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3" formatCode="0.0%">
                  <c:v>0.114</c:v>
                </c:pt>
                <c:pt idx="4" formatCode="0.0%">
                  <c:v>0.12</c:v>
                </c:pt>
                <c:pt idx="5" formatCode="0.0%">
                  <c:v>0.127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333688"/>
        <c:axId val="404331336"/>
      </c:lineChart>
      <c:catAx>
        <c:axId val="404333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4331336"/>
        <c:crosses val="autoZero"/>
        <c:auto val="1"/>
        <c:lblAlgn val="ctr"/>
        <c:lblOffset val="100"/>
        <c:noMultiLvlLbl val="0"/>
      </c:catAx>
      <c:valAx>
        <c:axId val="404331336"/>
        <c:scaling>
          <c:orientation val="minMax"/>
          <c:max val="0.35000000000000003"/>
          <c:min val="4.0000000000000015E-2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0"/>
        <c:majorTickMark val="out"/>
        <c:minorTickMark val="none"/>
        <c:tickLblPos val="nextTo"/>
        <c:crossAx val="404333688"/>
        <c:crosses val="autoZero"/>
        <c:crossBetween val="between"/>
      </c:valAx>
      <c:spPr>
        <a:ln>
          <a:solidFill>
            <a:schemeClr val="accent2">
              <a:lumMod val="75000"/>
            </a:schemeClr>
          </a:solidFill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1082555652765627"/>
          <c:y val="0"/>
          <c:w val="0.16849543112666479"/>
          <c:h val="0.205594050743657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4153C8-5977-4F4E-8EA9-3244BE8E4DD7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E1CC36-29B7-424F-8D92-3D5FE619FC3B}">
      <dgm:prSet phldrT="[Text]"/>
      <dgm:spPr/>
      <dgm:t>
        <a:bodyPr/>
        <a:lstStyle/>
        <a:p>
          <a:r>
            <a:rPr lang="en-US"/>
            <a:t>DM </a:t>
          </a:r>
        </a:p>
      </dgm:t>
    </dgm:pt>
    <dgm:pt modelId="{3328D8FB-7566-4718-9B31-A3231B8F2D12}" type="parTrans" cxnId="{20616FEB-01F5-4B41-AD60-ADBA865D9E0E}">
      <dgm:prSet/>
      <dgm:spPr/>
      <dgm:t>
        <a:bodyPr/>
        <a:lstStyle/>
        <a:p>
          <a:endParaRPr lang="en-US"/>
        </a:p>
      </dgm:t>
    </dgm:pt>
    <dgm:pt modelId="{3CEBA345-666E-4E47-9FB7-566E7A3A7DE5}" type="sibTrans" cxnId="{20616FEB-01F5-4B41-AD60-ADBA865D9E0E}">
      <dgm:prSet/>
      <dgm:spPr/>
      <dgm:t>
        <a:bodyPr/>
        <a:lstStyle/>
        <a:p>
          <a:endParaRPr lang="en-US"/>
        </a:p>
      </dgm:t>
    </dgm:pt>
    <dgm:pt modelId="{DB9726A2-53C6-4A1F-A314-18E7D87E95E9}">
      <dgm:prSet phldrT="[Text]"/>
      <dgm:spPr/>
      <dgm:t>
        <a:bodyPr/>
        <a:lstStyle/>
        <a:p>
          <a:r>
            <a:rPr lang="en-US"/>
            <a:t>DM</a:t>
          </a:r>
        </a:p>
      </dgm:t>
    </dgm:pt>
    <dgm:pt modelId="{B48D0665-A501-4C71-8735-E285845ECDA4}" type="parTrans" cxnId="{09A5CF8B-F64C-4B08-97FA-50A480C0A0FF}">
      <dgm:prSet/>
      <dgm:spPr/>
      <dgm:t>
        <a:bodyPr/>
        <a:lstStyle/>
        <a:p>
          <a:endParaRPr lang="en-US"/>
        </a:p>
      </dgm:t>
    </dgm:pt>
    <dgm:pt modelId="{175111CD-2F9A-4594-AF30-FF91D35104F6}" type="sibTrans" cxnId="{09A5CF8B-F64C-4B08-97FA-50A480C0A0FF}">
      <dgm:prSet/>
      <dgm:spPr/>
      <dgm:t>
        <a:bodyPr/>
        <a:lstStyle/>
        <a:p>
          <a:endParaRPr lang="en-US"/>
        </a:p>
      </dgm:t>
    </dgm:pt>
    <dgm:pt modelId="{CBEC83A7-0DB6-4E43-93A2-B91D93CFD65B}">
      <dgm:prSet phldrT="[Text]"/>
      <dgm:spPr/>
      <dgm:t>
        <a:bodyPr/>
        <a:lstStyle/>
        <a:p>
          <a:r>
            <a:rPr lang="en-US"/>
            <a:t>305 and 310</a:t>
          </a:r>
        </a:p>
        <a:p>
          <a:r>
            <a:rPr lang="en-US"/>
            <a:t>Student Inventory</a:t>
          </a:r>
        </a:p>
      </dgm:t>
    </dgm:pt>
    <dgm:pt modelId="{464B7249-CD2C-40F5-836A-43613BB987A1}" type="parTrans" cxnId="{BD33BC4A-5763-46A7-AFF8-81734D4AC7F0}">
      <dgm:prSet/>
      <dgm:spPr/>
      <dgm:t>
        <a:bodyPr/>
        <a:lstStyle/>
        <a:p>
          <a:endParaRPr lang="en-US"/>
        </a:p>
      </dgm:t>
    </dgm:pt>
    <dgm:pt modelId="{019D6220-360C-48E2-A3B7-525B26B54CC0}" type="sibTrans" cxnId="{BD33BC4A-5763-46A7-AFF8-81734D4AC7F0}">
      <dgm:prSet/>
      <dgm:spPr/>
      <dgm:t>
        <a:bodyPr/>
        <a:lstStyle/>
        <a:p>
          <a:endParaRPr lang="en-US"/>
        </a:p>
      </dgm:t>
    </dgm:pt>
    <dgm:pt modelId="{B3F9EBC2-525B-45CC-9F2C-CCE43EBB2C8E}">
      <dgm:prSet phldrT="[Text]"/>
      <dgm:spPr/>
      <dgm:t>
        <a:bodyPr/>
        <a:lstStyle/>
        <a:p>
          <a:r>
            <a:rPr lang="en-US"/>
            <a:t>320 - major? Math background</a:t>
          </a:r>
        </a:p>
      </dgm:t>
    </dgm:pt>
    <dgm:pt modelId="{682FE281-975E-4E8F-B950-B7E5CBA86D4A}" type="parTrans" cxnId="{B3CDA225-C78C-4672-B063-4A94B738C769}">
      <dgm:prSet/>
      <dgm:spPr/>
      <dgm:t>
        <a:bodyPr/>
        <a:lstStyle/>
        <a:p>
          <a:endParaRPr lang="en-US"/>
        </a:p>
      </dgm:t>
    </dgm:pt>
    <dgm:pt modelId="{DD1A794A-F1E9-42DE-B88E-93C9B516AE29}" type="sibTrans" cxnId="{B3CDA225-C78C-4672-B063-4A94B738C769}">
      <dgm:prSet/>
      <dgm:spPr/>
      <dgm:t>
        <a:bodyPr/>
        <a:lstStyle/>
        <a:p>
          <a:endParaRPr lang="en-US"/>
        </a:p>
      </dgm:t>
    </dgm:pt>
    <dgm:pt modelId="{7EDE2836-E00D-45DE-BA0A-E091319CD0BB}">
      <dgm:prSet phldrT="[Text]"/>
      <dgm:spPr/>
      <dgm:t>
        <a:bodyPr/>
        <a:lstStyle/>
        <a:p>
          <a:r>
            <a:rPr lang="en-US" dirty="0"/>
            <a:t>CL STEM </a:t>
          </a:r>
          <a:r>
            <a:rPr lang="en-US" dirty="0" smtClean="0"/>
            <a:t>Algebra, Math Packet assigned a week before classes start</a:t>
          </a:r>
          <a:endParaRPr lang="en-US" dirty="0"/>
        </a:p>
      </dgm:t>
    </dgm:pt>
    <dgm:pt modelId="{C8635967-F59B-464C-834D-F16A552BF2C6}" type="parTrans" cxnId="{904545F3-4910-4BB7-9808-A2AF51E2B4EA}">
      <dgm:prSet/>
      <dgm:spPr/>
      <dgm:t>
        <a:bodyPr/>
        <a:lstStyle/>
        <a:p>
          <a:endParaRPr lang="en-US"/>
        </a:p>
      </dgm:t>
    </dgm:pt>
    <dgm:pt modelId="{B45A26BD-630D-4384-893D-C676F0343B88}" type="sibTrans" cxnId="{904545F3-4910-4BB7-9808-A2AF51E2B4EA}">
      <dgm:prSet/>
      <dgm:spPr/>
      <dgm:t>
        <a:bodyPr/>
        <a:lstStyle/>
        <a:p>
          <a:endParaRPr lang="en-US"/>
        </a:p>
      </dgm:t>
    </dgm:pt>
    <dgm:pt modelId="{E4659368-8A3D-462E-BCBF-2C0DE1545685}">
      <dgm:prSet phldrT="[Text]"/>
      <dgm:spPr/>
      <dgm:t>
        <a:bodyPr/>
        <a:lstStyle/>
        <a:p>
          <a:r>
            <a:rPr lang="en-US" dirty="0"/>
            <a:t>Math </a:t>
          </a:r>
          <a:r>
            <a:rPr lang="en-US" dirty="0" smtClean="0"/>
            <a:t>Packet </a:t>
          </a:r>
          <a:r>
            <a:rPr lang="en-US" dirty="0"/>
            <a:t>due by 2nd day of </a:t>
          </a:r>
          <a:r>
            <a:rPr lang="en-US" dirty="0" smtClean="0"/>
            <a:t>class.</a:t>
          </a:r>
        </a:p>
        <a:p>
          <a:r>
            <a:rPr lang="en-US" dirty="0" smtClean="0"/>
            <a:t>SMAT member advises 1:1</a:t>
          </a:r>
          <a:endParaRPr lang="en-US" dirty="0"/>
        </a:p>
      </dgm:t>
    </dgm:pt>
    <dgm:pt modelId="{E15A3252-CC6B-4901-B572-4D39DF0BBFCF}" type="parTrans" cxnId="{DC07AFD4-73E7-41EA-B36D-672246E7BB1B}">
      <dgm:prSet/>
      <dgm:spPr/>
      <dgm:t>
        <a:bodyPr/>
        <a:lstStyle/>
        <a:p>
          <a:endParaRPr lang="en-US"/>
        </a:p>
      </dgm:t>
    </dgm:pt>
    <dgm:pt modelId="{7377E1DF-0D97-4306-87EE-EDBC8CC415A0}" type="sibTrans" cxnId="{DC07AFD4-73E7-41EA-B36D-672246E7BB1B}">
      <dgm:prSet/>
      <dgm:spPr/>
      <dgm:t>
        <a:bodyPr/>
        <a:lstStyle/>
        <a:p>
          <a:endParaRPr lang="en-US"/>
        </a:p>
      </dgm:t>
    </dgm:pt>
    <dgm:pt modelId="{C512F147-1A2F-4932-9F65-D1BD0EB772C7}">
      <dgm:prSet phldrT="[Text]"/>
      <dgm:spPr/>
      <dgm:t>
        <a:bodyPr/>
        <a:lstStyle/>
        <a:p>
          <a:r>
            <a:rPr lang="en-US"/>
            <a:t>Incoming STEM Student</a:t>
          </a:r>
        </a:p>
      </dgm:t>
    </dgm:pt>
    <dgm:pt modelId="{7B2288AB-13D6-4EAE-907B-920BD640BA9B}" type="parTrans" cxnId="{A410086A-940D-48B4-B140-929697F051EE}">
      <dgm:prSet/>
      <dgm:spPr/>
      <dgm:t>
        <a:bodyPr/>
        <a:lstStyle/>
        <a:p>
          <a:endParaRPr lang="en-US"/>
        </a:p>
      </dgm:t>
    </dgm:pt>
    <dgm:pt modelId="{64583826-D48F-4F48-937B-1867506A1B2C}" type="sibTrans" cxnId="{A410086A-940D-48B4-B140-929697F051EE}">
      <dgm:prSet/>
      <dgm:spPr/>
      <dgm:t>
        <a:bodyPr/>
        <a:lstStyle/>
        <a:p>
          <a:endParaRPr lang="en-US"/>
        </a:p>
      </dgm:t>
    </dgm:pt>
    <dgm:pt modelId="{FDE3BB8B-848F-4149-B81F-E6182836CF53}">
      <dgm:prSet phldrT="[Text]"/>
      <dgm:spPr/>
      <dgm:t>
        <a:bodyPr/>
        <a:lstStyle/>
        <a:p>
          <a:r>
            <a:rPr lang="en-US"/>
            <a:t>Math Placement based on Test Scores</a:t>
          </a:r>
        </a:p>
      </dgm:t>
    </dgm:pt>
    <dgm:pt modelId="{9664BB0E-56C7-4631-825A-030D1572D982}" type="parTrans" cxnId="{EB1F23C9-3638-4FD7-85F9-354E4F9D4BD6}">
      <dgm:prSet/>
      <dgm:spPr/>
      <dgm:t>
        <a:bodyPr/>
        <a:lstStyle/>
        <a:p>
          <a:endParaRPr lang="en-US"/>
        </a:p>
      </dgm:t>
    </dgm:pt>
    <dgm:pt modelId="{B6CD52F5-B70D-4B8F-AE40-759B3B9546E7}" type="sibTrans" cxnId="{EB1F23C9-3638-4FD7-85F9-354E4F9D4BD6}">
      <dgm:prSet/>
      <dgm:spPr/>
      <dgm:t>
        <a:bodyPr/>
        <a:lstStyle/>
        <a:p>
          <a:endParaRPr lang="en-US"/>
        </a:p>
      </dgm:t>
    </dgm:pt>
    <dgm:pt modelId="{81F1FD78-7B2C-423D-B56C-4782B718A1FD}">
      <dgm:prSet phldrT="[Text]"/>
      <dgm:spPr/>
      <dgm:t>
        <a:bodyPr/>
        <a:lstStyle/>
        <a:p>
          <a:r>
            <a:rPr lang="en-US"/>
            <a:t>SMAT Process: First Week of Classes</a:t>
          </a:r>
        </a:p>
      </dgm:t>
    </dgm:pt>
    <dgm:pt modelId="{24D522FA-C49C-498F-BF7A-BA370FFAC214}" type="parTrans" cxnId="{41CE7818-230A-4C13-AE5C-4A94D5F86D3F}">
      <dgm:prSet/>
      <dgm:spPr/>
      <dgm:t>
        <a:bodyPr/>
        <a:lstStyle/>
        <a:p>
          <a:endParaRPr lang="en-US"/>
        </a:p>
      </dgm:t>
    </dgm:pt>
    <dgm:pt modelId="{E2357D8E-086E-4C6B-A461-6BEDD79EDE32}" type="sibTrans" cxnId="{41CE7818-230A-4C13-AE5C-4A94D5F86D3F}">
      <dgm:prSet/>
      <dgm:spPr/>
      <dgm:t>
        <a:bodyPr/>
        <a:lstStyle/>
        <a:p>
          <a:endParaRPr lang="en-US"/>
        </a:p>
      </dgm:t>
    </dgm:pt>
    <dgm:pt modelId="{26F7ACF4-3B96-4C02-ADB0-B6503E05AA0F}">
      <dgm:prSet phldrT="[Text]"/>
      <dgm:spPr/>
      <dgm:t>
        <a:bodyPr/>
        <a:lstStyle/>
        <a:p>
          <a:r>
            <a:rPr lang="en-US"/>
            <a:t>If NOT STEM, move to non STEM math path</a:t>
          </a:r>
        </a:p>
      </dgm:t>
    </dgm:pt>
    <dgm:pt modelId="{8923C6E6-E968-464C-8677-49C23C0A2B0A}" type="parTrans" cxnId="{0576A16F-944D-412A-9508-DEB393851BD1}">
      <dgm:prSet/>
      <dgm:spPr/>
      <dgm:t>
        <a:bodyPr/>
        <a:lstStyle/>
        <a:p>
          <a:endParaRPr lang="en-US"/>
        </a:p>
      </dgm:t>
    </dgm:pt>
    <dgm:pt modelId="{CECA0F34-5C4A-4CA9-8736-EBFE2880A7B2}" type="sibTrans" cxnId="{0576A16F-944D-412A-9508-DEB393851BD1}">
      <dgm:prSet/>
      <dgm:spPr/>
      <dgm:t>
        <a:bodyPr/>
        <a:lstStyle/>
        <a:p>
          <a:endParaRPr lang="en-US"/>
        </a:p>
      </dgm:t>
    </dgm:pt>
    <dgm:pt modelId="{E64C810D-CF47-4333-9826-9610C64F41F9}">
      <dgm:prSet phldrT="[Text]"/>
      <dgm:spPr/>
      <dgm:t>
        <a:bodyPr/>
        <a:lstStyle/>
        <a:p>
          <a:r>
            <a:rPr lang="en-US" dirty="0"/>
            <a:t>Could not complete packet </a:t>
          </a:r>
          <a:r>
            <a:rPr lang="en-US" dirty="0" smtClean="0"/>
            <a:t>satisfactorily. </a:t>
          </a:r>
          <a:r>
            <a:rPr lang="en-US" dirty="0"/>
            <a:t>Advised to move to DM </a:t>
          </a:r>
          <a:r>
            <a:rPr lang="en-US" dirty="0" smtClean="0"/>
            <a:t>or alternate CL math course</a:t>
          </a:r>
          <a:endParaRPr lang="en-US" dirty="0"/>
        </a:p>
      </dgm:t>
    </dgm:pt>
    <dgm:pt modelId="{D4DA621A-62E9-4D81-A171-A5638FE48FDA}" type="parTrans" cxnId="{94872E70-8A2B-4328-98B9-BA9E94DAB7AB}">
      <dgm:prSet/>
      <dgm:spPr/>
      <dgm:t>
        <a:bodyPr/>
        <a:lstStyle/>
        <a:p>
          <a:endParaRPr lang="en-US"/>
        </a:p>
      </dgm:t>
    </dgm:pt>
    <dgm:pt modelId="{5B672437-7FD3-478F-9B00-8DAEB77E10B3}" type="sibTrans" cxnId="{94872E70-8A2B-4328-98B9-BA9E94DAB7AB}">
      <dgm:prSet/>
      <dgm:spPr/>
      <dgm:t>
        <a:bodyPr/>
        <a:lstStyle/>
        <a:p>
          <a:endParaRPr lang="en-US"/>
        </a:p>
      </dgm:t>
    </dgm:pt>
    <dgm:pt modelId="{C59F60F6-860F-4149-BAA4-116F8ECB42F6}">
      <dgm:prSet phldrT="[Text]"/>
      <dgm:spPr/>
      <dgm:t>
        <a:bodyPr/>
        <a:lstStyle/>
        <a:p>
          <a:r>
            <a:rPr lang="en-US"/>
            <a:t>Advised to Move BEFORE Census</a:t>
          </a:r>
        </a:p>
      </dgm:t>
    </dgm:pt>
    <dgm:pt modelId="{1936E3F3-A14E-4F38-BF29-5D2AB75FA111}" type="parTrans" cxnId="{702FC964-63FE-47C5-BD1F-B16F173ED19A}">
      <dgm:prSet/>
      <dgm:spPr/>
      <dgm:t>
        <a:bodyPr/>
        <a:lstStyle/>
        <a:p>
          <a:endParaRPr lang="en-US"/>
        </a:p>
      </dgm:t>
    </dgm:pt>
    <dgm:pt modelId="{C1F6B06F-24D4-4B4B-ADDD-E1483C016CD8}" type="sibTrans" cxnId="{702FC964-63FE-47C5-BD1F-B16F173ED19A}">
      <dgm:prSet/>
      <dgm:spPr/>
      <dgm:t>
        <a:bodyPr/>
        <a:lstStyle/>
        <a:p>
          <a:endParaRPr lang="en-US"/>
        </a:p>
      </dgm:t>
    </dgm:pt>
    <dgm:pt modelId="{B23BB5EA-0273-4939-B50A-C51808E3AEC4}">
      <dgm:prSet phldrT="[Text]"/>
      <dgm:spPr/>
      <dgm:t>
        <a:bodyPr/>
        <a:lstStyle/>
        <a:p>
          <a:r>
            <a:rPr lang="en-US"/>
            <a:t>SMAT process Before last day to withdraw or to register for next semester</a:t>
          </a:r>
        </a:p>
      </dgm:t>
    </dgm:pt>
    <dgm:pt modelId="{6A717F22-80FE-49C6-805F-BE61091CF0AC}" type="parTrans" cxnId="{C3C874E0-3217-4D12-A0A5-7D1997B586E6}">
      <dgm:prSet/>
      <dgm:spPr/>
      <dgm:t>
        <a:bodyPr/>
        <a:lstStyle/>
        <a:p>
          <a:endParaRPr lang="en-US"/>
        </a:p>
      </dgm:t>
    </dgm:pt>
    <dgm:pt modelId="{58997F16-659B-44A9-8029-93F28499E09F}" type="sibTrans" cxnId="{C3C874E0-3217-4D12-A0A5-7D1997B586E6}">
      <dgm:prSet/>
      <dgm:spPr/>
      <dgm:t>
        <a:bodyPr/>
        <a:lstStyle/>
        <a:p>
          <a:endParaRPr lang="en-US"/>
        </a:p>
      </dgm:t>
    </dgm:pt>
    <dgm:pt modelId="{717FAAF3-C503-415E-9072-09313444BA12}">
      <dgm:prSet phldrT="[Text]"/>
      <dgm:spPr/>
      <dgm:t>
        <a:bodyPr/>
        <a:lstStyle/>
        <a:p>
          <a:r>
            <a:rPr lang="en-US" dirty="0"/>
            <a:t>SMAT member advises 1:1</a:t>
          </a:r>
        </a:p>
      </dgm:t>
    </dgm:pt>
    <dgm:pt modelId="{A2A3C404-0501-499D-B634-B98F074AE7D2}" type="parTrans" cxnId="{238E68E9-8536-4535-9CB4-C0F17D50D5CC}">
      <dgm:prSet/>
      <dgm:spPr/>
      <dgm:t>
        <a:bodyPr/>
        <a:lstStyle/>
        <a:p>
          <a:endParaRPr lang="en-US"/>
        </a:p>
      </dgm:t>
    </dgm:pt>
    <dgm:pt modelId="{176763B1-B74B-4C13-8AB6-DEB2F8B714CC}" type="sibTrans" cxnId="{238E68E9-8536-4535-9CB4-C0F17D50D5CC}">
      <dgm:prSet/>
      <dgm:spPr/>
      <dgm:t>
        <a:bodyPr/>
        <a:lstStyle/>
        <a:p>
          <a:endParaRPr lang="en-US"/>
        </a:p>
      </dgm:t>
    </dgm:pt>
    <dgm:pt modelId="{7FE934F6-E0B8-4BAB-9B5C-22AF5967C8A1}">
      <dgm:prSet phldrT="[Text]"/>
      <dgm:spPr/>
      <dgm:t>
        <a:bodyPr/>
        <a:lstStyle/>
        <a:p>
          <a:r>
            <a:rPr lang="en-US" dirty="0"/>
            <a:t>SMAT member advises 1:1</a:t>
          </a:r>
        </a:p>
      </dgm:t>
    </dgm:pt>
    <dgm:pt modelId="{4FEF7A8C-2605-4BF6-9A75-7EA75828F214}" type="parTrans" cxnId="{2BEA48A8-8C6E-4D99-9E7E-5039683B21CB}">
      <dgm:prSet/>
      <dgm:spPr/>
      <dgm:t>
        <a:bodyPr/>
        <a:lstStyle/>
        <a:p>
          <a:endParaRPr lang="en-US"/>
        </a:p>
      </dgm:t>
    </dgm:pt>
    <dgm:pt modelId="{2B2E90FB-6189-430B-A0A4-5BA6121EC71F}" type="sibTrans" cxnId="{2BEA48A8-8C6E-4D99-9E7E-5039683B21CB}">
      <dgm:prSet/>
      <dgm:spPr/>
      <dgm:t>
        <a:bodyPr/>
        <a:lstStyle/>
        <a:p>
          <a:endParaRPr lang="en-US"/>
        </a:p>
      </dgm:t>
    </dgm:pt>
    <dgm:pt modelId="{A9A5BCFB-F60F-4AC6-92AE-17B7561F5D68}" type="pres">
      <dgm:prSet presAssocID="{3E4153C8-5977-4F4E-8EA9-3244BE8E4DD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E905AA-D56C-4044-A545-98661DD82015}" type="pres">
      <dgm:prSet presAssocID="{3E4153C8-5977-4F4E-8EA9-3244BE8E4DD7}" presName="hierFlow" presStyleCnt="0"/>
      <dgm:spPr/>
    </dgm:pt>
    <dgm:pt modelId="{9CC0C09C-37D6-4239-9020-7919084ED8A0}" type="pres">
      <dgm:prSet presAssocID="{3E4153C8-5977-4F4E-8EA9-3244BE8E4DD7}" presName="firstBuf" presStyleCnt="0"/>
      <dgm:spPr/>
    </dgm:pt>
    <dgm:pt modelId="{740E52D0-BAA3-48C8-93A9-2D06D3EC7934}" type="pres">
      <dgm:prSet presAssocID="{3E4153C8-5977-4F4E-8EA9-3244BE8E4DD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A3187AB-77DD-47EA-A3E4-0FC254F31CFB}" type="pres">
      <dgm:prSet presAssocID="{CAE1CC36-29B7-424F-8D92-3D5FE619FC3B}" presName="Name14" presStyleCnt="0"/>
      <dgm:spPr/>
    </dgm:pt>
    <dgm:pt modelId="{1B2113CF-2092-4744-B649-1841A9C9539D}" type="pres">
      <dgm:prSet presAssocID="{CAE1CC36-29B7-424F-8D92-3D5FE619FC3B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515415-A8F6-45C0-A700-20783886D7B0}" type="pres">
      <dgm:prSet presAssocID="{CAE1CC36-29B7-424F-8D92-3D5FE619FC3B}" presName="hierChild2" presStyleCnt="0"/>
      <dgm:spPr/>
    </dgm:pt>
    <dgm:pt modelId="{13897E0F-7BC6-413F-BCED-DF1133D2C1D6}" type="pres">
      <dgm:prSet presAssocID="{B48D0665-A501-4C71-8735-E285845ECDA4}" presName="Name19" presStyleLbl="parChTrans1D2" presStyleIdx="0" presStyleCnt="2"/>
      <dgm:spPr/>
      <dgm:t>
        <a:bodyPr/>
        <a:lstStyle/>
        <a:p>
          <a:endParaRPr lang="en-US"/>
        </a:p>
      </dgm:t>
    </dgm:pt>
    <dgm:pt modelId="{3074D1B7-0FD7-4841-99E6-1CC5A486E18D}" type="pres">
      <dgm:prSet presAssocID="{DB9726A2-53C6-4A1F-A314-18E7D87E95E9}" presName="Name21" presStyleCnt="0"/>
      <dgm:spPr/>
    </dgm:pt>
    <dgm:pt modelId="{5E9E60E6-0E17-4136-9DDE-459F1DF5A233}" type="pres">
      <dgm:prSet presAssocID="{DB9726A2-53C6-4A1F-A314-18E7D87E95E9}" presName="level2Shape" presStyleLbl="node2" presStyleIdx="0" presStyleCnt="2"/>
      <dgm:spPr/>
      <dgm:t>
        <a:bodyPr/>
        <a:lstStyle/>
        <a:p>
          <a:endParaRPr lang="en-US"/>
        </a:p>
      </dgm:t>
    </dgm:pt>
    <dgm:pt modelId="{146D7914-C960-4A43-8DB5-9DA2BFB5E9C1}" type="pres">
      <dgm:prSet presAssocID="{DB9726A2-53C6-4A1F-A314-18E7D87E95E9}" presName="hierChild3" presStyleCnt="0"/>
      <dgm:spPr/>
    </dgm:pt>
    <dgm:pt modelId="{76D7A5D9-E019-475B-9F93-55B4046E0737}" type="pres">
      <dgm:prSet presAssocID="{464B7249-CD2C-40F5-836A-43613BB987A1}" presName="Name19" presStyleLbl="parChTrans1D3" presStyleIdx="0" presStyleCnt="3"/>
      <dgm:spPr/>
      <dgm:t>
        <a:bodyPr/>
        <a:lstStyle/>
        <a:p>
          <a:endParaRPr lang="en-US"/>
        </a:p>
      </dgm:t>
    </dgm:pt>
    <dgm:pt modelId="{4D1013EF-248B-40D3-9907-F3C88E375EB7}" type="pres">
      <dgm:prSet presAssocID="{CBEC83A7-0DB6-4E43-93A2-B91D93CFD65B}" presName="Name21" presStyleCnt="0"/>
      <dgm:spPr/>
    </dgm:pt>
    <dgm:pt modelId="{D02D1A45-5973-4FB0-BFF2-ACBECE20A7D7}" type="pres">
      <dgm:prSet presAssocID="{CBEC83A7-0DB6-4E43-93A2-B91D93CFD65B}" presName="level2Shape" presStyleLbl="node3" presStyleIdx="0" presStyleCnt="3"/>
      <dgm:spPr/>
      <dgm:t>
        <a:bodyPr/>
        <a:lstStyle/>
        <a:p>
          <a:endParaRPr lang="en-US"/>
        </a:p>
      </dgm:t>
    </dgm:pt>
    <dgm:pt modelId="{3E3BC412-594C-4E10-B19C-705B40A883B4}" type="pres">
      <dgm:prSet presAssocID="{CBEC83A7-0DB6-4E43-93A2-B91D93CFD65B}" presName="hierChild3" presStyleCnt="0"/>
      <dgm:spPr/>
    </dgm:pt>
    <dgm:pt modelId="{7A365690-D2F1-4DE3-A39E-4ADAE6D9080F}" type="pres">
      <dgm:prSet presAssocID="{A2A3C404-0501-499D-B634-B98F074AE7D2}" presName="Name19" presStyleLbl="parChTrans1D4" presStyleIdx="0" presStyleCnt="4"/>
      <dgm:spPr/>
      <dgm:t>
        <a:bodyPr/>
        <a:lstStyle/>
        <a:p>
          <a:endParaRPr lang="en-US"/>
        </a:p>
      </dgm:t>
    </dgm:pt>
    <dgm:pt modelId="{86C5CB4F-7F3A-4C91-872C-711E085FF08E}" type="pres">
      <dgm:prSet presAssocID="{717FAAF3-C503-415E-9072-09313444BA12}" presName="Name21" presStyleCnt="0"/>
      <dgm:spPr/>
    </dgm:pt>
    <dgm:pt modelId="{0C9B0FEE-B69B-467F-A2B6-50EEF4D21C8D}" type="pres">
      <dgm:prSet presAssocID="{717FAAF3-C503-415E-9072-09313444BA12}" presName="level2Shape" presStyleLbl="node4" presStyleIdx="0" presStyleCnt="4" custLinFactY="37462" custLinFactNeighborX="-142" custLinFactNeighborY="100000"/>
      <dgm:spPr/>
      <dgm:t>
        <a:bodyPr/>
        <a:lstStyle/>
        <a:p>
          <a:endParaRPr lang="en-US"/>
        </a:p>
      </dgm:t>
    </dgm:pt>
    <dgm:pt modelId="{3A3CB792-0386-42CC-A944-1CCCE0BA24FD}" type="pres">
      <dgm:prSet presAssocID="{717FAAF3-C503-415E-9072-09313444BA12}" presName="hierChild3" presStyleCnt="0"/>
      <dgm:spPr/>
    </dgm:pt>
    <dgm:pt modelId="{6535DA1A-7D3E-4A0E-89EA-1B12DFE9515C}" type="pres">
      <dgm:prSet presAssocID="{682FE281-975E-4E8F-B950-B7E5CBA86D4A}" presName="Name19" presStyleLbl="parChTrans1D3" presStyleIdx="1" presStyleCnt="3"/>
      <dgm:spPr/>
      <dgm:t>
        <a:bodyPr/>
        <a:lstStyle/>
        <a:p>
          <a:endParaRPr lang="en-US"/>
        </a:p>
      </dgm:t>
    </dgm:pt>
    <dgm:pt modelId="{1F41FFA0-A33A-49F5-8E7D-EBC96A0317DE}" type="pres">
      <dgm:prSet presAssocID="{B3F9EBC2-525B-45CC-9F2C-CCE43EBB2C8E}" presName="Name21" presStyleCnt="0"/>
      <dgm:spPr/>
    </dgm:pt>
    <dgm:pt modelId="{0FAA6AF9-A1A9-4359-8594-AD72782FFD58}" type="pres">
      <dgm:prSet presAssocID="{B3F9EBC2-525B-45CC-9F2C-CCE43EBB2C8E}" presName="level2Shape" presStyleLbl="node3" presStyleIdx="1" presStyleCnt="3"/>
      <dgm:spPr/>
      <dgm:t>
        <a:bodyPr/>
        <a:lstStyle/>
        <a:p>
          <a:endParaRPr lang="en-US"/>
        </a:p>
      </dgm:t>
    </dgm:pt>
    <dgm:pt modelId="{CCBD8323-8186-496A-BCF7-0177453F5716}" type="pres">
      <dgm:prSet presAssocID="{B3F9EBC2-525B-45CC-9F2C-CCE43EBB2C8E}" presName="hierChild3" presStyleCnt="0"/>
      <dgm:spPr/>
    </dgm:pt>
    <dgm:pt modelId="{2D0FDAD2-3E77-4EE8-8F8D-B045F5E589F2}" type="pres">
      <dgm:prSet presAssocID="{8923C6E6-E968-464C-8677-49C23C0A2B0A}" presName="Name19" presStyleLbl="parChTrans1D4" presStyleIdx="1" presStyleCnt="4"/>
      <dgm:spPr/>
      <dgm:t>
        <a:bodyPr/>
        <a:lstStyle/>
        <a:p>
          <a:endParaRPr lang="en-US"/>
        </a:p>
      </dgm:t>
    </dgm:pt>
    <dgm:pt modelId="{A929ED48-B0B4-4582-8C6D-792E48B5F314}" type="pres">
      <dgm:prSet presAssocID="{26F7ACF4-3B96-4C02-ADB0-B6503E05AA0F}" presName="Name21" presStyleCnt="0"/>
      <dgm:spPr/>
    </dgm:pt>
    <dgm:pt modelId="{802414F9-BEAC-430A-8153-2DB5DA9FBEC3}" type="pres">
      <dgm:prSet presAssocID="{26F7ACF4-3B96-4C02-ADB0-B6503E05AA0F}" presName="level2Shape" presStyleLbl="node4" presStyleIdx="1" presStyleCnt="4"/>
      <dgm:spPr/>
      <dgm:t>
        <a:bodyPr/>
        <a:lstStyle/>
        <a:p>
          <a:endParaRPr lang="en-US"/>
        </a:p>
      </dgm:t>
    </dgm:pt>
    <dgm:pt modelId="{B6AE568B-61B1-476F-A7FE-F4DDBDE90B73}" type="pres">
      <dgm:prSet presAssocID="{26F7ACF4-3B96-4C02-ADB0-B6503E05AA0F}" presName="hierChild3" presStyleCnt="0"/>
      <dgm:spPr/>
    </dgm:pt>
    <dgm:pt modelId="{D1F14173-E27E-4F55-A2B9-94AFFFEEC7A1}" type="pres">
      <dgm:prSet presAssocID="{4FEF7A8C-2605-4BF6-9A75-7EA75828F214}" presName="Name19" presStyleLbl="parChTrans1D4" presStyleIdx="2" presStyleCnt="4"/>
      <dgm:spPr/>
      <dgm:t>
        <a:bodyPr/>
        <a:lstStyle/>
        <a:p>
          <a:endParaRPr lang="en-US"/>
        </a:p>
      </dgm:t>
    </dgm:pt>
    <dgm:pt modelId="{486B1734-9CFF-4AD3-A24D-908C0BF7C07A}" type="pres">
      <dgm:prSet presAssocID="{7FE934F6-E0B8-4BAB-9B5C-22AF5967C8A1}" presName="Name21" presStyleCnt="0"/>
      <dgm:spPr/>
    </dgm:pt>
    <dgm:pt modelId="{64ED96D7-4396-4035-B183-309DD6D9725D}" type="pres">
      <dgm:prSet presAssocID="{7FE934F6-E0B8-4BAB-9B5C-22AF5967C8A1}" presName="level2Shape" presStyleLbl="node4" presStyleIdx="2" presStyleCnt="4"/>
      <dgm:spPr/>
      <dgm:t>
        <a:bodyPr/>
        <a:lstStyle/>
        <a:p>
          <a:endParaRPr lang="en-US"/>
        </a:p>
      </dgm:t>
    </dgm:pt>
    <dgm:pt modelId="{E4D5C5EF-BA7E-495B-9481-70992EB0997B}" type="pres">
      <dgm:prSet presAssocID="{7FE934F6-E0B8-4BAB-9B5C-22AF5967C8A1}" presName="hierChild3" presStyleCnt="0"/>
      <dgm:spPr/>
    </dgm:pt>
    <dgm:pt modelId="{7928B9F9-20FC-4B69-8F6E-9379C1216821}" type="pres">
      <dgm:prSet presAssocID="{C8635967-F59B-464C-834D-F16A552BF2C6}" presName="Name19" presStyleLbl="parChTrans1D2" presStyleIdx="1" presStyleCnt="2"/>
      <dgm:spPr/>
      <dgm:t>
        <a:bodyPr/>
        <a:lstStyle/>
        <a:p>
          <a:endParaRPr lang="en-US"/>
        </a:p>
      </dgm:t>
    </dgm:pt>
    <dgm:pt modelId="{43ECE474-808F-477F-9A7C-E09D05C1C4C2}" type="pres">
      <dgm:prSet presAssocID="{7EDE2836-E00D-45DE-BA0A-E091319CD0BB}" presName="Name21" presStyleCnt="0"/>
      <dgm:spPr/>
    </dgm:pt>
    <dgm:pt modelId="{244ADED8-4100-4B4B-B991-405F3F5C3F9A}" type="pres">
      <dgm:prSet presAssocID="{7EDE2836-E00D-45DE-BA0A-E091319CD0BB}" presName="level2Shape" presStyleLbl="node2" presStyleIdx="1" presStyleCnt="2"/>
      <dgm:spPr/>
      <dgm:t>
        <a:bodyPr/>
        <a:lstStyle/>
        <a:p>
          <a:endParaRPr lang="en-US"/>
        </a:p>
      </dgm:t>
    </dgm:pt>
    <dgm:pt modelId="{0F8F2257-D810-4584-915A-EF970A2E1913}" type="pres">
      <dgm:prSet presAssocID="{7EDE2836-E00D-45DE-BA0A-E091319CD0BB}" presName="hierChild3" presStyleCnt="0"/>
      <dgm:spPr/>
    </dgm:pt>
    <dgm:pt modelId="{0068E5DA-021D-48CC-98D4-E4581A1FD2DD}" type="pres">
      <dgm:prSet presAssocID="{E15A3252-CC6B-4901-B572-4D39DF0BBFCF}" presName="Name19" presStyleLbl="parChTrans1D3" presStyleIdx="2" presStyleCnt="3"/>
      <dgm:spPr/>
      <dgm:t>
        <a:bodyPr/>
        <a:lstStyle/>
        <a:p>
          <a:endParaRPr lang="en-US"/>
        </a:p>
      </dgm:t>
    </dgm:pt>
    <dgm:pt modelId="{7466D1BF-1E2A-4D98-9F64-378BD71E67FE}" type="pres">
      <dgm:prSet presAssocID="{E4659368-8A3D-462E-BCBF-2C0DE1545685}" presName="Name21" presStyleCnt="0"/>
      <dgm:spPr/>
    </dgm:pt>
    <dgm:pt modelId="{4E6D43AC-A14E-40AA-B700-6FCD21317852}" type="pres">
      <dgm:prSet presAssocID="{E4659368-8A3D-462E-BCBF-2C0DE1545685}" presName="level2Shape" presStyleLbl="node3" presStyleIdx="2" presStyleCnt="3"/>
      <dgm:spPr/>
      <dgm:t>
        <a:bodyPr/>
        <a:lstStyle/>
        <a:p>
          <a:endParaRPr lang="en-US"/>
        </a:p>
      </dgm:t>
    </dgm:pt>
    <dgm:pt modelId="{4738D2F5-1460-4DF8-9D8C-725748200DE1}" type="pres">
      <dgm:prSet presAssocID="{E4659368-8A3D-462E-BCBF-2C0DE1545685}" presName="hierChild3" presStyleCnt="0"/>
      <dgm:spPr/>
    </dgm:pt>
    <dgm:pt modelId="{801ACB9C-EDC5-4CCF-A0A7-29FD74138180}" type="pres">
      <dgm:prSet presAssocID="{D4DA621A-62E9-4D81-A171-A5638FE48FDA}" presName="Name19" presStyleLbl="parChTrans1D4" presStyleIdx="3" presStyleCnt="4"/>
      <dgm:spPr/>
      <dgm:t>
        <a:bodyPr/>
        <a:lstStyle/>
        <a:p>
          <a:endParaRPr lang="en-US"/>
        </a:p>
      </dgm:t>
    </dgm:pt>
    <dgm:pt modelId="{64E76CB3-4F25-486A-83F4-A9CC4AC7E053}" type="pres">
      <dgm:prSet presAssocID="{E64C810D-CF47-4333-9826-9610C64F41F9}" presName="Name21" presStyleCnt="0"/>
      <dgm:spPr/>
    </dgm:pt>
    <dgm:pt modelId="{066D44C8-9075-4085-838E-A8FBE7838C6A}" type="pres">
      <dgm:prSet presAssocID="{E64C810D-CF47-4333-9826-9610C64F41F9}" presName="level2Shape" presStyleLbl="node4" presStyleIdx="3" presStyleCnt="4"/>
      <dgm:spPr/>
      <dgm:t>
        <a:bodyPr/>
        <a:lstStyle/>
        <a:p>
          <a:endParaRPr lang="en-US"/>
        </a:p>
      </dgm:t>
    </dgm:pt>
    <dgm:pt modelId="{9F4D7917-4D31-43D2-B949-FA4906237291}" type="pres">
      <dgm:prSet presAssocID="{E64C810D-CF47-4333-9826-9610C64F41F9}" presName="hierChild3" presStyleCnt="0"/>
      <dgm:spPr/>
    </dgm:pt>
    <dgm:pt modelId="{74DD8FF9-E2D0-4030-A83C-2F77134EF384}" type="pres">
      <dgm:prSet presAssocID="{3E4153C8-5977-4F4E-8EA9-3244BE8E4DD7}" presName="bgShapesFlow" presStyleCnt="0"/>
      <dgm:spPr/>
    </dgm:pt>
    <dgm:pt modelId="{32DD80A1-0872-4EB3-B345-E786C291D01C}" type="pres">
      <dgm:prSet presAssocID="{C512F147-1A2F-4932-9F65-D1BD0EB772C7}" presName="rectComp" presStyleCnt="0"/>
      <dgm:spPr/>
    </dgm:pt>
    <dgm:pt modelId="{A1B6EDFA-6F5F-4EFE-9D31-5926C7D7B0F9}" type="pres">
      <dgm:prSet presAssocID="{C512F147-1A2F-4932-9F65-D1BD0EB772C7}" presName="bgRect" presStyleLbl="bgShp" presStyleIdx="0" presStyleCnt="5"/>
      <dgm:spPr/>
      <dgm:t>
        <a:bodyPr/>
        <a:lstStyle/>
        <a:p>
          <a:endParaRPr lang="en-US"/>
        </a:p>
      </dgm:t>
    </dgm:pt>
    <dgm:pt modelId="{C3615E48-CDC8-40CB-8FF8-A7549A63F4BF}" type="pres">
      <dgm:prSet presAssocID="{C512F147-1A2F-4932-9F65-D1BD0EB772C7}" presName="bgRectTx" presStyleLbl="bgShp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6DBC14-516A-4205-9927-3ADCD665A979}" type="pres">
      <dgm:prSet presAssocID="{C512F147-1A2F-4932-9F65-D1BD0EB772C7}" presName="spComp" presStyleCnt="0"/>
      <dgm:spPr/>
    </dgm:pt>
    <dgm:pt modelId="{C140E498-A901-4E45-A4C5-7C7639E19C69}" type="pres">
      <dgm:prSet presAssocID="{C512F147-1A2F-4932-9F65-D1BD0EB772C7}" presName="vSp" presStyleCnt="0"/>
      <dgm:spPr/>
    </dgm:pt>
    <dgm:pt modelId="{AD881F13-BEDB-4FE8-BD3F-49F350ABE797}" type="pres">
      <dgm:prSet presAssocID="{FDE3BB8B-848F-4149-B81F-E6182836CF53}" presName="rectComp" presStyleCnt="0"/>
      <dgm:spPr/>
    </dgm:pt>
    <dgm:pt modelId="{780A9D89-198C-4E4D-9894-2A94292F8068}" type="pres">
      <dgm:prSet presAssocID="{FDE3BB8B-848F-4149-B81F-E6182836CF53}" presName="bgRect" presStyleLbl="bgShp" presStyleIdx="1" presStyleCnt="5"/>
      <dgm:spPr/>
      <dgm:t>
        <a:bodyPr/>
        <a:lstStyle/>
        <a:p>
          <a:endParaRPr lang="en-US"/>
        </a:p>
      </dgm:t>
    </dgm:pt>
    <dgm:pt modelId="{F82D751E-707D-425A-B2A3-EDA0E0F3284F}" type="pres">
      <dgm:prSet presAssocID="{FDE3BB8B-848F-4149-B81F-E6182836CF53}" presName="bgRectTx" presStyleLbl="bgShp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2C6F22-BDBE-45C1-8C4A-40C207523D2B}" type="pres">
      <dgm:prSet presAssocID="{FDE3BB8B-848F-4149-B81F-E6182836CF53}" presName="spComp" presStyleCnt="0"/>
      <dgm:spPr/>
    </dgm:pt>
    <dgm:pt modelId="{CDF9C87F-B941-43A4-AA33-B3342415CBC4}" type="pres">
      <dgm:prSet presAssocID="{FDE3BB8B-848F-4149-B81F-E6182836CF53}" presName="vSp" presStyleCnt="0"/>
      <dgm:spPr/>
    </dgm:pt>
    <dgm:pt modelId="{01D86F63-B6E9-4927-B675-5752E0463BCE}" type="pres">
      <dgm:prSet presAssocID="{81F1FD78-7B2C-423D-B56C-4782B718A1FD}" presName="rectComp" presStyleCnt="0"/>
      <dgm:spPr/>
    </dgm:pt>
    <dgm:pt modelId="{EA684BB1-0D68-47DE-9FD9-553349971408}" type="pres">
      <dgm:prSet presAssocID="{81F1FD78-7B2C-423D-B56C-4782B718A1FD}" presName="bgRect" presStyleLbl="bgShp" presStyleIdx="2" presStyleCnt="5"/>
      <dgm:spPr/>
      <dgm:t>
        <a:bodyPr/>
        <a:lstStyle/>
        <a:p>
          <a:endParaRPr lang="en-US"/>
        </a:p>
      </dgm:t>
    </dgm:pt>
    <dgm:pt modelId="{39666DE0-A61A-4456-AE68-5EF408EB35E7}" type="pres">
      <dgm:prSet presAssocID="{81F1FD78-7B2C-423D-B56C-4782B718A1FD}" presName="bgRectTx" presStyleLbl="bgShp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DF2527-8BD3-4292-A3AE-5DEC70E4319A}" type="pres">
      <dgm:prSet presAssocID="{81F1FD78-7B2C-423D-B56C-4782B718A1FD}" presName="spComp" presStyleCnt="0"/>
      <dgm:spPr/>
    </dgm:pt>
    <dgm:pt modelId="{E303E46B-0ED4-4A52-8630-E0A283A30E4F}" type="pres">
      <dgm:prSet presAssocID="{81F1FD78-7B2C-423D-B56C-4782B718A1FD}" presName="vSp" presStyleCnt="0"/>
      <dgm:spPr/>
    </dgm:pt>
    <dgm:pt modelId="{37D65355-1E56-41CD-9391-766AAF373810}" type="pres">
      <dgm:prSet presAssocID="{C59F60F6-860F-4149-BAA4-116F8ECB42F6}" presName="rectComp" presStyleCnt="0"/>
      <dgm:spPr/>
    </dgm:pt>
    <dgm:pt modelId="{FD5079F2-B5E9-4080-BCC0-A678738BE88B}" type="pres">
      <dgm:prSet presAssocID="{C59F60F6-860F-4149-BAA4-116F8ECB42F6}" presName="bgRect" presStyleLbl="bgShp" presStyleIdx="3" presStyleCnt="5"/>
      <dgm:spPr/>
      <dgm:t>
        <a:bodyPr/>
        <a:lstStyle/>
        <a:p>
          <a:endParaRPr lang="en-US"/>
        </a:p>
      </dgm:t>
    </dgm:pt>
    <dgm:pt modelId="{53790787-CAA2-4414-81D8-6FE8CFC93A77}" type="pres">
      <dgm:prSet presAssocID="{C59F60F6-860F-4149-BAA4-116F8ECB42F6}" presName="bgRectTx" presStyleLbl="bgShp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CF017B-E211-4A48-9289-3CD635A8FC0D}" type="pres">
      <dgm:prSet presAssocID="{C59F60F6-860F-4149-BAA4-116F8ECB42F6}" presName="spComp" presStyleCnt="0"/>
      <dgm:spPr/>
    </dgm:pt>
    <dgm:pt modelId="{5F9E871A-FE39-4383-812F-9285D8521045}" type="pres">
      <dgm:prSet presAssocID="{C59F60F6-860F-4149-BAA4-116F8ECB42F6}" presName="vSp" presStyleCnt="0"/>
      <dgm:spPr/>
    </dgm:pt>
    <dgm:pt modelId="{7D26D756-EFC0-4DD8-AF40-AF8EE9628768}" type="pres">
      <dgm:prSet presAssocID="{B23BB5EA-0273-4939-B50A-C51808E3AEC4}" presName="rectComp" presStyleCnt="0"/>
      <dgm:spPr/>
    </dgm:pt>
    <dgm:pt modelId="{0904824D-9F62-496F-8164-1456E3D71279}" type="pres">
      <dgm:prSet presAssocID="{B23BB5EA-0273-4939-B50A-C51808E3AEC4}" presName="bgRect" presStyleLbl="bgShp" presStyleIdx="4" presStyleCnt="5" custLinFactNeighborY="-6692"/>
      <dgm:spPr/>
      <dgm:t>
        <a:bodyPr/>
        <a:lstStyle/>
        <a:p>
          <a:endParaRPr lang="en-US"/>
        </a:p>
      </dgm:t>
    </dgm:pt>
    <dgm:pt modelId="{168DA629-17FE-4A0D-8392-6F0E40C092FB}" type="pres">
      <dgm:prSet presAssocID="{B23BB5EA-0273-4939-B50A-C51808E3AEC4}" presName="bgRectTx" presStyleLbl="bgShp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D8564C-5167-4B48-BDEC-82F1D0D060A4}" type="presOf" srcId="{682FE281-975E-4E8F-B950-B7E5CBA86D4A}" destId="{6535DA1A-7D3E-4A0E-89EA-1B12DFE9515C}" srcOrd="0" destOrd="0" presId="urn:microsoft.com/office/officeart/2005/8/layout/hierarchy6"/>
    <dgm:cxn modelId="{D172D14F-56D9-428D-A5AD-16D41FAD1611}" type="presOf" srcId="{FDE3BB8B-848F-4149-B81F-E6182836CF53}" destId="{780A9D89-198C-4E4D-9894-2A94292F8068}" srcOrd="0" destOrd="0" presId="urn:microsoft.com/office/officeart/2005/8/layout/hierarchy6"/>
    <dgm:cxn modelId="{6C775C2D-E47F-4ECA-9D28-77DD3C7C0ED1}" type="presOf" srcId="{717FAAF3-C503-415E-9072-09313444BA12}" destId="{0C9B0FEE-B69B-467F-A2B6-50EEF4D21C8D}" srcOrd="0" destOrd="0" presId="urn:microsoft.com/office/officeart/2005/8/layout/hierarchy6"/>
    <dgm:cxn modelId="{8DD184D6-FFC4-41EC-8BCE-F7B195A17394}" type="presOf" srcId="{B23BB5EA-0273-4939-B50A-C51808E3AEC4}" destId="{168DA629-17FE-4A0D-8392-6F0E40C092FB}" srcOrd="1" destOrd="0" presId="urn:microsoft.com/office/officeart/2005/8/layout/hierarchy6"/>
    <dgm:cxn modelId="{2BEA48A8-8C6E-4D99-9E7E-5039683B21CB}" srcId="{26F7ACF4-3B96-4C02-ADB0-B6503E05AA0F}" destId="{7FE934F6-E0B8-4BAB-9B5C-22AF5967C8A1}" srcOrd="0" destOrd="0" parTransId="{4FEF7A8C-2605-4BF6-9A75-7EA75828F214}" sibTransId="{2B2E90FB-6189-430B-A0A4-5BA6121EC71F}"/>
    <dgm:cxn modelId="{08E2DB67-188C-402F-8E22-FAA1BA5AB953}" type="presOf" srcId="{B3F9EBC2-525B-45CC-9F2C-CCE43EBB2C8E}" destId="{0FAA6AF9-A1A9-4359-8594-AD72782FFD58}" srcOrd="0" destOrd="0" presId="urn:microsoft.com/office/officeart/2005/8/layout/hierarchy6"/>
    <dgm:cxn modelId="{D3390831-2805-474D-963B-FA8FB1E111EE}" type="presOf" srcId="{8923C6E6-E968-464C-8677-49C23C0A2B0A}" destId="{2D0FDAD2-3E77-4EE8-8F8D-B045F5E589F2}" srcOrd="0" destOrd="0" presId="urn:microsoft.com/office/officeart/2005/8/layout/hierarchy6"/>
    <dgm:cxn modelId="{5FD1E468-A2A9-4056-88E8-D488D5066EE7}" type="presOf" srcId="{7FE934F6-E0B8-4BAB-9B5C-22AF5967C8A1}" destId="{64ED96D7-4396-4035-B183-309DD6D9725D}" srcOrd="0" destOrd="0" presId="urn:microsoft.com/office/officeart/2005/8/layout/hierarchy6"/>
    <dgm:cxn modelId="{DC07AFD4-73E7-41EA-B36D-672246E7BB1B}" srcId="{7EDE2836-E00D-45DE-BA0A-E091319CD0BB}" destId="{E4659368-8A3D-462E-BCBF-2C0DE1545685}" srcOrd="0" destOrd="0" parTransId="{E15A3252-CC6B-4901-B572-4D39DF0BBFCF}" sibTransId="{7377E1DF-0D97-4306-87EE-EDBC8CC415A0}"/>
    <dgm:cxn modelId="{541B7BDC-DBE5-4F30-B081-74D7F094B41C}" type="presOf" srcId="{464B7249-CD2C-40F5-836A-43613BB987A1}" destId="{76D7A5D9-E019-475B-9F93-55B4046E0737}" srcOrd="0" destOrd="0" presId="urn:microsoft.com/office/officeart/2005/8/layout/hierarchy6"/>
    <dgm:cxn modelId="{0576A16F-944D-412A-9508-DEB393851BD1}" srcId="{B3F9EBC2-525B-45CC-9F2C-CCE43EBB2C8E}" destId="{26F7ACF4-3B96-4C02-ADB0-B6503E05AA0F}" srcOrd="0" destOrd="0" parTransId="{8923C6E6-E968-464C-8677-49C23C0A2B0A}" sibTransId="{CECA0F34-5C4A-4CA9-8736-EBFE2880A7B2}"/>
    <dgm:cxn modelId="{26C741E9-9CE4-48BC-BEB8-2ADC0008464B}" type="presOf" srcId="{E4659368-8A3D-462E-BCBF-2C0DE1545685}" destId="{4E6D43AC-A14E-40AA-B700-6FCD21317852}" srcOrd="0" destOrd="0" presId="urn:microsoft.com/office/officeart/2005/8/layout/hierarchy6"/>
    <dgm:cxn modelId="{BAFF9555-8AD4-4C32-B203-C69213705934}" type="presOf" srcId="{DB9726A2-53C6-4A1F-A314-18E7D87E95E9}" destId="{5E9E60E6-0E17-4136-9DDE-459F1DF5A233}" srcOrd="0" destOrd="0" presId="urn:microsoft.com/office/officeart/2005/8/layout/hierarchy6"/>
    <dgm:cxn modelId="{42C8F4AF-5F74-4CEC-9FD9-311D93593EA9}" type="presOf" srcId="{C59F60F6-860F-4149-BAA4-116F8ECB42F6}" destId="{FD5079F2-B5E9-4080-BCC0-A678738BE88B}" srcOrd="0" destOrd="0" presId="urn:microsoft.com/office/officeart/2005/8/layout/hierarchy6"/>
    <dgm:cxn modelId="{FBC2A7E6-FABB-491B-86C1-34553841411C}" type="presOf" srcId="{A2A3C404-0501-499D-B634-B98F074AE7D2}" destId="{7A365690-D2F1-4DE3-A39E-4ADAE6D9080F}" srcOrd="0" destOrd="0" presId="urn:microsoft.com/office/officeart/2005/8/layout/hierarchy6"/>
    <dgm:cxn modelId="{8D32AF87-86C9-411E-B2E0-126B8E46B454}" type="presOf" srcId="{E64C810D-CF47-4333-9826-9610C64F41F9}" destId="{066D44C8-9075-4085-838E-A8FBE7838C6A}" srcOrd="0" destOrd="0" presId="urn:microsoft.com/office/officeart/2005/8/layout/hierarchy6"/>
    <dgm:cxn modelId="{94872E70-8A2B-4328-98B9-BA9E94DAB7AB}" srcId="{E4659368-8A3D-462E-BCBF-2C0DE1545685}" destId="{E64C810D-CF47-4333-9826-9610C64F41F9}" srcOrd="0" destOrd="0" parTransId="{D4DA621A-62E9-4D81-A171-A5638FE48FDA}" sibTransId="{5B672437-7FD3-478F-9B00-8DAEB77E10B3}"/>
    <dgm:cxn modelId="{EA21D247-7B0F-4178-97D1-6C42BBCE49A7}" type="presOf" srcId="{26F7ACF4-3B96-4C02-ADB0-B6503E05AA0F}" destId="{802414F9-BEAC-430A-8153-2DB5DA9FBEC3}" srcOrd="0" destOrd="0" presId="urn:microsoft.com/office/officeart/2005/8/layout/hierarchy6"/>
    <dgm:cxn modelId="{238E68E9-8536-4535-9CB4-C0F17D50D5CC}" srcId="{CBEC83A7-0DB6-4E43-93A2-B91D93CFD65B}" destId="{717FAAF3-C503-415E-9072-09313444BA12}" srcOrd="0" destOrd="0" parTransId="{A2A3C404-0501-499D-B634-B98F074AE7D2}" sibTransId="{176763B1-B74B-4C13-8AB6-DEB2F8B714CC}"/>
    <dgm:cxn modelId="{9440A88F-DA68-422A-8E65-F7924AF4BD05}" type="presOf" srcId="{B23BB5EA-0273-4939-B50A-C51808E3AEC4}" destId="{0904824D-9F62-496F-8164-1456E3D71279}" srcOrd="0" destOrd="0" presId="urn:microsoft.com/office/officeart/2005/8/layout/hierarchy6"/>
    <dgm:cxn modelId="{4A1CC653-89CB-430E-8F4A-B4E8FF0FAC5C}" type="presOf" srcId="{C512F147-1A2F-4932-9F65-D1BD0EB772C7}" destId="{A1B6EDFA-6F5F-4EFE-9D31-5926C7D7B0F9}" srcOrd="0" destOrd="0" presId="urn:microsoft.com/office/officeart/2005/8/layout/hierarchy6"/>
    <dgm:cxn modelId="{8B0C71DF-6ABF-4026-8F57-819B5A4B94C8}" type="presOf" srcId="{C59F60F6-860F-4149-BAA4-116F8ECB42F6}" destId="{53790787-CAA2-4414-81D8-6FE8CFC93A77}" srcOrd="1" destOrd="0" presId="urn:microsoft.com/office/officeart/2005/8/layout/hierarchy6"/>
    <dgm:cxn modelId="{10CC2B65-9C5A-4CAB-987F-AEB1A588ACE4}" type="presOf" srcId="{81F1FD78-7B2C-423D-B56C-4782B718A1FD}" destId="{EA684BB1-0D68-47DE-9FD9-553349971408}" srcOrd="0" destOrd="0" presId="urn:microsoft.com/office/officeart/2005/8/layout/hierarchy6"/>
    <dgm:cxn modelId="{30807E46-CCD5-42E8-AD92-44F5687A004E}" type="presOf" srcId="{4FEF7A8C-2605-4BF6-9A75-7EA75828F214}" destId="{D1F14173-E27E-4F55-A2B9-94AFFFEEC7A1}" srcOrd="0" destOrd="0" presId="urn:microsoft.com/office/officeart/2005/8/layout/hierarchy6"/>
    <dgm:cxn modelId="{20616FEB-01F5-4B41-AD60-ADBA865D9E0E}" srcId="{3E4153C8-5977-4F4E-8EA9-3244BE8E4DD7}" destId="{CAE1CC36-29B7-424F-8D92-3D5FE619FC3B}" srcOrd="0" destOrd="0" parTransId="{3328D8FB-7566-4718-9B31-A3231B8F2D12}" sibTransId="{3CEBA345-666E-4E47-9FB7-566E7A3A7DE5}"/>
    <dgm:cxn modelId="{B3CDA225-C78C-4672-B063-4A94B738C769}" srcId="{DB9726A2-53C6-4A1F-A314-18E7D87E95E9}" destId="{B3F9EBC2-525B-45CC-9F2C-CCE43EBB2C8E}" srcOrd="1" destOrd="0" parTransId="{682FE281-975E-4E8F-B950-B7E5CBA86D4A}" sibTransId="{DD1A794A-F1E9-42DE-B88E-93C9B516AE29}"/>
    <dgm:cxn modelId="{A410086A-940D-48B4-B140-929697F051EE}" srcId="{3E4153C8-5977-4F4E-8EA9-3244BE8E4DD7}" destId="{C512F147-1A2F-4932-9F65-D1BD0EB772C7}" srcOrd="1" destOrd="0" parTransId="{7B2288AB-13D6-4EAE-907B-920BD640BA9B}" sibTransId="{64583826-D48F-4F48-937B-1867506A1B2C}"/>
    <dgm:cxn modelId="{B4CEFE85-6F1E-40F8-BBC9-6B15C3422D40}" type="presOf" srcId="{C8635967-F59B-464C-834D-F16A552BF2C6}" destId="{7928B9F9-20FC-4B69-8F6E-9379C1216821}" srcOrd="0" destOrd="0" presId="urn:microsoft.com/office/officeart/2005/8/layout/hierarchy6"/>
    <dgm:cxn modelId="{09A5CF8B-F64C-4B08-97FA-50A480C0A0FF}" srcId="{CAE1CC36-29B7-424F-8D92-3D5FE619FC3B}" destId="{DB9726A2-53C6-4A1F-A314-18E7D87E95E9}" srcOrd="0" destOrd="0" parTransId="{B48D0665-A501-4C71-8735-E285845ECDA4}" sibTransId="{175111CD-2F9A-4594-AF30-FF91D35104F6}"/>
    <dgm:cxn modelId="{FC6A542C-F4E1-4874-A241-409B7CA466DC}" type="presOf" srcId="{81F1FD78-7B2C-423D-B56C-4782B718A1FD}" destId="{39666DE0-A61A-4456-AE68-5EF408EB35E7}" srcOrd="1" destOrd="0" presId="urn:microsoft.com/office/officeart/2005/8/layout/hierarchy6"/>
    <dgm:cxn modelId="{19B89C99-1145-4938-8437-637F852EA5C5}" type="presOf" srcId="{CBEC83A7-0DB6-4E43-93A2-B91D93CFD65B}" destId="{D02D1A45-5973-4FB0-BFF2-ACBECE20A7D7}" srcOrd="0" destOrd="0" presId="urn:microsoft.com/office/officeart/2005/8/layout/hierarchy6"/>
    <dgm:cxn modelId="{B93B9CB2-FC72-40A9-A758-7AB584F73707}" type="presOf" srcId="{D4DA621A-62E9-4D81-A171-A5638FE48FDA}" destId="{801ACB9C-EDC5-4CCF-A0A7-29FD74138180}" srcOrd="0" destOrd="0" presId="urn:microsoft.com/office/officeart/2005/8/layout/hierarchy6"/>
    <dgm:cxn modelId="{41CE7818-230A-4C13-AE5C-4A94D5F86D3F}" srcId="{3E4153C8-5977-4F4E-8EA9-3244BE8E4DD7}" destId="{81F1FD78-7B2C-423D-B56C-4782B718A1FD}" srcOrd="3" destOrd="0" parTransId="{24D522FA-C49C-498F-BF7A-BA370FFAC214}" sibTransId="{E2357D8E-086E-4C6B-A461-6BEDD79EDE32}"/>
    <dgm:cxn modelId="{BD33BC4A-5763-46A7-AFF8-81734D4AC7F0}" srcId="{DB9726A2-53C6-4A1F-A314-18E7D87E95E9}" destId="{CBEC83A7-0DB6-4E43-93A2-B91D93CFD65B}" srcOrd="0" destOrd="0" parTransId="{464B7249-CD2C-40F5-836A-43613BB987A1}" sibTransId="{019D6220-360C-48E2-A3B7-525B26B54CC0}"/>
    <dgm:cxn modelId="{904545F3-4910-4BB7-9808-A2AF51E2B4EA}" srcId="{CAE1CC36-29B7-424F-8D92-3D5FE619FC3B}" destId="{7EDE2836-E00D-45DE-BA0A-E091319CD0BB}" srcOrd="1" destOrd="0" parTransId="{C8635967-F59B-464C-834D-F16A552BF2C6}" sibTransId="{B45A26BD-630D-4384-893D-C676F0343B88}"/>
    <dgm:cxn modelId="{702FC964-63FE-47C5-BD1F-B16F173ED19A}" srcId="{3E4153C8-5977-4F4E-8EA9-3244BE8E4DD7}" destId="{C59F60F6-860F-4149-BAA4-116F8ECB42F6}" srcOrd="4" destOrd="0" parTransId="{1936E3F3-A14E-4F38-BF29-5D2AB75FA111}" sibTransId="{C1F6B06F-24D4-4B4B-ADDD-E1483C016CD8}"/>
    <dgm:cxn modelId="{3177141D-FD5E-4418-BBFB-DC10B11FC005}" type="presOf" srcId="{CAE1CC36-29B7-424F-8D92-3D5FE619FC3B}" destId="{1B2113CF-2092-4744-B649-1841A9C9539D}" srcOrd="0" destOrd="0" presId="urn:microsoft.com/office/officeart/2005/8/layout/hierarchy6"/>
    <dgm:cxn modelId="{E40916CD-40C2-4DD4-B986-246C4204EA5D}" type="presOf" srcId="{B48D0665-A501-4C71-8735-E285845ECDA4}" destId="{13897E0F-7BC6-413F-BCED-DF1133D2C1D6}" srcOrd="0" destOrd="0" presId="urn:microsoft.com/office/officeart/2005/8/layout/hierarchy6"/>
    <dgm:cxn modelId="{B8C50A3F-34D1-4259-8E26-E57EFEC43E41}" type="presOf" srcId="{E15A3252-CC6B-4901-B572-4D39DF0BBFCF}" destId="{0068E5DA-021D-48CC-98D4-E4581A1FD2DD}" srcOrd="0" destOrd="0" presId="urn:microsoft.com/office/officeart/2005/8/layout/hierarchy6"/>
    <dgm:cxn modelId="{EB1F23C9-3638-4FD7-85F9-354E4F9D4BD6}" srcId="{3E4153C8-5977-4F4E-8EA9-3244BE8E4DD7}" destId="{FDE3BB8B-848F-4149-B81F-E6182836CF53}" srcOrd="2" destOrd="0" parTransId="{9664BB0E-56C7-4631-825A-030D1572D982}" sibTransId="{B6CD52F5-B70D-4B8F-AE40-759B3B9546E7}"/>
    <dgm:cxn modelId="{DA7642C2-68B8-4381-AA96-8A7AE28C6BC6}" type="presOf" srcId="{7EDE2836-E00D-45DE-BA0A-E091319CD0BB}" destId="{244ADED8-4100-4B4B-B991-405F3F5C3F9A}" srcOrd="0" destOrd="0" presId="urn:microsoft.com/office/officeart/2005/8/layout/hierarchy6"/>
    <dgm:cxn modelId="{433446D4-40A5-43CC-ACF9-C7D176DD676D}" type="presOf" srcId="{FDE3BB8B-848F-4149-B81F-E6182836CF53}" destId="{F82D751E-707D-425A-B2A3-EDA0E0F3284F}" srcOrd="1" destOrd="0" presId="urn:microsoft.com/office/officeart/2005/8/layout/hierarchy6"/>
    <dgm:cxn modelId="{C3C874E0-3217-4D12-A0A5-7D1997B586E6}" srcId="{3E4153C8-5977-4F4E-8EA9-3244BE8E4DD7}" destId="{B23BB5EA-0273-4939-B50A-C51808E3AEC4}" srcOrd="5" destOrd="0" parTransId="{6A717F22-80FE-49C6-805F-BE61091CF0AC}" sibTransId="{58997F16-659B-44A9-8029-93F28499E09F}"/>
    <dgm:cxn modelId="{5E654D3A-2281-4148-8A30-62AAE5347C5F}" type="presOf" srcId="{3E4153C8-5977-4F4E-8EA9-3244BE8E4DD7}" destId="{A9A5BCFB-F60F-4AC6-92AE-17B7561F5D68}" srcOrd="0" destOrd="0" presId="urn:microsoft.com/office/officeart/2005/8/layout/hierarchy6"/>
    <dgm:cxn modelId="{46397BCD-0232-40D6-AA22-49B1FEC2E7E0}" type="presOf" srcId="{C512F147-1A2F-4932-9F65-D1BD0EB772C7}" destId="{C3615E48-CDC8-40CB-8FF8-A7549A63F4BF}" srcOrd="1" destOrd="0" presId="urn:microsoft.com/office/officeart/2005/8/layout/hierarchy6"/>
    <dgm:cxn modelId="{6FABB3E6-7F2C-48B5-95CB-23D9F6EF9097}" type="presParOf" srcId="{A9A5BCFB-F60F-4AC6-92AE-17B7561F5D68}" destId="{DFE905AA-D56C-4044-A545-98661DD82015}" srcOrd="0" destOrd="0" presId="urn:microsoft.com/office/officeart/2005/8/layout/hierarchy6"/>
    <dgm:cxn modelId="{FCA063DC-328A-4C9B-8C15-E5BF845F5200}" type="presParOf" srcId="{DFE905AA-D56C-4044-A545-98661DD82015}" destId="{9CC0C09C-37D6-4239-9020-7919084ED8A0}" srcOrd="0" destOrd="0" presId="urn:microsoft.com/office/officeart/2005/8/layout/hierarchy6"/>
    <dgm:cxn modelId="{1CE9F093-56FC-45AC-A89C-44E224268ED1}" type="presParOf" srcId="{DFE905AA-D56C-4044-A545-98661DD82015}" destId="{740E52D0-BAA3-48C8-93A9-2D06D3EC7934}" srcOrd="1" destOrd="0" presId="urn:microsoft.com/office/officeart/2005/8/layout/hierarchy6"/>
    <dgm:cxn modelId="{CBAEE085-644A-4919-AB9D-A426B637F086}" type="presParOf" srcId="{740E52D0-BAA3-48C8-93A9-2D06D3EC7934}" destId="{5A3187AB-77DD-47EA-A3E4-0FC254F31CFB}" srcOrd="0" destOrd="0" presId="urn:microsoft.com/office/officeart/2005/8/layout/hierarchy6"/>
    <dgm:cxn modelId="{946AE8CE-91B5-4EAF-89B8-FB8A2168F6A3}" type="presParOf" srcId="{5A3187AB-77DD-47EA-A3E4-0FC254F31CFB}" destId="{1B2113CF-2092-4744-B649-1841A9C9539D}" srcOrd="0" destOrd="0" presId="urn:microsoft.com/office/officeart/2005/8/layout/hierarchy6"/>
    <dgm:cxn modelId="{B876E7AF-8B53-416A-BA36-3D4CDA051D69}" type="presParOf" srcId="{5A3187AB-77DD-47EA-A3E4-0FC254F31CFB}" destId="{39515415-A8F6-45C0-A700-20783886D7B0}" srcOrd="1" destOrd="0" presId="urn:microsoft.com/office/officeart/2005/8/layout/hierarchy6"/>
    <dgm:cxn modelId="{EAA9A117-2FBC-42D3-A74E-991F6CF5BBD2}" type="presParOf" srcId="{39515415-A8F6-45C0-A700-20783886D7B0}" destId="{13897E0F-7BC6-413F-BCED-DF1133D2C1D6}" srcOrd="0" destOrd="0" presId="urn:microsoft.com/office/officeart/2005/8/layout/hierarchy6"/>
    <dgm:cxn modelId="{A586F579-F3F3-44C7-A9D6-E6E20DEAA94B}" type="presParOf" srcId="{39515415-A8F6-45C0-A700-20783886D7B0}" destId="{3074D1B7-0FD7-4841-99E6-1CC5A486E18D}" srcOrd="1" destOrd="0" presId="urn:microsoft.com/office/officeart/2005/8/layout/hierarchy6"/>
    <dgm:cxn modelId="{C8255ECF-CC8D-44C8-A95B-26EF64F9694D}" type="presParOf" srcId="{3074D1B7-0FD7-4841-99E6-1CC5A486E18D}" destId="{5E9E60E6-0E17-4136-9DDE-459F1DF5A233}" srcOrd="0" destOrd="0" presId="urn:microsoft.com/office/officeart/2005/8/layout/hierarchy6"/>
    <dgm:cxn modelId="{5C906A01-65F5-4FD5-AECD-00D533B213FC}" type="presParOf" srcId="{3074D1B7-0FD7-4841-99E6-1CC5A486E18D}" destId="{146D7914-C960-4A43-8DB5-9DA2BFB5E9C1}" srcOrd="1" destOrd="0" presId="urn:microsoft.com/office/officeart/2005/8/layout/hierarchy6"/>
    <dgm:cxn modelId="{E9A34F54-2003-44D6-80D3-7812AB032E7B}" type="presParOf" srcId="{146D7914-C960-4A43-8DB5-9DA2BFB5E9C1}" destId="{76D7A5D9-E019-475B-9F93-55B4046E0737}" srcOrd="0" destOrd="0" presId="urn:microsoft.com/office/officeart/2005/8/layout/hierarchy6"/>
    <dgm:cxn modelId="{545DE585-B4EB-45A9-85E1-A8AE0A439CE0}" type="presParOf" srcId="{146D7914-C960-4A43-8DB5-9DA2BFB5E9C1}" destId="{4D1013EF-248B-40D3-9907-F3C88E375EB7}" srcOrd="1" destOrd="0" presId="urn:microsoft.com/office/officeart/2005/8/layout/hierarchy6"/>
    <dgm:cxn modelId="{A29B5CEF-79DE-4DCE-A658-CA6A0C9FC488}" type="presParOf" srcId="{4D1013EF-248B-40D3-9907-F3C88E375EB7}" destId="{D02D1A45-5973-4FB0-BFF2-ACBECE20A7D7}" srcOrd="0" destOrd="0" presId="urn:microsoft.com/office/officeart/2005/8/layout/hierarchy6"/>
    <dgm:cxn modelId="{9E277623-7090-47B9-942B-B02C9B6468B8}" type="presParOf" srcId="{4D1013EF-248B-40D3-9907-F3C88E375EB7}" destId="{3E3BC412-594C-4E10-B19C-705B40A883B4}" srcOrd="1" destOrd="0" presId="urn:microsoft.com/office/officeart/2005/8/layout/hierarchy6"/>
    <dgm:cxn modelId="{30CF2E33-98FB-4F14-97ED-595079265F1E}" type="presParOf" srcId="{3E3BC412-594C-4E10-B19C-705B40A883B4}" destId="{7A365690-D2F1-4DE3-A39E-4ADAE6D9080F}" srcOrd="0" destOrd="0" presId="urn:microsoft.com/office/officeart/2005/8/layout/hierarchy6"/>
    <dgm:cxn modelId="{6F6E2DB2-0194-42E5-853E-B4A29F41A6AE}" type="presParOf" srcId="{3E3BC412-594C-4E10-B19C-705B40A883B4}" destId="{86C5CB4F-7F3A-4C91-872C-711E085FF08E}" srcOrd="1" destOrd="0" presId="urn:microsoft.com/office/officeart/2005/8/layout/hierarchy6"/>
    <dgm:cxn modelId="{243C59B8-595D-459B-97DC-C82662F0DC4C}" type="presParOf" srcId="{86C5CB4F-7F3A-4C91-872C-711E085FF08E}" destId="{0C9B0FEE-B69B-467F-A2B6-50EEF4D21C8D}" srcOrd="0" destOrd="0" presId="urn:microsoft.com/office/officeart/2005/8/layout/hierarchy6"/>
    <dgm:cxn modelId="{A3C5E8F6-3EFA-48FB-8842-C7ED6DB5FD65}" type="presParOf" srcId="{86C5CB4F-7F3A-4C91-872C-711E085FF08E}" destId="{3A3CB792-0386-42CC-A944-1CCCE0BA24FD}" srcOrd="1" destOrd="0" presId="urn:microsoft.com/office/officeart/2005/8/layout/hierarchy6"/>
    <dgm:cxn modelId="{687B4EBB-C5C7-4938-94D0-583B94253B86}" type="presParOf" srcId="{146D7914-C960-4A43-8DB5-9DA2BFB5E9C1}" destId="{6535DA1A-7D3E-4A0E-89EA-1B12DFE9515C}" srcOrd="2" destOrd="0" presId="urn:microsoft.com/office/officeart/2005/8/layout/hierarchy6"/>
    <dgm:cxn modelId="{5BA63AFE-8EB8-4626-8D29-C14556ED5064}" type="presParOf" srcId="{146D7914-C960-4A43-8DB5-9DA2BFB5E9C1}" destId="{1F41FFA0-A33A-49F5-8E7D-EBC96A0317DE}" srcOrd="3" destOrd="0" presId="urn:microsoft.com/office/officeart/2005/8/layout/hierarchy6"/>
    <dgm:cxn modelId="{9E2FF077-3D5D-4556-A324-A04C3060227D}" type="presParOf" srcId="{1F41FFA0-A33A-49F5-8E7D-EBC96A0317DE}" destId="{0FAA6AF9-A1A9-4359-8594-AD72782FFD58}" srcOrd="0" destOrd="0" presId="urn:microsoft.com/office/officeart/2005/8/layout/hierarchy6"/>
    <dgm:cxn modelId="{D3322463-F760-4646-8AB4-57718747A32D}" type="presParOf" srcId="{1F41FFA0-A33A-49F5-8E7D-EBC96A0317DE}" destId="{CCBD8323-8186-496A-BCF7-0177453F5716}" srcOrd="1" destOrd="0" presId="urn:microsoft.com/office/officeart/2005/8/layout/hierarchy6"/>
    <dgm:cxn modelId="{01118E66-21D0-47BE-A73A-3C6F2EED9AAA}" type="presParOf" srcId="{CCBD8323-8186-496A-BCF7-0177453F5716}" destId="{2D0FDAD2-3E77-4EE8-8F8D-B045F5E589F2}" srcOrd="0" destOrd="0" presId="urn:microsoft.com/office/officeart/2005/8/layout/hierarchy6"/>
    <dgm:cxn modelId="{C1959060-E9FD-4031-A0BD-6A471C8BF763}" type="presParOf" srcId="{CCBD8323-8186-496A-BCF7-0177453F5716}" destId="{A929ED48-B0B4-4582-8C6D-792E48B5F314}" srcOrd="1" destOrd="0" presId="urn:microsoft.com/office/officeart/2005/8/layout/hierarchy6"/>
    <dgm:cxn modelId="{DB76161E-9A4A-48F7-9A9E-453F26540E3A}" type="presParOf" srcId="{A929ED48-B0B4-4582-8C6D-792E48B5F314}" destId="{802414F9-BEAC-430A-8153-2DB5DA9FBEC3}" srcOrd="0" destOrd="0" presId="urn:microsoft.com/office/officeart/2005/8/layout/hierarchy6"/>
    <dgm:cxn modelId="{20A2CA91-BFF3-405F-BAE5-455FF07870E7}" type="presParOf" srcId="{A929ED48-B0B4-4582-8C6D-792E48B5F314}" destId="{B6AE568B-61B1-476F-A7FE-F4DDBDE90B73}" srcOrd="1" destOrd="0" presId="urn:microsoft.com/office/officeart/2005/8/layout/hierarchy6"/>
    <dgm:cxn modelId="{FC78A71D-34D9-429A-B440-30BD5A2228FB}" type="presParOf" srcId="{B6AE568B-61B1-476F-A7FE-F4DDBDE90B73}" destId="{D1F14173-E27E-4F55-A2B9-94AFFFEEC7A1}" srcOrd="0" destOrd="0" presId="urn:microsoft.com/office/officeart/2005/8/layout/hierarchy6"/>
    <dgm:cxn modelId="{E8C6AE46-11DF-4E55-9918-E9C77FFE0744}" type="presParOf" srcId="{B6AE568B-61B1-476F-A7FE-F4DDBDE90B73}" destId="{486B1734-9CFF-4AD3-A24D-908C0BF7C07A}" srcOrd="1" destOrd="0" presId="urn:microsoft.com/office/officeart/2005/8/layout/hierarchy6"/>
    <dgm:cxn modelId="{3F2D4712-820B-4E45-9174-341F79AC3849}" type="presParOf" srcId="{486B1734-9CFF-4AD3-A24D-908C0BF7C07A}" destId="{64ED96D7-4396-4035-B183-309DD6D9725D}" srcOrd="0" destOrd="0" presId="urn:microsoft.com/office/officeart/2005/8/layout/hierarchy6"/>
    <dgm:cxn modelId="{1C83F27B-BEB3-48E8-AF3E-C95FC0FACA09}" type="presParOf" srcId="{486B1734-9CFF-4AD3-A24D-908C0BF7C07A}" destId="{E4D5C5EF-BA7E-495B-9481-70992EB0997B}" srcOrd="1" destOrd="0" presId="urn:microsoft.com/office/officeart/2005/8/layout/hierarchy6"/>
    <dgm:cxn modelId="{2F8FF559-EFC7-4896-BF1E-95D9BC300F25}" type="presParOf" srcId="{39515415-A8F6-45C0-A700-20783886D7B0}" destId="{7928B9F9-20FC-4B69-8F6E-9379C1216821}" srcOrd="2" destOrd="0" presId="urn:microsoft.com/office/officeart/2005/8/layout/hierarchy6"/>
    <dgm:cxn modelId="{FCBC9FB9-8177-4EE8-82BF-B1A86EF71694}" type="presParOf" srcId="{39515415-A8F6-45C0-A700-20783886D7B0}" destId="{43ECE474-808F-477F-9A7C-E09D05C1C4C2}" srcOrd="3" destOrd="0" presId="urn:microsoft.com/office/officeart/2005/8/layout/hierarchy6"/>
    <dgm:cxn modelId="{9AE3DE71-17BC-45DF-858B-C12B029914BC}" type="presParOf" srcId="{43ECE474-808F-477F-9A7C-E09D05C1C4C2}" destId="{244ADED8-4100-4B4B-B991-405F3F5C3F9A}" srcOrd="0" destOrd="0" presId="urn:microsoft.com/office/officeart/2005/8/layout/hierarchy6"/>
    <dgm:cxn modelId="{BFEF4673-6F7C-4875-B76C-EA412BA130CD}" type="presParOf" srcId="{43ECE474-808F-477F-9A7C-E09D05C1C4C2}" destId="{0F8F2257-D810-4584-915A-EF970A2E1913}" srcOrd="1" destOrd="0" presId="urn:microsoft.com/office/officeart/2005/8/layout/hierarchy6"/>
    <dgm:cxn modelId="{797B5A3C-18C2-4AA1-B74D-76B137904485}" type="presParOf" srcId="{0F8F2257-D810-4584-915A-EF970A2E1913}" destId="{0068E5DA-021D-48CC-98D4-E4581A1FD2DD}" srcOrd="0" destOrd="0" presId="urn:microsoft.com/office/officeart/2005/8/layout/hierarchy6"/>
    <dgm:cxn modelId="{599332C6-350A-4A5F-BABB-65A75674E032}" type="presParOf" srcId="{0F8F2257-D810-4584-915A-EF970A2E1913}" destId="{7466D1BF-1E2A-4D98-9F64-378BD71E67FE}" srcOrd="1" destOrd="0" presId="urn:microsoft.com/office/officeart/2005/8/layout/hierarchy6"/>
    <dgm:cxn modelId="{31964D7D-39E3-4F5A-8794-F61CFC39BF29}" type="presParOf" srcId="{7466D1BF-1E2A-4D98-9F64-378BD71E67FE}" destId="{4E6D43AC-A14E-40AA-B700-6FCD21317852}" srcOrd="0" destOrd="0" presId="urn:microsoft.com/office/officeart/2005/8/layout/hierarchy6"/>
    <dgm:cxn modelId="{4425A107-8A04-4527-A389-9241AEF97267}" type="presParOf" srcId="{7466D1BF-1E2A-4D98-9F64-378BD71E67FE}" destId="{4738D2F5-1460-4DF8-9D8C-725748200DE1}" srcOrd="1" destOrd="0" presId="urn:microsoft.com/office/officeart/2005/8/layout/hierarchy6"/>
    <dgm:cxn modelId="{AC3697DD-C9E2-4197-92FF-AACDD7D93F9F}" type="presParOf" srcId="{4738D2F5-1460-4DF8-9D8C-725748200DE1}" destId="{801ACB9C-EDC5-4CCF-A0A7-29FD74138180}" srcOrd="0" destOrd="0" presId="urn:microsoft.com/office/officeart/2005/8/layout/hierarchy6"/>
    <dgm:cxn modelId="{B20E08DF-C24F-42E3-9ACE-727CED4FD5EC}" type="presParOf" srcId="{4738D2F5-1460-4DF8-9D8C-725748200DE1}" destId="{64E76CB3-4F25-486A-83F4-A9CC4AC7E053}" srcOrd="1" destOrd="0" presId="urn:microsoft.com/office/officeart/2005/8/layout/hierarchy6"/>
    <dgm:cxn modelId="{C3256A42-0C66-4302-929C-08F3CABCFDD9}" type="presParOf" srcId="{64E76CB3-4F25-486A-83F4-A9CC4AC7E053}" destId="{066D44C8-9075-4085-838E-A8FBE7838C6A}" srcOrd="0" destOrd="0" presId="urn:microsoft.com/office/officeart/2005/8/layout/hierarchy6"/>
    <dgm:cxn modelId="{46A29C6F-05D1-4847-88C7-6197B8A01980}" type="presParOf" srcId="{64E76CB3-4F25-486A-83F4-A9CC4AC7E053}" destId="{9F4D7917-4D31-43D2-B949-FA4906237291}" srcOrd="1" destOrd="0" presId="urn:microsoft.com/office/officeart/2005/8/layout/hierarchy6"/>
    <dgm:cxn modelId="{8D8C7CB7-99A8-4B0C-B84C-F64B94F7DA43}" type="presParOf" srcId="{A9A5BCFB-F60F-4AC6-92AE-17B7561F5D68}" destId="{74DD8FF9-E2D0-4030-A83C-2F77134EF384}" srcOrd="1" destOrd="0" presId="urn:microsoft.com/office/officeart/2005/8/layout/hierarchy6"/>
    <dgm:cxn modelId="{C05107E3-E440-437F-AC38-9D48737E7887}" type="presParOf" srcId="{74DD8FF9-E2D0-4030-A83C-2F77134EF384}" destId="{32DD80A1-0872-4EB3-B345-E786C291D01C}" srcOrd="0" destOrd="0" presId="urn:microsoft.com/office/officeart/2005/8/layout/hierarchy6"/>
    <dgm:cxn modelId="{2C665B86-C929-42A8-9714-E0CEE7E535A3}" type="presParOf" srcId="{32DD80A1-0872-4EB3-B345-E786C291D01C}" destId="{A1B6EDFA-6F5F-4EFE-9D31-5926C7D7B0F9}" srcOrd="0" destOrd="0" presId="urn:microsoft.com/office/officeart/2005/8/layout/hierarchy6"/>
    <dgm:cxn modelId="{6F366072-D88B-4BCB-BBB0-AA54E7C41E37}" type="presParOf" srcId="{32DD80A1-0872-4EB3-B345-E786C291D01C}" destId="{C3615E48-CDC8-40CB-8FF8-A7549A63F4BF}" srcOrd="1" destOrd="0" presId="urn:microsoft.com/office/officeart/2005/8/layout/hierarchy6"/>
    <dgm:cxn modelId="{E9A4FF2C-6AFC-4F9A-86AF-523AE37D116A}" type="presParOf" srcId="{74DD8FF9-E2D0-4030-A83C-2F77134EF384}" destId="{4E6DBC14-516A-4205-9927-3ADCD665A979}" srcOrd="1" destOrd="0" presId="urn:microsoft.com/office/officeart/2005/8/layout/hierarchy6"/>
    <dgm:cxn modelId="{F462CCFE-0250-47DD-BD5E-2EDA1A30B693}" type="presParOf" srcId="{4E6DBC14-516A-4205-9927-3ADCD665A979}" destId="{C140E498-A901-4E45-A4C5-7C7639E19C69}" srcOrd="0" destOrd="0" presId="urn:microsoft.com/office/officeart/2005/8/layout/hierarchy6"/>
    <dgm:cxn modelId="{A580696C-7B50-4932-8279-47C29883A323}" type="presParOf" srcId="{74DD8FF9-E2D0-4030-A83C-2F77134EF384}" destId="{AD881F13-BEDB-4FE8-BD3F-49F350ABE797}" srcOrd="2" destOrd="0" presId="urn:microsoft.com/office/officeart/2005/8/layout/hierarchy6"/>
    <dgm:cxn modelId="{D22B37EE-80EF-4F9A-9047-C0BB8A54BFFA}" type="presParOf" srcId="{AD881F13-BEDB-4FE8-BD3F-49F350ABE797}" destId="{780A9D89-198C-4E4D-9894-2A94292F8068}" srcOrd="0" destOrd="0" presId="urn:microsoft.com/office/officeart/2005/8/layout/hierarchy6"/>
    <dgm:cxn modelId="{B5AB3B0A-F1A4-4B51-814D-2931C15DE869}" type="presParOf" srcId="{AD881F13-BEDB-4FE8-BD3F-49F350ABE797}" destId="{F82D751E-707D-425A-B2A3-EDA0E0F3284F}" srcOrd="1" destOrd="0" presId="urn:microsoft.com/office/officeart/2005/8/layout/hierarchy6"/>
    <dgm:cxn modelId="{FBCEFEBA-00D1-469D-9688-E592B36573E6}" type="presParOf" srcId="{74DD8FF9-E2D0-4030-A83C-2F77134EF384}" destId="{2C2C6F22-BDBE-45C1-8C4A-40C207523D2B}" srcOrd="3" destOrd="0" presId="urn:microsoft.com/office/officeart/2005/8/layout/hierarchy6"/>
    <dgm:cxn modelId="{2E972890-7B57-4B70-8C07-13B4576EB96D}" type="presParOf" srcId="{2C2C6F22-BDBE-45C1-8C4A-40C207523D2B}" destId="{CDF9C87F-B941-43A4-AA33-B3342415CBC4}" srcOrd="0" destOrd="0" presId="urn:microsoft.com/office/officeart/2005/8/layout/hierarchy6"/>
    <dgm:cxn modelId="{A90BBD9D-AEB7-42F8-BD3F-A9C7A778EEEB}" type="presParOf" srcId="{74DD8FF9-E2D0-4030-A83C-2F77134EF384}" destId="{01D86F63-B6E9-4927-B675-5752E0463BCE}" srcOrd="4" destOrd="0" presId="urn:microsoft.com/office/officeart/2005/8/layout/hierarchy6"/>
    <dgm:cxn modelId="{199E89C0-650B-48D3-8456-827D52BFD68F}" type="presParOf" srcId="{01D86F63-B6E9-4927-B675-5752E0463BCE}" destId="{EA684BB1-0D68-47DE-9FD9-553349971408}" srcOrd="0" destOrd="0" presId="urn:microsoft.com/office/officeart/2005/8/layout/hierarchy6"/>
    <dgm:cxn modelId="{354FEBAD-4116-47C8-8C9D-B63CBC90D8EA}" type="presParOf" srcId="{01D86F63-B6E9-4927-B675-5752E0463BCE}" destId="{39666DE0-A61A-4456-AE68-5EF408EB35E7}" srcOrd="1" destOrd="0" presId="urn:microsoft.com/office/officeart/2005/8/layout/hierarchy6"/>
    <dgm:cxn modelId="{AB1E399B-7378-436A-9080-65F12C9D7A2A}" type="presParOf" srcId="{74DD8FF9-E2D0-4030-A83C-2F77134EF384}" destId="{B4DF2527-8BD3-4292-A3AE-5DEC70E4319A}" srcOrd="5" destOrd="0" presId="urn:microsoft.com/office/officeart/2005/8/layout/hierarchy6"/>
    <dgm:cxn modelId="{CA23BD33-6D23-4D1D-B567-51622FD0B0C8}" type="presParOf" srcId="{B4DF2527-8BD3-4292-A3AE-5DEC70E4319A}" destId="{E303E46B-0ED4-4A52-8630-E0A283A30E4F}" srcOrd="0" destOrd="0" presId="urn:microsoft.com/office/officeart/2005/8/layout/hierarchy6"/>
    <dgm:cxn modelId="{355EF54C-3E53-4C45-B67C-A04B495073E4}" type="presParOf" srcId="{74DD8FF9-E2D0-4030-A83C-2F77134EF384}" destId="{37D65355-1E56-41CD-9391-766AAF373810}" srcOrd="6" destOrd="0" presId="urn:microsoft.com/office/officeart/2005/8/layout/hierarchy6"/>
    <dgm:cxn modelId="{724C1096-1DA3-42E5-BFBD-ED2806E08C79}" type="presParOf" srcId="{37D65355-1E56-41CD-9391-766AAF373810}" destId="{FD5079F2-B5E9-4080-BCC0-A678738BE88B}" srcOrd="0" destOrd="0" presId="urn:microsoft.com/office/officeart/2005/8/layout/hierarchy6"/>
    <dgm:cxn modelId="{3D094928-D73A-4A25-B1AC-1BB59E67D8AC}" type="presParOf" srcId="{37D65355-1E56-41CD-9391-766AAF373810}" destId="{53790787-CAA2-4414-81D8-6FE8CFC93A77}" srcOrd="1" destOrd="0" presId="urn:microsoft.com/office/officeart/2005/8/layout/hierarchy6"/>
    <dgm:cxn modelId="{A62F5BEF-0218-43D9-90F3-0EBC9F68F085}" type="presParOf" srcId="{74DD8FF9-E2D0-4030-A83C-2F77134EF384}" destId="{5CCF017B-E211-4A48-9289-3CD635A8FC0D}" srcOrd="7" destOrd="0" presId="urn:microsoft.com/office/officeart/2005/8/layout/hierarchy6"/>
    <dgm:cxn modelId="{5AF5A514-E598-4977-AB20-44859302E0EA}" type="presParOf" srcId="{5CCF017B-E211-4A48-9289-3CD635A8FC0D}" destId="{5F9E871A-FE39-4383-812F-9285D8521045}" srcOrd="0" destOrd="0" presId="urn:microsoft.com/office/officeart/2005/8/layout/hierarchy6"/>
    <dgm:cxn modelId="{B82F1270-66F4-48C8-9E32-CCD331215B73}" type="presParOf" srcId="{74DD8FF9-E2D0-4030-A83C-2F77134EF384}" destId="{7D26D756-EFC0-4DD8-AF40-AF8EE9628768}" srcOrd="8" destOrd="0" presId="urn:microsoft.com/office/officeart/2005/8/layout/hierarchy6"/>
    <dgm:cxn modelId="{C9A5C341-72F1-474E-9718-B945B4A061A6}" type="presParOf" srcId="{7D26D756-EFC0-4DD8-AF40-AF8EE9628768}" destId="{0904824D-9F62-496F-8164-1456E3D71279}" srcOrd="0" destOrd="0" presId="urn:microsoft.com/office/officeart/2005/8/layout/hierarchy6"/>
    <dgm:cxn modelId="{2564E927-36AA-4D4F-8F46-19F5C24F3549}" type="presParOf" srcId="{7D26D756-EFC0-4DD8-AF40-AF8EE9628768}" destId="{168DA629-17FE-4A0D-8392-6F0E40C092F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0.52778</cdr:x>
      <cdr:y>0.08333</cdr:y>
    </cdr:from>
    <cdr:to>
      <cdr:x>0.64814</cdr:x>
      <cdr:y>0.23333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43400" y="285750"/>
          <a:ext cx="990560" cy="514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>
              <a:solidFill>
                <a:srgbClr val="FF0000"/>
              </a:solidFill>
            </a:rPr>
            <a:t>Targets</a:t>
          </a:r>
          <a:endParaRPr lang="en-US" sz="16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0.23009</cdr:x>
      <cdr:y>0.36538</cdr:y>
    </cdr:from>
    <cdr:to>
      <cdr:x>0.37168</cdr:x>
      <cdr:y>0.43141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981200" y="1447800"/>
          <a:ext cx="121920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/>
            <a:t>(39290/43165)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0.36283</cdr:x>
      <cdr:y>0.36757</cdr:y>
    </cdr:from>
    <cdr:to>
      <cdr:x>0.50442</cdr:x>
      <cdr:y>0.43359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124200" y="1456461"/>
          <a:ext cx="121920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/>
            <a:t>(38185/41855)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0.48673</cdr:x>
      <cdr:y>0.36538</cdr:y>
    </cdr:from>
    <cdr:to>
      <cdr:x>0.62832</cdr:x>
      <cdr:y>0.43141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191000" y="1447800"/>
          <a:ext cx="121920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/>
            <a:t>(37709/40915)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0.61062</cdr:x>
      <cdr:y>0.36538</cdr:y>
    </cdr:from>
    <cdr:to>
      <cdr:x>0.75221</cdr:x>
      <cdr:y>0.43141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257800" y="1447800"/>
          <a:ext cx="121920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/>
            <a:t>(37149/40414)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0.73451</cdr:x>
      <cdr:y>0.36538</cdr:y>
    </cdr:from>
    <cdr:to>
      <cdr:x>0.87611</cdr:x>
      <cdr:y>0.43141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6324600" y="1447800"/>
          <a:ext cx="121920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/>
            <a:t>(34836/37932)</a:t>
          </a:r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0.35281</cdr:x>
      <cdr:y>0.10856</cdr:y>
    </cdr:from>
    <cdr:to>
      <cdr:x>0.35716</cdr:x>
      <cdr:y>0.11907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10050" y="472403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0.06923</cdr:x>
      <cdr:y>0</cdr:y>
    </cdr:from>
    <cdr:to>
      <cdr:x>0.65942</cdr:x>
      <cdr:y>0.43198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24364" y="0"/>
          <a:ext cx="6175246" cy="1872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2400" b="1" dirty="0" smtClean="0">
            <a:solidFill>
              <a:schemeClr val="accent6">
                <a:lumMod val="20000"/>
                <a:lumOff val="80000"/>
              </a:schemeClr>
            </a:solidFill>
          </a:endParaRPr>
        </a:p>
        <a:p xmlns:a="http://schemas.openxmlformats.org/drawingml/2006/main">
          <a:r>
            <a:rPr lang="en-US" sz="3600" b="1" dirty="0" smtClean="0">
              <a:solidFill>
                <a:schemeClr val="tx1"/>
              </a:solidFill>
            </a:rPr>
            <a:t>Almost three times </a:t>
          </a:r>
          <a:r>
            <a:rPr lang="en-US" sz="2400" b="1" dirty="0" smtClean="0">
              <a:solidFill>
                <a:schemeClr val="tx1"/>
              </a:solidFill>
            </a:rPr>
            <a:t>as many students  can be  college </a:t>
          </a:r>
          <a:r>
            <a:rPr lang="en-US" sz="2400" b="1" u="sng" dirty="0" smtClean="0">
              <a:solidFill>
                <a:schemeClr val="tx1"/>
              </a:solidFill>
            </a:rPr>
            <a:t>math eligible  </a:t>
          </a:r>
          <a:r>
            <a:rPr lang="en-US" sz="2400" b="1" dirty="0" smtClean="0">
              <a:solidFill>
                <a:schemeClr val="tx1"/>
              </a:solidFill>
            </a:rPr>
            <a:t>due to shorter paths  (fall 2015-950  Fall 2014-386)</a:t>
          </a:r>
          <a:endParaRPr lang="en-US" sz="2400" b="1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0.63964</cdr:x>
      <cdr:y>0.2</cdr:y>
    </cdr:from>
    <cdr:to>
      <cdr:x>0.75075</cdr:x>
      <cdr:y>0.3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10200" y="762000"/>
          <a:ext cx="939791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>
              <a:solidFill>
                <a:srgbClr val="FF0000"/>
              </a:solidFill>
            </a:rPr>
            <a:t>Targets</a:t>
          </a:r>
          <a:endParaRPr lang="en-US" sz="1600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729" cy="464815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693" y="0"/>
            <a:ext cx="3026729" cy="464815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>
              <a:defRPr sz="1200"/>
            </a:lvl1pPr>
          </a:lstStyle>
          <a:p>
            <a:fld id="{3EDBCCD6-D4CF-4DA9-9CEC-EDA211B37364}" type="datetimeFigureOut">
              <a:rPr lang="en-US" smtClean="0"/>
              <a:t>3/22/2016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6186"/>
            <a:ext cx="3026729" cy="464815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693" y="8806186"/>
            <a:ext cx="3026729" cy="464815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>
              <a:defRPr sz="1200"/>
            </a:lvl1pPr>
          </a:lstStyle>
          <a:p>
            <a:fld id="{8602AC9C-5FF8-4032-83C9-C6F25E546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1697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160"/>
          </a:xfrm>
          <a:prstGeom prst="rect">
            <a:avLst/>
          </a:prstGeom>
        </p:spPr>
        <p:txBody>
          <a:bodyPr vert="horz" lIns="92885" tIns="46443" rIns="92885" bIns="4644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5160"/>
          </a:xfrm>
          <a:prstGeom prst="rect">
            <a:avLst/>
          </a:prstGeom>
        </p:spPr>
        <p:txBody>
          <a:bodyPr vert="horz" lIns="92885" tIns="46443" rIns="92885" bIns="46443" rtlCol="0"/>
          <a:lstStyle>
            <a:lvl1pPr algn="r">
              <a:defRPr sz="1200"/>
            </a:lvl1pPr>
          </a:lstStyle>
          <a:p>
            <a:fld id="{AD16E2EE-9BFA-4D47-A889-6F6475426EE4}" type="datetimeFigureOut">
              <a:rPr lang="en-US" smtClean="0"/>
              <a:t>3/22/2016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58875"/>
            <a:ext cx="5562600" cy="3128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5" tIns="46443" rIns="92885" bIns="4644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1668"/>
            <a:ext cx="5588000" cy="3650456"/>
          </a:xfrm>
          <a:prstGeom prst="rect">
            <a:avLst/>
          </a:prstGeom>
        </p:spPr>
        <p:txBody>
          <a:bodyPr vert="horz" lIns="92885" tIns="46443" rIns="92885" bIns="4644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2"/>
            <a:ext cx="3026833" cy="465159"/>
          </a:xfrm>
          <a:prstGeom prst="rect">
            <a:avLst/>
          </a:prstGeom>
        </p:spPr>
        <p:txBody>
          <a:bodyPr vert="horz" lIns="92885" tIns="46443" rIns="92885" bIns="4644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05842"/>
            <a:ext cx="3026833" cy="465159"/>
          </a:xfrm>
          <a:prstGeom prst="rect">
            <a:avLst/>
          </a:prstGeom>
        </p:spPr>
        <p:txBody>
          <a:bodyPr vert="horz" lIns="92885" tIns="46443" rIns="92885" bIns="46443" rtlCol="0" anchor="b"/>
          <a:lstStyle>
            <a:lvl1pPr algn="r">
              <a:defRPr sz="1200"/>
            </a:lvl1pPr>
          </a:lstStyle>
          <a:p>
            <a:fld id="{8AEA0588-8418-431B-A6A4-DFA3112B9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16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world in which esoteric knowledge of factoring</a:t>
            </a:r>
            <a:r>
              <a:rPr lang="en-US" baseline="0" dirty="0" smtClean="0"/>
              <a:t> and roots meant access to a degree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A0588-8418-431B-A6A4-DFA3112B9D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12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A0588-8418-431B-A6A4-DFA3112B9D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5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A0588-8418-431B-A6A4-DFA3112B9D8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01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A0588-8418-431B-A6A4-DFA3112B9D8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44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A0588-8418-431B-A6A4-DFA3112B9D8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733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A0588-8418-431B-A6A4-DFA3112B9D8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42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1D0A-901B-4DBB-A408-6268CA88AA7F}" type="datetime1">
              <a:rPr lang="en-US" smtClean="0"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26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ECD8-AF1A-4CF5-A222-5CD35B5CCCCD}" type="datetime1">
              <a:rPr lang="en-US" smtClean="0"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51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25D6-AF75-4E81-850C-60CDA4EA219F}" type="datetime1">
              <a:rPr lang="en-US" smtClean="0"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2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361B-B1E2-49F0-AD1B-84E9B348496B}" type="datetime1">
              <a:rPr lang="en-US" smtClean="0"/>
              <a:t>3/22/2016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010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842AE-5EAB-499D-9AD9-2382D0EC2DB7}" type="datetime1">
              <a:rPr lang="en-US" smtClean="0"/>
              <a:t>3/22/2016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6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59A2-5C5E-4692-AF07-1351FDFCF7B3}" type="datetime1">
              <a:rPr lang="en-US" smtClean="0"/>
              <a:t>3/22/2016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60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8791-1FB2-43D9-9327-265EA6FCAAA9}" type="datetime1">
              <a:rPr lang="en-US" smtClean="0"/>
              <a:t>3/22/2016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92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A7B1-F2AF-4FE6-AE10-3EBAC81F4138}" type="datetime1">
              <a:rPr lang="en-US" smtClean="0"/>
              <a:t>3/22/2016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1B7C-DA27-40CB-9B2E-C79D729D9E10}" type="datetime1">
              <a:rPr lang="en-US" smtClean="0"/>
              <a:t>3/22/2016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4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F8FD-29B2-479E-82A9-11E1C9FAD04E}" type="datetime1">
              <a:rPr lang="en-US" smtClean="0"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9F0CD-105F-4433-91B0-E23F7F1DCE7B}" type="datetime1">
              <a:rPr lang="en-US" smtClean="0"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47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7B985-B6CA-4DF4-95DC-0F56E1533A7B}" type="datetime1">
              <a:rPr lang="en-US" smtClean="0"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AC3E2-CD68-4F6B-BFBF-FF230EB65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jp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1263" y="433137"/>
            <a:ext cx="11293642" cy="612808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0976" y="182300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Northwest Vista College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7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Ignite an Institutional Revival by Improving </a:t>
            </a:r>
            <a:br>
              <a:rPr lang="en-US" sz="7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Outcomes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653" y="4549966"/>
            <a:ext cx="9588347" cy="1779582"/>
          </a:xfrm>
        </p:spPr>
        <p:txBody>
          <a:bodyPr>
            <a:normAutofit/>
          </a:bodyPr>
          <a:lstStyle/>
          <a:p>
            <a:r>
              <a:rPr lang="en-US" dirty="0" smtClean="0"/>
              <a:t>Forum Session</a:t>
            </a:r>
          </a:p>
          <a:p>
            <a:r>
              <a:rPr lang="en-US" dirty="0" smtClean="0"/>
              <a:t>League of Innovations, Chicago 2016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Ric</a:t>
            </a:r>
            <a:r>
              <a:rPr lang="en-US" dirty="0" smtClean="0"/>
              <a:t> Baser, Anna Harwin and Mary Zocchi</a:t>
            </a:r>
          </a:p>
          <a:p>
            <a:r>
              <a:rPr lang="en-US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Math Paths, a DOE Title V grant to increase enrollment, graduation and STEM completion</a:t>
            </a:r>
            <a:endParaRPr lang="en-US" sz="1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161" y="5465512"/>
            <a:ext cx="890346" cy="89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0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pic>
        <p:nvPicPr>
          <p:cNvPr id="3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0" b="44945"/>
          <a:stretch/>
        </p:blipFill>
        <p:spPr>
          <a:xfrm>
            <a:off x="2210996" y="2081170"/>
            <a:ext cx="9518443" cy="2818376"/>
          </a:xfrm>
          <a:prstGeom prst="rect">
            <a:avLst/>
          </a:prstGeom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414980" y="392155"/>
            <a:ext cx="8686800" cy="12192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Northwest Vista College – San Antonio   </a:t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of the 5 independently accredited Alamo District Colleges – founded in 1995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34" y="3343702"/>
            <a:ext cx="2666324" cy="2603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828" y="2081170"/>
            <a:ext cx="9084611" cy="3749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240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32067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Student Profile Fall 2015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838200" y="1379536"/>
            <a:ext cx="5181600" cy="479742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(4237) Full-Time,       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(12419) Part-Time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(9066) Female,           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(7590) Male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Ethnicity</a:t>
            </a:r>
          </a:p>
          <a:p>
            <a:pPr lvl="1">
              <a:lnSpc>
                <a:spcPct val="120000"/>
              </a:lnSpc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(10326) Hispanic</a:t>
            </a:r>
          </a:p>
          <a:p>
            <a:pPr lvl="1">
              <a:lnSpc>
                <a:spcPct val="120000"/>
              </a:lnSpc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(1179) African-American</a:t>
            </a:r>
          </a:p>
          <a:p>
            <a:pPr lvl="1">
              <a:lnSpc>
                <a:spcPct val="120000"/>
              </a:lnSpc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(4105) White</a:t>
            </a:r>
          </a:p>
          <a:p>
            <a:pPr lvl="1">
              <a:lnSpc>
                <a:spcPct val="120000"/>
              </a:lnSpc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(1046) Other</a:t>
            </a: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6172200" y="1379536"/>
            <a:ext cx="5181600" cy="479742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(3150) Dual Credit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r>
              <a:rPr lang="en-US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(1216) FTIC Require Remediation*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Receive Financial Aid* 6990/(15797-2810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Economically Disadvantaged* 5853/(15797-2810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Northwest Vista College</a:t>
            </a:r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2306472" y="285749"/>
            <a:ext cx="6389741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63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9823010"/>
              </p:ext>
            </p:extLst>
          </p:nvPr>
        </p:nvGraphicFramePr>
        <p:xfrm>
          <a:off x="914400" y="1746913"/>
          <a:ext cx="10312400" cy="4462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457200" y="285749"/>
            <a:ext cx="10007600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Fall Headcount Enrollment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53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614596" y="114300"/>
            <a:ext cx="8529403" cy="914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Course Completion Rates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046353"/>
              </p:ext>
            </p:extLst>
          </p:nvPr>
        </p:nvGraphicFramePr>
        <p:xfrm>
          <a:off x="846436" y="1214203"/>
          <a:ext cx="10651020" cy="4619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574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0" y="133350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Degrees and Certificates Awarded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4866210"/>
              </p:ext>
            </p:extLst>
          </p:nvPr>
        </p:nvGraphicFramePr>
        <p:xfrm>
          <a:off x="457200" y="1143000"/>
          <a:ext cx="10155836" cy="486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099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114300"/>
            <a:ext cx="82296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Agenda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116666" y="1143000"/>
            <a:ext cx="9661161" cy="55784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100" dirty="0" smtClean="0">
                <a:solidFill>
                  <a:schemeClr val="bg2">
                    <a:lumMod val="50000"/>
                  </a:schemeClr>
                </a:solidFill>
              </a:rPr>
              <a:t>Paradigm Shift: Access to Completion </a:t>
            </a:r>
          </a:p>
          <a:p>
            <a:r>
              <a:rPr lang="en-US" sz="4100" dirty="0" smtClean="0"/>
              <a:t>AACC Pathways</a:t>
            </a:r>
          </a:p>
          <a:p>
            <a:r>
              <a:rPr lang="en-US" sz="4100" dirty="0" smtClean="0">
                <a:solidFill>
                  <a:schemeClr val="bg2">
                    <a:lumMod val="50000"/>
                  </a:schemeClr>
                </a:solidFill>
              </a:rPr>
              <a:t>Achieving the Dream</a:t>
            </a:r>
          </a:p>
          <a:p>
            <a:r>
              <a:rPr lang="en-US" sz="4100" dirty="0" smtClean="0"/>
              <a:t>Case-loaded Advisement Model</a:t>
            </a:r>
          </a:p>
          <a:p>
            <a:r>
              <a:rPr lang="en-US" sz="4100" dirty="0" smtClean="0">
                <a:solidFill>
                  <a:schemeClr val="bg2">
                    <a:lumMod val="50000"/>
                  </a:schemeClr>
                </a:solidFill>
              </a:rPr>
              <a:t>Institutes</a:t>
            </a:r>
          </a:p>
          <a:p>
            <a:r>
              <a:rPr lang="en-US" sz="4100" dirty="0" smtClean="0"/>
              <a:t>SACS-COC Accreditation</a:t>
            </a:r>
          </a:p>
          <a:p>
            <a:r>
              <a:rPr lang="en-US" sz="4100" dirty="0" smtClean="0">
                <a:solidFill>
                  <a:schemeClr val="bg2">
                    <a:lumMod val="50000"/>
                  </a:schemeClr>
                </a:solidFill>
              </a:rPr>
              <a:t>State Funding</a:t>
            </a:r>
          </a:p>
          <a:p>
            <a:r>
              <a:rPr lang="en-US" sz="4100" dirty="0" smtClean="0"/>
              <a:t>2.3 Million </a:t>
            </a:r>
            <a:r>
              <a:rPr lang="en-US" sz="4100" dirty="0"/>
              <a:t>D</a:t>
            </a:r>
            <a:r>
              <a:rPr lang="en-US" sz="4100" dirty="0" smtClean="0"/>
              <a:t>ollar Title V Grant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46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8852" y="1609725"/>
            <a:ext cx="74066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More than two-thirds of our students gave up their academic lives to this misconception</a:t>
            </a:r>
          </a:p>
          <a:p>
            <a:pPr algn="ctr"/>
            <a:r>
              <a:rPr lang="en-US" sz="4800" dirty="0" smtClean="0"/>
              <a:t>They never became </a:t>
            </a:r>
          </a:p>
          <a:p>
            <a:pPr algn="ctr"/>
            <a:r>
              <a:rPr lang="en-US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core </a:t>
            </a:r>
            <a:r>
              <a:rPr lang="en-US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</a:t>
            </a:r>
            <a:r>
              <a:rPr lang="en-US" sz="4800" dirty="0" smtClean="0">
                <a:solidFill>
                  <a:srgbClr val="FFC000"/>
                </a:solidFill>
              </a:rPr>
              <a:t>,</a:t>
            </a:r>
          </a:p>
          <a:p>
            <a:pPr algn="ctr"/>
            <a:r>
              <a:rPr lang="en-US" sz="4800" dirty="0" smtClean="0"/>
              <a:t> thus NOT able to attain their  academic goals</a:t>
            </a: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0" y="0"/>
            <a:ext cx="12719051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>
              <a:xfrm>
                <a:off x="882316" y="128337"/>
                <a:ext cx="10417692" cy="1197226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US" sz="6000" b="1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Math </a:t>
                </a:r>
                <a14:m>
                  <m:oMath xmlns:m="http://schemas.openxmlformats.org/officeDocument/2006/math">
                    <m:r>
                      <a:rPr lang="en-US" sz="7200" b="1" i="1" dirty="0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6000" b="1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College Algebra</a:t>
                </a:r>
                <a:endParaRPr lang="en-US" sz="60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82316" y="128337"/>
                <a:ext cx="10417692" cy="1197226"/>
              </a:xfrm>
              <a:blipFill rotWithShape="0">
                <a:blip r:embed="rId5"/>
                <a:stretch>
                  <a:fillRect t="-7653" b="-33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483225" y="6298366"/>
            <a:ext cx="1752600" cy="552854"/>
          </a:xfrm>
        </p:spPr>
        <p:txBody>
          <a:bodyPr/>
          <a:lstStyle/>
          <a:p>
            <a:r>
              <a:rPr lang="en-US" dirty="0" smtClean="0"/>
              <a:t>Northwest Vista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20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864861"/>
              </p:ext>
            </p:extLst>
          </p:nvPr>
        </p:nvGraphicFramePr>
        <p:xfrm>
          <a:off x="3027881" y="527050"/>
          <a:ext cx="7543800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Acrobat Document" r:id="rId3" imgW="7543800" imgH="5829300" progId="AcroExch.Document.DC">
                  <p:embed/>
                </p:oleObj>
              </mc:Choice>
              <mc:Fallback>
                <p:oleObj name="Acrobat Document" r:id="rId3" imgW="7543800" imgH="58293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27881" y="527050"/>
                        <a:ext cx="7543800" cy="582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38331" y="157639"/>
            <a:ext cx="4700337" cy="141632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SO….NVC-NMP developed better…  </a:t>
            </a:r>
            <a:endParaRPr lang="en-US" sz="5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6"/>
          <a:stretch/>
        </p:blipFill>
        <p:spPr>
          <a:xfrm>
            <a:off x="6096000" y="0"/>
            <a:ext cx="4812632" cy="6578016"/>
          </a:xfrm>
        </p:spPr>
      </p:pic>
      <p:sp>
        <p:nvSpPr>
          <p:cNvPr id="8" name="Rectangle 7"/>
          <p:cNvSpPr/>
          <p:nvPr/>
        </p:nvSpPr>
        <p:spPr>
          <a:xfrm>
            <a:off x="659304" y="4909800"/>
            <a:ext cx="47371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Shorter 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Paths – </a:t>
            </a:r>
          </a:p>
          <a:p>
            <a:r>
              <a:rPr lang="en-US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ower Risk Courses </a:t>
            </a:r>
            <a:endParaRPr lang="en-US" sz="4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Northwest Vista College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38331" y="2024013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Options</a:t>
            </a:r>
          </a:p>
          <a:p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Shortcuts </a:t>
            </a:r>
          </a:p>
          <a:p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Accelerations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6351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0355" y="704315"/>
            <a:ext cx="89136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therefore the problem would be solved ….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529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5172" y="4724697"/>
            <a:ext cx="48125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WE COULD GET OUR STUDENTS IN THEIR BEST PATHWAY</a:t>
            </a:r>
            <a:endParaRPr lang="en-US" sz="28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0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387" y="357257"/>
            <a:ext cx="7310528" cy="646213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so the </a:t>
            </a: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vision</a:t>
            </a: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born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4676" y="5075460"/>
            <a:ext cx="5051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bring in brilliant cross college leadership?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342" y="1310958"/>
            <a:ext cx="10146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</a:rPr>
              <a:t>… Math Faculty enter with data, doom, despair and a 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21240" y="2934202"/>
            <a:ext cx="4246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…across 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of its 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silos?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70376" y="3746836"/>
            <a:ext cx="53925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…to 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populate those 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branches, those math paths…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431363" y="2097248"/>
            <a:ext cx="68089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we worked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across 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college?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360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10655685" cy="48145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7719" y="2090057"/>
            <a:ext cx="568828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Sharing the importance of math placement as a college wide priority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Hiring a coordinator to facilitate math optimization (Secret Sauce)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ecret </a:t>
            </a: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auce Ingredients</a:t>
            </a:r>
            <a:endParaRPr 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sz="4400" dirty="0">
              <a:solidFill>
                <a:srgbClr val="FF0000"/>
              </a:solidFill>
            </a:endParaRPr>
          </a:p>
          <a:p>
            <a:pPr lvl="2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Gaining buy-in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across the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campus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1:1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advising 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(SMAT)</a:t>
            </a:r>
          </a:p>
          <a:p>
            <a:pPr lvl="2"/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Breaking down the silo walls (</a:t>
            </a:r>
            <a:r>
              <a:rPr lang="en-US" sz="4000" i="1" dirty="0">
                <a:solidFill>
                  <a:schemeClr val="accent6">
                    <a:lumMod val="75000"/>
                  </a:schemeClr>
                </a:solidFill>
              </a:rPr>
              <a:t>math is everybody’s problem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22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2533" y="863600"/>
            <a:ext cx="100339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had to take place to get the paths populated?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Oval 1"/>
          <p:cNvSpPr/>
          <p:nvPr/>
        </p:nvSpPr>
        <p:spPr>
          <a:xfrm>
            <a:off x="1416481" y="1081225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Risk Math – Best Practices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526739" y="2003764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Testing Center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7145603" y="1170292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Baser Updates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2865340" y="3208629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37383" y="2584240"/>
            <a:ext cx="1700986" cy="1712655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Refresher training on TOM advising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084578" y="4965327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EXEMPT students SMAT 320 &amp; 1414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7951252" y="2172797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FTIC NSO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8696231" y="904283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FTIC NSO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advising STEM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571533" y="3637930"/>
            <a:ext cx="1611297" cy="1584664"/>
          </a:xfrm>
          <a:prstGeom prst="ellipse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25773" y="4338220"/>
            <a:ext cx="2472430" cy="2519779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 new &amp; continuing students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4558680" y="1873557"/>
            <a:ext cx="1865425" cy="1768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Training Faculty and Tutors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Oval 18"/>
          <p:cNvSpPr/>
          <p:nvPr/>
        </p:nvSpPr>
        <p:spPr>
          <a:xfrm>
            <a:off x="3839778" y="154169"/>
            <a:ext cx="2050741" cy="2032246"/>
          </a:xfrm>
          <a:prstGeom prst="ellipse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Oval 19"/>
          <p:cNvSpPr/>
          <p:nvPr/>
        </p:nvSpPr>
        <p:spPr>
          <a:xfrm>
            <a:off x="3252845" y="4250613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26274" y="2267212"/>
            <a:ext cx="1819184" cy="174742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Enrollment Drop/Add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Oval 21"/>
          <p:cNvSpPr/>
          <p:nvPr/>
        </p:nvSpPr>
        <p:spPr>
          <a:xfrm>
            <a:off x="6328759" y="76290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 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Connections 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Oval 22"/>
          <p:cNvSpPr/>
          <p:nvPr/>
        </p:nvSpPr>
        <p:spPr>
          <a:xfrm>
            <a:off x="425754" y="110231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 V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Math Paths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2633015" y="5122105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SDEV PD on TOM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>
            <a:off x="9835347" y="1980011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 students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SMAT 320 &amp; 1414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>
            <a:off x="9996167" y="367766"/>
            <a:ext cx="1699708" cy="176332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Continuing students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Oval 27"/>
          <p:cNvSpPr/>
          <p:nvPr/>
        </p:nvSpPr>
        <p:spPr>
          <a:xfrm>
            <a:off x="2532720" y="278776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Faculty Training PD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>
            <a:off x="1822505" y="4172995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FITW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Proposal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Oval 29"/>
          <p:cNvSpPr/>
          <p:nvPr/>
        </p:nvSpPr>
        <p:spPr>
          <a:xfrm>
            <a:off x="5593302" y="991893"/>
            <a:ext cx="1611297" cy="1584664"/>
          </a:xfrm>
          <a:prstGeom prst="ellipse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Bragging Breakfast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Oval 30"/>
          <p:cNvSpPr/>
          <p:nvPr/>
        </p:nvSpPr>
        <p:spPr>
          <a:xfrm>
            <a:off x="7204599" y="5020290"/>
            <a:ext cx="1611297" cy="1584664"/>
          </a:xfrm>
          <a:prstGeom prst="ellipse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Faculty Training TOM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Oval 31"/>
          <p:cNvSpPr/>
          <p:nvPr/>
        </p:nvSpPr>
        <p:spPr>
          <a:xfrm>
            <a:off x="9870208" y="3379122"/>
            <a:ext cx="1752970" cy="1742983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Conference Presentation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NADE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Oval 32"/>
          <p:cNvSpPr/>
          <p:nvPr/>
        </p:nvSpPr>
        <p:spPr>
          <a:xfrm>
            <a:off x="6993385" y="3253758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 Inventory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Oval 33"/>
          <p:cNvSpPr/>
          <p:nvPr/>
        </p:nvSpPr>
        <p:spPr>
          <a:xfrm>
            <a:off x="5083865" y="3426187"/>
            <a:ext cx="1611297" cy="1584664"/>
          </a:xfrm>
          <a:prstGeom prst="ellipse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Logic Model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Oval 34"/>
          <p:cNvSpPr/>
          <p:nvPr/>
        </p:nvSpPr>
        <p:spPr>
          <a:xfrm>
            <a:off x="592987" y="4816135"/>
            <a:ext cx="1611297" cy="1584664"/>
          </a:xfrm>
          <a:prstGeom prst="ellipse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Sally First Business Shell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Oval 35"/>
          <p:cNvSpPr/>
          <p:nvPr/>
        </p:nvSpPr>
        <p:spPr>
          <a:xfrm>
            <a:off x="2628153" y="1539746"/>
            <a:ext cx="1611297" cy="1584664"/>
          </a:xfrm>
          <a:prstGeom prst="ellipse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ReVIsta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Oval 36"/>
          <p:cNvSpPr/>
          <p:nvPr/>
        </p:nvSpPr>
        <p:spPr>
          <a:xfrm>
            <a:off x="7934047" y="-56316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Lurking Pre-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req’s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Oval 37"/>
          <p:cNvSpPr/>
          <p:nvPr/>
        </p:nvSpPr>
        <p:spPr>
          <a:xfrm>
            <a:off x="9055221" y="2314854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320-1414 alignment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Oval 38"/>
          <p:cNvSpPr/>
          <p:nvPr/>
        </p:nvSpPr>
        <p:spPr>
          <a:xfrm>
            <a:off x="3839778" y="1512454"/>
            <a:ext cx="2472430" cy="2519779"/>
          </a:xfrm>
          <a:prstGeom prst="ellipse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/>
            </a:solidFill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 Vista Central</a:t>
            </a:r>
            <a:endParaRPr lang="en-US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>
            <a:off x="6070106" y="4394736"/>
            <a:ext cx="1611297" cy="158466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AHSIE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>
            <a:off x="8275095" y="3544186"/>
            <a:ext cx="2163376" cy="2122499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Employee Development Day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>
            <a:off x="8551134" y="5187068"/>
            <a:ext cx="1756394" cy="1639613"/>
          </a:xfrm>
          <a:prstGeom prst="ellipse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League of Innovations 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6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5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4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85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5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2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65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1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5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45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9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35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8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25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7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15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6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05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3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95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44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/>
          </p:nvPr>
        </p:nvGraphicFramePr>
        <p:xfrm>
          <a:off x="930232" y="1690689"/>
          <a:ext cx="7869384" cy="4686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SMAT: Strategic Math Attack Team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3200" dirty="0" smtClean="0"/>
              <a:t>Invasive (intrusive) 1:1 Advising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084622" y="2006930"/>
            <a:ext cx="25294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 Developmental Math Students are Advised 1:1 at least once during EACH DM course that they take.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4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680" y="391848"/>
            <a:ext cx="7149809" cy="5928889"/>
          </a:xfrm>
          <a:prstGeom prst="rect">
            <a:avLst/>
          </a:prstGeom>
        </p:spPr>
      </p:pic>
      <p:sp>
        <p:nvSpPr>
          <p:cNvPr id="4" name="Flowchart: Magnetic Disk 3"/>
          <p:cNvSpPr/>
          <p:nvPr/>
        </p:nvSpPr>
        <p:spPr>
          <a:xfrm>
            <a:off x="2601120" y="5118440"/>
            <a:ext cx="2131853" cy="1093101"/>
          </a:xfrm>
          <a:prstGeom prst="flowChartMagneticDisk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Advocacy Center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lowchart: Magnetic Disk 4"/>
          <p:cNvSpPr/>
          <p:nvPr/>
        </p:nvSpPr>
        <p:spPr>
          <a:xfrm>
            <a:off x="5465122" y="5480160"/>
            <a:ext cx="2150750" cy="1225296"/>
          </a:xfrm>
          <a:prstGeom prst="flowChartMagneticDisk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NSO/FTIC</a:t>
            </a:r>
          </a:p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(New Student Orientation/First Time in College)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8314169" y="4787387"/>
            <a:ext cx="2150750" cy="1225296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Refresher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Flowchart: Magnetic Disk 6"/>
          <p:cNvSpPr/>
          <p:nvPr/>
        </p:nvSpPr>
        <p:spPr>
          <a:xfrm>
            <a:off x="9219638" y="3187087"/>
            <a:ext cx="2150750" cy="1225296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Success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dvisors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Magnetic Disk 7"/>
          <p:cNvSpPr/>
          <p:nvPr/>
        </p:nvSpPr>
        <p:spPr>
          <a:xfrm>
            <a:off x="9091834" y="1658273"/>
            <a:ext cx="2150750" cy="1225296"/>
          </a:xfrm>
          <a:prstGeom prst="flowChartMagneticDisk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Advising  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lowchart: Magnetic Disk 8"/>
          <p:cNvSpPr/>
          <p:nvPr/>
        </p:nvSpPr>
        <p:spPr>
          <a:xfrm>
            <a:off x="6840674" y="314714"/>
            <a:ext cx="2150750" cy="1225296"/>
          </a:xfrm>
          <a:prstGeom prst="flowChartMagneticDisk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Faculty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Flowchart: Magnetic Disk 9"/>
          <p:cNvSpPr/>
          <p:nvPr/>
        </p:nvSpPr>
        <p:spPr>
          <a:xfrm>
            <a:off x="3943334" y="338650"/>
            <a:ext cx="2150750" cy="1225296"/>
          </a:xfrm>
          <a:prstGeom prst="flowChartMagneticDisk">
            <a:avLst/>
          </a:prstGeo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SDEV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(Freshman Experience Class)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Flowchart: Magnetic Disk 10"/>
          <p:cNvSpPr/>
          <p:nvPr/>
        </p:nvSpPr>
        <p:spPr>
          <a:xfrm>
            <a:off x="1467472" y="1540010"/>
            <a:ext cx="2389582" cy="1225296"/>
          </a:xfrm>
          <a:prstGeom prst="flowChartMagneticDisk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Enrollment/Financial Aid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ervices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Flowchart: Magnetic Disk 11"/>
          <p:cNvSpPr/>
          <p:nvPr/>
        </p:nvSpPr>
        <p:spPr>
          <a:xfrm>
            <a:off x="1250482" y="3329225"/>
            <a:ext cx="2150750" cy="1225296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Veterans/Active Duty Office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85345" y="104905"/>
            <a:ext cx="90174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ross college connections have been made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3705744" y="1610573"/>
            <a:ext cx="5285680" cy="3664080"/>
          </a:xfrm>
          <a:prstGeom prst="ellipse">
            <a:avLst/>
          </a:prstGeom>
          <a:pattFill prst="pct5">
            <a:fgClr>
              <a:srgbClr val="00B050"/>
            </a:fgClr>
            <a:bgClr>
              <a:schemeClr val="bg1"/>
            </a:bgClr>
          </a:pattFill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n>
                  <a:solidFill>
                    <a:schemeClr val="tx1"/>
                  </a:solidFill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Vista Central</a:t>
            </a:r>
          </a:p>
          <a:p>
            <a:pPr algn="ctr"/>
            <a:r>
              <a:rPr lang="en-US" sz="32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Title V</a:t>
            </a:r>
            <a:r>
              <a:rPr lang="en-US" sz="32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funding </a:t>
            </a:r>
          </a:p>
          <a:p>
            <a:pPr algn="ctr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 increase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enrollment, graduation and STEM completion</a:t>
            </a:r>
            <a:endParaRPr lang="en-US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735086" y="6356349"/>
            <a:ext cx="4114800" cy="365125"/>
          </a:xfrm>
        </p:spPr>
        <p:txBody>
          <a:bodyPr/>
          <a:lstStyle/>
          <a:p>
            <a:r>
              <a:rPr lang="en-US" dirty="0" smtClean="0"/>
              <a:t>Northwest Vista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83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5825" y="819418"/>
            <a:ext cx="10487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know this will work because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6" name="Picture 10" descr="http://cf.ltkcdn.net/party/images/std/105671-425x334-ConfettiBackgrou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5826" y="5219428"/>
            <a:ext cx="10363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FF66CC"/>
                </a:solidFill>
              </a:rPr>
              <a:t>And 222 more students are now core math complete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4588" y="2997391"/>
            <a:ext cx="774949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338 more Students </a:t>
            </a:r>
          </a:p>
          <a:p>
            <a:pPr algn="ctr"/>
            <a:r>
              <a:rPr lang="en-US" sz="7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were successful </a:t>
            </a:r>
            <a:endParaRPr lang="en-US" sz="7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5901" y="1731169"/>
            <a:ext cx="764003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5"/>
                </a:solidFill>
              </a:rPr>
              <a:t>First Fall term</a:t>
            </a:r>
            <a:r>
              <a:rPr lang="en-US" sz="2800" dirty="0">
                <a:solidFill>
                  <a:schemeClr val="accent5"/>
                </a:solidFill>
              </a:rPr>
              <a:t>, </a:t>
            </a:r>
            <a:r>
              <a:rPr lang="en-US" sz="2800" b="1" dirty="0" smtClean="0">
                <a:solidFill>
                  <a:schemeClr val="accent5"/>
                </a:solidFill>
              </a:rPr>
              <a:t>600 students were redistributed from </a:t>
            </a:r>
            <a:r>
              <a:rPr lang="en-US" sz="2800" b="1" dirty="0">
                <a:solidFill>
                  <a:schemeClr val="accent5"/>
                </a:solidFill>
              </a:rPr>
              <a:t>h</a:t>
            </a:r>
            <a:r>
              <a:rPr lang="en-US" sz="2800" b="1" dirty="0" smtClean="0">
                <a:solidFill>
                  <a:schemeClr val="accent5"/>
                </a:solidFill>
              </a:rPr>
              <a:t>igh-risk long paths to low-risk shorter paths</a:t>
            </a:r>
          </a:p>
          <a:p>
            <a:pPr algn="ctr"/>
            <a:r>
              <a:rPr lang="en-US" sz="2800" b="1" dirty="0" smtClean="0">
                <a:solidFill>
                  <a:schemeClr val="accent5"/>
                </a:solidFill>
              </a:rPr>
              <a:t>And so what happened? 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0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  <p:bldP spid="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054" y="365125"/>
            <a:ext cx="11346135" cy="1325563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it take to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REALLY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activate math path changes?  </a:t>
            </a: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 that show </a:t>
            </a:r>
            <a:r>
              <a:rPr lang="en-US" u="sng" dirty="0" smtClean="0"/>
              <a:t>alternatives paths will yield better outcomes</a:t>
            </a:r>
            <a:endParaRPr lang="en-US" u="sng" dirty="0"/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Faculty leadership and ownership to facilitate the design of paths </a:t>
            </a:r>
          </a:p>
          <a:p>
            <a:r>
              <a:rPr lang="en-US" dirty="0" smtClean="0"/>
              <a:t>A way to ensure that alternative math paths produce transferable core courses (NMP)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Determination that these paths serve the student population’s academic needs (Institutes)</a:t>
            </a:r>
          </a:p>
          <a:p>
            <a:r>
              <a:rPr lang="en-US" u="sng" dirty="0" smtClean="0"/>
              <a:t>IF</a:t>
            </a:r>
            <a:r>
              <a:rPr lang="en-US" dirty="0" smtClean="0"/>
              <a:t> </a:t>
            </a:r>
            <a:r>
              <a:rPr lang="en-US" sz="3200" b="1" dirty="0" smtClean="0"/>
              <a:t>success</a:t>
            </a:r>
            <a:r>
              <a:rPr lang="en-US" dirty="0" smtClean="0"/>
              <a:t> is a college wide goal, </a:t>
            </a:r>
            <a:r>
              <a:rPr lang="en-US" u="sng" dirty="0" smtClean="0"/>
              <a:t>THEN</a:t>
            </a:r>
            <a:r>
              <a:rPr lang="en-US" dirty="0" smtClean="0"/>
              <a:t> everyone must understand that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math is the priority!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8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63" y="365125"/>
            <a:ext cx="11116599" cy="13255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What this means in terms of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enrollment</a:t>
            </a:r>
            <a:r>
              <a:rPr lang="en-US" b="1" dirty="0" smtClean="0"/>
              <a:t>,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graduation numbers </a:t>
            </a:r>
            <a:r>
              <a:rPr lang="en-US" sz="3600" b="1" dirty="0" smtClean="0"/>
              <a:t>and</a:t>
            </a:r>
            <a:r>
              <a:rPr lang="en-US" b="1" dirty="0" smtClean="0"/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graduation rates</a:t>
            </a:r>
            <a:r>
              <a:rPr lang="en-US" b="1" dirty="0" smtClean="0"/>
              <a:t>… </a:t>
            </a:r>
            <a:endParaRPr lang="en-US" b="1" dirty="0"/>
          </a:p>
        </p:txBody>
      </p:sp>
      <p:sp>
        <p:nvSpPr>
          <p:cNvPr id="7" name="Text Placeholder 6"/>
          <p:cNvSpPr>
            <a:spLocks noGrp="1"/>
          </p:cNvSpPr>
          <p:nvPr>
            <p:ph idx="1"/>
          </p:nvPr>
        </p:nvSpPr>
        <p:spPr>
          <a:xfrm>
            <a:off x="889686" y="2187146"/>
            <a:ext cx="10726976" cy="4299379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Our </a:t>
            </a:r>
            <a:r>
              <a:rPr lang="en-US" b="1" dirty="0" smtClean="0">
                <a:solidFill>
                  <a:schemeClr val="tx1"/>
                </a:solidFill>
              </a:rPr>
              <a:t>LOWEST</a:t>
            </a:r>
            <a:r>
              <a:rPr lang="en-US" dirty="0" smtClean="0">
                <a:solidFill>
                  <a:schemeClr val="tx1"/>
                </a:solidFill>
              </a:rPr>
              <a:t> Developmental Math Students will become </a:t>
            </a:r>
            <a:r>
              <a:rPr lang="en-US" b="1" dirty="0" smtClean="0">
                <a:solidFill>
                  <a:schemeClr val="tx1"/>
                </a:solidFill>
              </a:rPr>
              <a:t>math core complete </a:t>
            </a:r>
            <a:r>
              <a:rPr lang="en-US" dirty="0" smtClean="0">
                <a:solidFill>
                  <a:schemeClr val="tx1"/>
                </a:solidFill>
              </a:rPr>
              <a:t>within three terms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STEM math courses can be made sufficiently rigorous to support STEM degrees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Pre-service teachers will be better prepared to teach math (math pipeline)</a:t>
            </a:r>
          </a:p>
          <a:p>
            <a:pPr marL="285750" indent="-285750"/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</a:rPr>
              <a:t>Enrollment will 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</a:rPr>
              <a:t>grow</a:t>
            </a:r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as failure rates </a:t>
            </a:r>
            <a:r>
              <a:rPr lang="en-US" sz="2200" dirty="0" smtClean="0">
                <a:solidFill>
                  <a:schemeClr val="bg2">
                    <a:lumMod val="25000"/>
                  </a:schemeClr>
                </a:solidFill>
              </a:rPr>
              <a:t>shrink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plug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the leaking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math bucket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en-U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The number of At-Risk math courses will diminish as </a:t>
            </a:r>
            <a:r>
              <a:rPr lang="en-US" sz="3000" b="1" dirty="0" smtClean="0">
                <a:solidFill>
                  <a:schemeClr val="tx1"/>
                </a:solidFill>
              </a:rPr>
              <a:t>Success Increases</a:t>
            </a:r>
          </a:p>
          <a:p>
            <a:pPr marL="285750" indent="-285750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Three year graduation rates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will 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</a:rPr>
              <a:t>double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by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Math will cease to be the most intractable obstacle to college completion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8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210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Redistribution of Students from STEM College Algebra to Statistics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/>
          </p:nvPr>
        </p:nvGraphicFramePr>
        <p:xfrm>
          <a:off x="921327" y="1484416"/>
          <a:ext cx="10515600" cy="5108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5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Terminal College Algebra Outcomes using Math RSG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096000" y="1325563"/>
          <a:ext cx="5371070" cy="4753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26520" y="5798145"/>
            <a:ext cx="575918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Increased success and acceleration toward College Algebra for Teachers and Nursing students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/>
          <p:nvPr>
            <p:extLst/>
          </p:nvPr>
        </p:nvGraphicFramePr>
        <p:xfrm>
          <a:off x="596974" y="1325563"/>
          <a:ext cx="5181600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6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 expect…..</a:t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Core Math Completion Growth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…..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More students are eligible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736270" y="1995054"/>
          <a:ext cx="10463150" cy="4334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pic>
        <p:nvPicPr>
          <p:cNvPr id="5" name="Chart 1" descr="image00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93" y="464695"/>
            <a:ext cx="9819424" cy="589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01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114300"/>
            <a:ext cx="8229600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Number of High Risk Courses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/>
          </p:nvPr>
        </p:nvGraphicFramePr>
        <p:xfrm>
          <a:off x="457200" y="1142999"/>
          <a:ext cx="11025266" cy="4823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786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0" y="114300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Four-Year FTIC Graduation Rates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/>
          </p:nvPr>
        </p:nvGraphicFramePr>
        <p:xfrm>
          <a:off x="457199" y="971549"/>
          <a:ext cx="11160177" cy="514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817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image00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8713" y="2119489"/>
            <a:ext cx="3306552" cy="3857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05846" y="4371477"/>
            <a:ext cx="3461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Paths</a:t>
            </a:r>
          </a:p>
          <a:p>
            <a:r>
              <a:rPr lang="en-US" sz="2400" dirty="0" err="1" smtClean="0"/>
              <a:t>Ric</a:t>
            </a:r>
            <a:r>
              <a:rPr lang="en-US" sz="2400" dirty="0" smtClean="0"/>
              <a:t> Baser</a:t>
            </a:r>
          </a:p>
          <a:p>
            <a:r>
              <a:rPr lang="en-US" sz="2400" dirty="0" smtClean="0"/>
              <a:t>Anna Harwin</a:t>
            </a:r>
          </a:p>
          <a:p>
            <a:r>
              <a:rPr lang="en-US" sz="2400" dirty="0" smtClean="0"/>
              <a:t>Mary Zocchi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Northwest Vista College</a:t>
            </a:r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819" y="5315467"/>
            <a:ext cx="548876" cy="548876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04734" y="365125"/>
            <a:ext cx="11467476" cy="1954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Thus giving </a:t>
            </a:r>
            <a:r>
              <a:rPr lang="en-US" sz="5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</a:t>
            </a:r>
            <a:r>
              <a:rPr lang="en-US" sz="65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</a:t>
            </a:r>
            <a:r>
              <a:rPr lang="en-US" sz="5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5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our </a:t>
            </a:r>
            <a:r>
              <a:rPr 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underserved students and their communities</a:t>
            </a:r>
            <a:endParaRPr lang="en-US" sz="5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Northwest Vista College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4733" y="2755650"/>
            <a:ext cx="42939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j-lt"/>
              </a:rPr>
              <a:t>Revival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Students First: Faculty Initiative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Collaboration: Math Course Sequence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Respect for All: Cross </a:t>
            </a:r>
            <a:r>
              <a:rPr lang="en-US" dirty="0">
                <a:latin typeface="+mj-lt"/>
              </a:rPr>
              <a:t>C</a:t>
            </a:r>
            <a:r>
              <a:rPr lang="en-US" dirty="0" smtClean="0">
                <a:latin typeface="+mj-lt"/>
              </a:rPr>
              <a:t>ampus </a:t>
            </a:r>
            <a:r>
              <a:rPr lang="en-US" dirty="0">
                <a:latin typeface="+mj-lt"/>
              </a:rPr>
              <a:t>S</a:t>
            </a:r>
            <a:r>
              <a:rPr lang="en-US" dirty="0" smtClean="0">
                <a:latin typeface="+mj-lt"/>
              </a:rPr>
              <a:t>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Community Engaged: Faces on Everyone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Can-Do Spirit: New Grant, Vista Central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Data-Informed: New Advising Model</a:t>
            </a:r>
          </a:p>
        </p:txBody>
      </p:sp>
    </p:spTree>
    <p:extLst>
      <p:ext uri="{BB962C8B-B14F-4D97-AF65-F5344CB8AC3E}">
        <p14:creationId xmlns:p14="http://schemas.microsoft.com/office/powerpoint/2010/main" val="345430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1618</TotalTime>
  <Words>1116</Words>
  <Application>Microsoft Office PowerPoint</Application>
  <PresentationFormat>Widescreen</PresentationFormat>
  <Paragraphs>216</Paragraphs>
  <Slides>26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Aharoni</vt:lpstr>
      <vt:lpstr>Arial</vt:lpstr>
      <vt:lpstr>Calibri</vt:lpstr>
      <vt:lpstr>Calibri Light</vt:lpstr>
      <vt:lpstr>Cambria Math</vt:lpstr>
      <vt:lpstr>Verdana</vt:lpstr>
      <vt:lpstr>Office Theme</vt:lpstr>
      <vt:lpstr>Acrobat Document</vt:lpstr>
      <vt:lpstr>Northwest Vista College Ignite an Institutional Revival by Improving  Math Outcomes</vt:lpstr>
      <vt:lpstr>PowerPoint Presentation</vt:lpstr>
      <vt:lpstr>Student Profile Fall 2015 </vt:lpstr>
      <vt:lpstr>PowerPoint Presentation</vt:lpstr>
      <vt:lpstr>PowerPoint Presentation</vt:lpstr>
      <vt:lpstr>PowerPoint Presentation</vt:lpstr>
      <vt:lpstr>PowerPoint Presentation</vt:lpstr>
      <vt:lpstr>Math ≠College Algebra</vt:lpstr>
      <vt:lpstr>AND SO….NVC-NMP developed better…  </vt:lpstr>
      <vt:lpstr>PowerPoint Presentation</vt:lpstr>
      <vt:lpstr>And so the vision was born</vt:lpstr>
      <vt:lpstr> Leadership</vt:lpstr>
      <vt:lpstr>Secret Sauce Ingredients</vt:lpstr>
      <vt:lpstr>PowerPoint Presentation</vt:lpstr>
      <vt:lpstr>SMAT: Strategic Math Attack Team Invasive (intrusive) 1:1 Advising</vt:lpstr>
      <vt:lpstr>PowerPoint Presentation</vt:lpstr>
      <vt:lpstr>PowerPoint Presentation</vt:lpstr>
      <vt:lpstr>What does it take to REALLY activate math path changes?  </vt:lpstr>
      <vt:lpstr>What this means in terms of enrollment, graduation numbers and graduation rates… </vt:lpstr>
      <vt:lpstr>Redistribution of Students from STEM College Algebra to Statistics </vt:lpstr>
      <vt:lpstr>Better Terminal College Algebra Outcomes using Math RSG</vt:lpstr>
      <vt:lpstr>What we expect…..   Core Math Completion Growth …..        More students are eligible</vt:lpstr>
      <vt:lpstr>PowerPoint Presentation</vt:lpstr>
      <vt:lpstr>PowerPoint Presentation</vt:lpstr>
      <vt:lpstr>PowerPoint Presentation</vt:lpstr>
      <vt:lpstr>PowerPoint Presentation</vt:lpstr>
    </vt:vector>
  </TitlesOfParts>
  <Company>Alamo Colleges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Zocchi, Mary</dc:creator>
  <cp:lastModifiedBy>Zocchi, Mary</cp:lastModifiedBy>
  <cp:revision>146</cp:revision>
  <cp:lastPrinted>2016-03-07T20:18:57Z</cp:lastPrinted>
  <dcterms:created xsi:type="dcterms:W3CDTF">2015-11-05T03:44:43Z</dcterms:created>
  <dcterms:modified xsi:type="dcterms:W3CDTF">2016-03-22T23:54:35Z</dcterms:modified>
</cp:coreProperties>
</file>