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 id="2147483652" r:id="rId5"/>
  </p:sldMasterIdLst>
  <p:notesMasterIdLst>
    <p:notesMasterId r:id="rId26"/>
  </p:notesMasterIdLst>
  <p:sldIdLst>
    <p:sldId id="256" r:id="rId6"/>
    <p:sldId id="282" r:id="rId7"/>
    <p:sldId id="270" r:id="rId8"/>
    <p:sldId id="281" r:id="rId9"/>
    <p:sldId id="271" r:id="rId10"/>
    <p:sldId id="283" r:id="rId11"/>
    <p:sldId id="269" r:id="rId12"/>
    <p:sldId id="279" r:id="rId13"/>
    <p:sldId id="280" r:id="rId14"/>
    <p:sldId id="268" r:id="rId15"/>
    <p:sldId id="277" r:id="rId16"/>
    <p:sldId id="278" r:id="rId17"/>
    <p:sldId id="260" r:id="rId18"/>
    <p:sldId id="275" r:id="rId19"/>
    <p:sldId id="272" r:id="rId20"/>
    <p:sldId id="273" r:id="rId21"/>
    <p:sldId id="284" r:id="rId22"/>
    <p:sldId id="285" r:id="rId23"/>
    <p:sldId id="286" r:id="rId24"/>
    <p:sldId id="267" r:id="rId2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FAE6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68996" autoAdjust="0"/>
  </p:normalViewPr>
  <p:slideViewPr>
    <p:cSldViewPr>
      <p:cViewPr varScale="1">
        <p:scale>
          <a:sx n="60" d="100"/>
          <a:sy n="60" d="100"/>
        </p:scale>
        <p:origin x="730" y="43"/>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E94944D-0B4F-47DD-A7F6-EA9BFDA209BE}" type="datetimeFigureOut">
              <a:rPr lang="en-US" smtClean="0"/>
              <a:pPr/>
              <a:t>3/14/2016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3F31B78-F2FC-49B0-907F-98F82D56A937}" type="slidenum">
              <a:rPr lang="en-US" smtClean="0"/>
              <a:pPr/>
              <a:t>‹#›</a:t>
            </a:fld>
            <a:endParaRPr lang="en-US"/>
          </a:p>
        </p:txBody>
      </p:sp>
    </p:spTree>
    <p:extLst>
      <p:ext uri="{BB962C8B-B14F-4D97-AF65-F5344CB8AC3E}">
        <p14:creationId xmlns:p14="http://schemas.microsoft.com/office/powerpoint/2010/main" val="1227532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KIM:</a:t>
            </a:r>
          </a:p>
          <a:p>
            <a:endParaRPr lang="en-US" dirty="0" smtClean="0"/>
          </a:p>
          <a:p>
            <a:r>
              <a:rPr lang="en-US" dirty="0" smtClean="0"/>
              <a:t>Welcome.</a:t>
            </a:r>
          </a:p>
          <a:p>
            <a:endParaRPr lang="en-US" dirty="0" smtClean="0"/>
          </a:p>
          <a:p>
            <a:r>
              <a:rPr lang="en-US" b="1" dirty="0" smtClean="0"/>
              <a:t>KIM/LISA:</a:t>
            </a:r>
          </a:p>
          <a:p>
            <a:r>
              <a:rPr lang="en-US" dirty="0" smtClean="0"/>
              <a:t>Introductions.</a:t>
            </a:r>
            <a:endParaRPr lang="en-US" dirty="0"/>
          </a:p>
        </p:txBody>
      </p:sp>
      <p:sp>
        <p:nvSpPr>
          <p:cNvPr id="4" name="Slide Number Placeholder 3"/>
          <p:cNvSpPr>
            <a:spLocks noGrp="1"/>
          </p:cNvSpPr>
          <p:nvPr>
            <p:ph type="sldNum" sz="quarter" idx="10"/>
          </p:nvPr>
        </p:nvSpPr>
        <p:spPr/>
        <p:txBody>
          <a:bodyPr/>
          <a:lstStyle/>
          <a:p>
            <a:fld id="{B3F31B78-F2FC-49B0-907F-98F82D56A937}" type="slidenum">
              <a:rPr lang="en-US" smtClean="0"/>
              <a:pPr/>
              <a:t>1</a:t>
            </a:fld>
            <a:endParaRPr lang="en-US"/>
          </a:p>
        </p:txBody>
      </p:sp>
    </p:spTree>
    <p:extLst>
      <p:ext uri="{BB962C8B-B14F-4D97-AF65-F5344CB8AC3E}">
        <p14:creationId xmlns:p14="http://schemas.microsoft.com/office/powerpoint/2010/main" val="306915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KIM:</a:t>
            </a:r>
            <a:endParaRPr lang="en-US" b="1" dirty="0"/>
          </a:p>
        </p:txBody>
      </p:sp>
      <p:sp>
        <p:nvSpPr>
          <p:cNvPr id="4" name="Slide Number Placeholder 3"/>
          <p:cNvSpPr>
            <a:spLocks noGrp="1"/>
          </p:cNvSpPr>
          <p:nvPr>
            <p:ph type="sldNum" sz="quarter" idx="10"/>
          </p:nvPr>
        </p:nvSpPr>
        <p:spPr/>
        <p:txBody>
          <a:bodyPr/>
          <a:lstStyle/>
          <a:p>
            <a:fld id="{B3F31B78-F2FC-49B0-907F-98F82D56A937}" type="slidenum">
              <a:rPr lang="en-US" smtClean="0"/>
              <a:pPr/>
              <a:t>2</a:t>
            </a:fld>
            <a:endParaRPr lang="en-US"/>
          </a:p>
        </p:txBody>
      </p:sp>
    </p:spTree>
    <p:extLst>
      <p:ext uri="{BB962C8B-B14F-4D97-AF65-F5344CB8AC3E}">
        <p14:creationId xmlns:p14="http://schemas.microsoft.com/office/powerpoint/2010/main" val="4098708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LISA:</a:t>
            </a:r>
            <a:endParaRPr lang="en-US" b="1" dirty="0"/>
          </a:p>
        </p:txBody>
      </p:sp>
      <p:sp>
        <p:nvSpPr>
          <p:cNvPr id="4" name="Slide Number Placeholder 3"/>
          <p:cNvSpPr>
            <a:spLocks noGrp="1"/>
          </p:cNvSpPr>
          <p:nvPr>
            <p:ph type="sldNum" sz="quarter" idx="10"/>
          </p:nvPr>
        </p:nvSpPr>
        <p:spPr/>
        <p:txBody>
          <a:bodyPr/>
          <a:lstStyle/>
          <a:p>
            <a:fld id="{B3F31B78-F2FC-49B0-907F-98F82D56A937}" type="slidenum">
              <a:rPr lang="en-US" smtClean="0"/>
              <a:pPr/>
              <a:t>3</a:t>
            </a:fld>
            <a:endParaRPr lang="en-US"/>
          </a:p>
        </p:txBody>
      </p:sp>
    </p:spTree>
    <p:extLst>
      <p:ext uri="{BB962C8B-B14F-4D97-AF65-F5344CB8AC3E}">
        <p14:creationId xmlns:p14="http://schemas.microsoft.com/office/powerpoint/2010/main" val="1880149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KIM:</a:t>
            </a:r>
          </a:p>
          <a:p>
            <a:r>
              <a:rPr lang="en-US" dirty="0" smtClean="0"/>
              <a:t>OWLs are writing tools designed to engage college students in improving their writing skills to fit what college professor’s are looking for in essays and reports.  They focus on improving writing in general, an</a:t>
            </a:r>
            <a:r>
              <a:rPr lang="en-US" baseline="0" dirty="0" smtClean="0"/>
              <a:t> important skills to have in all careers, regardless of the exact field of study in college.</a:t>
            </a:r>
          </a:p>
          <a:p>
            <a:endParaRPr lang="en-US" baseline="0" dirty="0" smtClean="0"/>
          </a:p>
          <a:p>
            <a:r>
              <a:rPr lang="en-US" baseline="0" dirty="0" smtClean="0"/>
              <a:t>Different colleges such as Colorado State, Texas Southern University, UNC and Butler Community College among others have their own OWLs. Excelsior College and Purdue University offer their own versions of online OWLs at no cost to users and as these two are probably the best known we will use them as examples today.  As OWLs are an online based technology, they can be accessed 24/7 from any laptop, tablet or other device from any place with an internet connection.</a:t>
            </a:r>
          </a:p>
          <a:p>
            <a:endParaRPr lang="en-US" baseline="0" dirty="0" smtClean="0"/>
          </a:p>
          <a:p>
            <a:r>
              <a:rPr lang="en-US" baseline="0" dirty="0" smtClean="0"/>
              <a:t>Because writing is an important skill which will follow students for the rest of their lives, OWLs are a great resource for students as they contain a wealth of knowledge and interactive media for improving writing skills and style.  OWLs will begin to improve the quality of education as more students can utilize technology towards improving their education.</a:t>
            </a:r>
            <a:endParaRPr lang="en-US" dirty="0"/>
          </a:p>
        </p:txBody>
      </p:sp>
      <p:sp>
        <p:nvSpPr>
          <p:cNvPr id="4" name="Slide Number Placeholder 3"/>
          <p:cNvSpPr>
            <a:spLocks noGrp="1"/>
          </p:cNvSpPr>
          <p:nvPr>
            <p:ph type="sldNum" sz="quarter" idx="10"/>
          </p:nvPr>
        </p:nvSpPr>
        <p:spPr/>
        <p:txBody>
          <a:bodyPr/>
          <a:lstStyle/>
          <a:p>
            <a:fld id="{B3F31B78-F2FC-49B0-907F-98F82D56A937}" type="slidenum">
              <a:rPr lang="en-US" smtClean="0"/>
              <a:pPr/>
              <a:t>4</a:t>
            </a:fld>
            <a:endParaRPr lang="en-US"/>
          </a:p>
        </p:txBody>
      </p:sp>
    </p:spTree>
    <p:extLst>
      <p:ext uri="{BB962C8B-B14F-4D97-AF65-F5344CB8AC3E}">
        <p14:creationId xmlns:p14="http://schemas.microsoft.com/office/powerpoint/2010/main" val="1439751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KIM:</a:t>
            </a:r>
          </a:p>
        </p:txBody>
      </p:sp>
      <p:sp>
        <p:nvSpPr>
          <p:cNvPr id="4" name="Slide Number Placeholder 3"/>
          <p:cNvSpPr>
            <a:spLocks noGrp="1"/>
          </p:cNvSpPr>
          <p:nvPr>
            <p:ph type="sldNum" sz="quarter" idx="10"/>
          </p:nvPr>
        </p:nvSpPr>
        <p:spPr/>
        <p:txBody>
          <a:bodyPr/>
          <a:lstStyle/>
          <a:p>
            <a:fld id="{B3F31B78-F2FC-49B0-907F-98F82D56A937}" type="slidenum">
              <a:rPr lang="en-US" smtClean="0"/>
              <a:pPr/>
              <a:t>5</a:t>
            </a:fld>
            <a:endParaRPr lang="en-US"/>
          </a:p>
        </p:txBody>
      </p:sp>
    </p:spTree>
    <p:extLst>
      <p:ext uri="{BB962C8B-B14F-4D97-AF65-F5344CB8AC3E}">
        <p14:creationId xmlns:p14="http://schemas.microsoft.com/office/powerpoint/2010/main" val="182175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LISA:</a:t>
            </a:r>
            <a:endParaRPr lang="en-US" b="1" dirty="0"/>
          </a:p>
        </p:txBody>
      </p:sp>
      <p:sp>
        <p:nvSpPr>
          <p:cNvPr id="4" name="Slide Number Placeholder 3"/>
          <p:cNvSpPr>
            <a:spLocks noGrp="1"/>
          </p:cNvSpPr>
          <p:nvPr>
            <p:ph type="sldNum" sz="quarter" idx="10"/>
          </p:nvPr>
        </p:nvSpPr>
        <p:spPr/>
        <p:txBody>
          <a:bodyPr/>
          <a:lstStyle/>
          <a:p>
            <a:fld id="{B3F31B78-F2FC-49B0-907F-98F82D56A937}" type="slidenum">
              <a:rPr lang="en-US" smtClean="0"/>
              <a:pPr/>
              <a:t>6</a:t>
            </a:fld>
            <a:endParaRPr lang="en-US"/>
          </a:p>
        </p:txBody>
      </p:sp>
    </p:spTree>
    <p:extLst>
      <p:ext uri="{BB962C8B-B14F-4D97-AF65-F5344CB8AC3E}">
        <p14:creationId xmlns:p14="http://schemas.microsoft.com/office/powerpoint/2010/main" val="1917933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eaLnBrk="1" hangingPunct="1"/>
            <a:r>
              <a:rPr lang="en-US" b="1" dirty="0"/>
              <a:t>LISA:</a:t>
            </a:r>
          </a:p>
          <a:p>
            <a:pPr eaLnBrk="1" hangingPunct="1"/>
            <a:r>
              <a:rPr lang="en-US" dirty="0"/>
              <a:t>According to a College Board report, buying textbooks and supplies can cost students between $1,200 and $1,300 each year, which can be up to 40% of the cost of tuition at community colleges.  A 2014 study by the Student Public Interest Research Group (PIRGs) found, if just one traditional textbook for all full-time undergraduates in the U.S. was replaced with an open textbook each year, students would save more than $1.4 billion nationally (Source:  Community College Journal 2015).  WOW…now that is a lot of money.  </a:t>
            </a:r>
          </a:p>
          <a:p>
            <a:pPr eaLnBrk="1" hangingPunct="1"/>
            <a:endParaRPr lang="en-US" dirty="0"/>
          </a:p>
          <a:p>
            <a:pPr eaLnBrk="1" hangingPunct="1"/>
            <a:r>
              <a:rPr lang="en-US" dirty="0"/>
              <a:t>With 65% of students going to great lengths to avoid paying full price for books and some choosing not to buy textbooks at all, it is important that we as institutions of higher education create solutions so this group of students doesn’t fall behind in class (Source:  Community College Journal 2015).  27% of first year students say they did not purchase academic materials due to cost (Source:  National Survey on Student Engagement 2012).</a:t>
            </a:r>
          </a:p>
          <a:p>
            <a:pPr eaLnBrk="1" hangingPunct="1"/>
            <a:endParaRPr lang="en-US" dirty="0"/>
          </a:p>
          <a:p>
            <a:pPr eaLnBrk="1" hangingPunct="1"/>
            <a:r>
              <a:rPr lang="en-US" dirty="0"/>
              <a:t>With awareness of OER’s growing, there is still room for growth.  About two thirds of faculty from two and four year institutions admitted they were not very aware of OER’s but once they understood the concept, about 90% said they would be very interested in using them.</a:t>
            </a:r>
          </a:p>
          <a:p>
            <a:pPr eaLnBrk="1" hangingPunct="1"/>
            <a:endParaRPr lang="en-US" dirty="0"/>
          </a:p>
          <a:p>
            <a:pPr eaLnBrk="1" hangingPunct="1"/>
            <a:r>
              <a:rPr lang="en-US" dirty="0"/>
              <a:t>Here are a couple of examples of what some schools are doing:</a:t>
            </a:r>
          </a:p>
          <a:p>
            <a:pPr eaLnBrk="1" hangingPunct="1"/>
            <a:r>
              <a:rPr lang="en-US" dirty="0"/>
              <a:t>(1) Tidewater Community College in Virginia piloted the Z-Degree, a zero-textbook cost degree program.  Students can complete an associate degree in business using OER’s rather than traditional textbooks.  Students in the program saved $2,400 in textbook costs.  The Virginia Community College System may make the Z-Degree program system-wide with a $200,000 grant from the Hewlett Foundation that would apply to 15 Virginia community colleges.  This is expected to save some 50,000 students more than $5 million in its first year.</a:t>
            </a:r>
          </a:p>
          <a:p>
            <a:pPr eaLnBrk="1" hangingPunct="1"/>
            <a:r>
              <a:rPr lang="en-US" dirty="0"/>
              <a:t>(2) Tacoma Community College in Washington, the college launched an OER pilot project in 2012 that introduced OER’s in more than 65 course sections.  The project has reached more than 10,000 students and generated more than $1.1 million dollars in student savings.</a:t>
            </a:r>
          </a:p>
          <a:p>
            <a:pPr eaLnBrk="1" hangingPunct="1"/>
            <a:endParaRPr lang="en-US" dirty="0"/>
          </a:p>
          <a:p>
            <a:pPr eaLnBrk="1" hangingPunct="1"/>
            <a:r>
              <a:rPr lang="en-US" dirty="0" smtClean="0"/>
              <a:t>While</a:t>
            </a:r>
            <a:r>
              <a:rPr lang="en-US" baseline="0" dirty="0" smtClean="0"/>
              <a:t> all of this sounds great, it is going to be important for the impact of OER’s to be measured consistently to ensure that student learning does not decrease.</a:t>
            </a:r>
            <a:endParaRPr lang="en-US" dirty="0"/>
          </a:p>
        </p:txBody>
      </p:sp>
      <p:sp>
        <p:nvSpPr>
          <p:cNvPr id="4" name="Slide Number Placeholder 3"/>
          <p:cNvSpPr>
            <a:spLocks noGrp="1"/>
          </p:cNvSpPr>
          <p:nvPr>
            <p:ph type="sldNum" sz="quarter" idx="10"/>
          </p:nvPr>
        </p:nvSpPr>
        <p:spPr/>
        <p:txBody>
          <a:bodyPr/>
          <a:lstStyle/>
          <a:p>
            <a:fld id="{B3F31B78-F2FC-49B0-907F-98F82D56A937}" type="slidenum">
              <a:rPr lang="en-US" smtClean="0"/>
              <a:pPr/>
              <a:t>7</a:t>
            </a:fld>
            <a:endParaRPr lang="en-US"/>
          </a:p>
        </p:txBody>
      </p:sp>
    </p:spTree>
    <p:extLst>
      <p:ext uri="{BB962C8B-B14F-4D97-AF65-F5344CB8AC3E}">
        <p14:creationId xmlns:p14="http://schemas.microsoft.com/office/powerpoint/2010/main" val="2770026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defTabSz="931774">
              <a:defRPr/>
            </a:pPr>
            <a:r>
              <a:rPr lang="en-US" b="1" dirty="0"/>
              <a:t>LISA:</a:t>
            </a:r>
          </a:p>
          <a:p>
            <a:pPr defTabSz="931774">
              <a:defRPr/>
            </a:pPr>
            <a:r>
              <a:rPr lang="en-US" dirty="0"/>
              <a:t>Funded by The </a:t>
            </a:r>
            <a:r>
              <a:rPr lang="en-US" dirty="0" err="1"/>
              <a:t>Kresge</a:t>
            </a:r>
            <a:r>
              <a:rPr lang="en-US" dirty="0"/>
              <a:t> Foundation, the OWL is a highly interactive, media-rich website designed to help freshmen or adult learners returning to school make the transition to college-level writing.</a:t>
            </a:r>
          </a:p>
          <a:p>
            <a:pPr defTabSz="931774">
              <a:defRPr/>
            </a:pPr>
            <a:endParaRPr lang="en-US" dirty="0"/>
          </a:p>
          <a:p>
            <a:pPr defTabSz="931774">
              <a:defRPr/>
            </a:pPr>
            <a:r>
              <a:rPr lang="en-US" dirty="0" smtClean="0"/>
              <a:t>As a </a:t>
            </a:r>
            <a:r>
              <a:rPr lang="en-US" baseline="0" dirty="0" smtClean="0"/>
              <a:t>FREE resource, the Excelsior College OWL provides comprehensive support for all writers in eight major areas of writing and one gaming area. </a:t>
            </a:r>
            <a:r>
              <a:rPr lang="en-US" dirty="0"/>
              <a:t>The OWL was built to guide users through the core components of college-level writing, to learn new skills or polish old ones, in a fun, supportive and engaging environment.  It is a great tool for students and others looking for advice on how to improve their writing skills.</a:t>
            </a:r>
          </a:p>
          <a:p>
            <a:pPr defTabSz="931774">
              <a:defRPr/>
            </a:pPr>
            <a:endParaRPr lang="en-US" baseline="0" dirty="0" smtClean="0"/>
          </a:p>
          <a:p>
            <a:pPr defTabSz="931774">
              <a:defRPr/>
            </a:pPr>
            <a:r>
              <a:rPr lang="en-US" dirty="0" smtClean="0"/>
              <a:t>Through its development which includes responsive design technology the OWL provides easy accessibility on any device.</a:t>
            </a:r>
          </a:p>
          <a:p>
            <a:pPr defTabSz="931774">
              <a:defRPr/>
            </a:pPr>
            <a:endParaRPr lang="en-US" dirty="0" smtClean="0"/>
          </a:p>
          <a:p>
            <a:pPr defTabSz="931774">
              <a:defRPr/>
            </a:pPr>
            <a:r>
              <a:rPr lang="en-US" dirty="0" smtClean="0"/>
              <a:t>Since its launch, the Excelsior College OWL has received various awards</a:t>
            </a:r>
            <a:r>
              <a:rPr lang="en-US" baseline="0" dirty="0" smtClean="0"/>
              <a:t> and recognitions which include:</a:t>
            </a:r>
          </a:p>
          <a:p>
            <a:pPr marL="174708" indent="-174708" defTabSz="931774">
              <a:buFont typeface="Arial" panose="020B0604020202020204" pitchFamily="34" charset="0"/>
              <a:buChar char="•"/>
              <a:defRPr/>
            </a:pPr>
            <a:r>
              <a:rPr lang="en-US" baseline="0" dirty="0" smtClean="0"/>
              <a:t>2015 Award for Outstanding New Technology and/or Delivery System</a:t>
            </a:r>
          </a:p>
          <a:p>
            <a:pPr marL="174708" indent="-174708" defTabSz="931774">
              <a:buFont typeface="Arial" panose="020B0604020202020204" pitchFamily="34" charset="0"/>
              <a:buChar char="•"/>
              <a:defRPr/>
            </a:pPr>
            <a:r>
              <a:rPr lang="en-US" baseline="0" dirty="0" smtClean="0"/>
              <a:t>2014 Outstanding Work (WOW) Award</a:t>
            </a:r>
          </a:p>
          <a:p>
            <a:pPr marL="174708" indent="-174708" defTabSz="931774">
              <a:buFont typeface="Arial" panose="020B0604020202020204" pitchFamily="34" charset="0"/>
              <a:buChar char="•"/>
              <a:defRPr/>
            </a:pPr>
            <a:r>
              <a:rPr lang="en-US" baseline="0" dirty="0" smtClean="0"/>
              <a:t>2014 Distance Education Innovation Award</a:t>
            </a:r>
            <a:endParaRPr lang="en-US" dirty="0" smtClean="0"/>
          </a:p>
          <a:p>
            <a:pPr defTabSz="931774">
              <a:defRPr/>
            </a:pPr>
            <a:endParaRPr lang="en-US" dirty="0" smtClean="0"/>
          </a:p>
          <a:p>
            <a:pPr defTabSz="931774">
              <a:defRPr/>
            </a:pPr>
            <a:r>
              <a:rPr lang="en-US" dirty="0" smtClean="0"/>
              <a:t>In November of 2014, Excelsior College announced an additional one-year</a:t>
            </a:r>
            <a:r>
              <a:rPr lang="en-US" baseline="0" dirty="0" smtClean="0"/>
              <a:t> Higher Education Services Corporation (HESC) grant to integrate an expanded, open-access OWL into introductory English courses at Excelsior and New York State community colleges.  </a:t>
            </a:r>
            <a:r>
              <a:rPr lang="en-US" baseline="0" dirty="0" err="1" smtClean="0"/>
              <a:t>Queensborough</a:t>
            </a:r>
            <a:r>
              <a:rPr lang="en-US" baseline="0" dirty="0" smtClean="0"/>
              <a:t> Community College and Onondaga Community College are (2) New York State community colleges that will partner with Excelsior on this expansion.</a:t>
            </a:r>
            <a:endParaRPr lang="en-US" dirty="0" smtClean="0"/>
          </a:p>
          <a:p>
            <a:pPr defTabSz="931774">
              <a:defRPr/>
            </a:pPr>
            <a:endParaRPr lang="en-US" baseline="0" dirty="0" smtClean="0"/>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B3F31B78-F2FC-49B0-907F-98F82D56A937}" type="slidenum">
              <a:rPr lang="en-US" smtClean="0"/>
              <a:pPr/>
              <a:t>8</a:t>
            </a:fld>
            <a:endParaRPr lang="en-US"/>
          </a:p>
        </p:txBody>
      </p:sp>
    </p:spTree>
    <p:extLst>
      <p:ext uri="{BB962C8B-B14F-4D97-AF65-F5344CB8AC3E}">
        <p14:creationId xmlns:p14="http://schemas.microsoft.com/office/powerpoint/2010/main" val="3161205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b="1" dirty="0"/>
              <a:t>LISA:</a:t>
            </a:r>
          </a:p>
          <a:p>
            <a:pPr eaLnBrk="1" hangingPunct="1"/>
            <a:r>
              <a:rPr lang="en-US" dirty="0"/>
              <a:t>Here is a one-minute trailer showing what the Excelsior College OWL is.</a:t>
            </a:r>
          </a:p>
        </p:txBody>
      </p:sp>
      <p:sp>
        <p:nvSpPr>
          <p:cNvPr id="4" name="Slide Number Placeholder 3"/>
          <p:cNvSpPr>
            <a:spLocks noGrp="1"/>
          </p:cNvSpPr>
          <p:nvPr>
            <p:ph type="sldNum" sz="quarter" idx="10"/>
          </p:nvPr>
        </p:nvSpPr>
        <p:spPr/>
        <p:txBody>
          <a:bodyPr/>
          <a:lstStyle/>
          <a:p>
            <a:fld id="{B3F31B78-F2FC-49B0-907F-98F82D56A937}" type="slidenum">
              <a:rPr lang="en-US" smtClean="0"/>
              <a:pPr/>
              <a:t>9</a:t>
            </a:fld>
            <a:endParaRPr lang="en-US"/>
          </a:p>
        </p:txBody>
      </p:sp>
    </p:spTree>
    <p:extLst>
      <p:ext uri="{BB962C8B-B14F-4D97-AF65-F5344CB8AC3E}">
        <p14:creationId xmlns:p14="http://schemas.microsoft.com/office/powerpoint/2010/main" val="1423402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KIM:</a:t>
            </a:r>
          </a:p>
          <a:p>
            <a:r>
              <a:rPr lang="en-US" dirty="0" smtClean="0"/>
              <a:t>The 9 areas of the Excelsior College OWL are:</a:t>
            </a:r>
          </a:p>
          <a:p>
            <a:endParaRPr lang="en-US" dirty="0" smtClean="0"/>
          </a:p>
          <a:p>
            <a:pPr marL="174708" indent="-174708">
              <a:buFont typeface="Arial" panose="020B0604020202020204" pitchFamily="34" charset="0"/>
              <a:buChar char="•"/>
            </a:pPr>
            <a:r>
              <a:rPr lang="en-US" dirty="0" smtClean="0"/>
              <a:t>Locating Information &amp; Writing with Sources</a:t>
            </a:r>
          </a:p>
          <a:p>
            <a:pPr marL="174708" indent="-174708">
              <a:buFont typeface="Arial" panose="020B0604020202020204" pitchFamily="34" charset="0"/>
              <a:buChar char="•"/>
            </a:pPr>
            <a:r>
              <a:rPr lang="en-US" dirty="0" smtClean="0"/>
              <a:t>Writing Process</a:t>
            </a:r>
          </a:p>
          <a:p>
            <a:pPr marL="174708" indent="-174708">
              <a:buFont typeface="Arial" panose="020B0604020202020204" pitchFamily="34" charset="0"/>
              <a:buChar char="•"/>
            </a:pPr>
            <a:r>
              <a:rPr lang="en-US" dirty="0" smtClean="0"/>
              <a:t>Argument &amp; Critical Thinking</a:t>
            </a:r>
          </a:p>
          <a:p>
            <a:pPr marL="174708" indent="-174708">
              <a:buFont typeface="Arial" panose="020B0604020202020204" pitchFamily="34" charset="0"/>
              <a:buChar char="•"/>
            </a:pPr>
            <a:r>
              <a:rPr lang="en-US" dirty="0" smtClean="0"/>
              <a:t>Grammar Essentials</a:t>
            </a:r>
          </a:p>
          <a:p>
            <a:pPr marL="174708" indent="-174708">
              <a:buFont typeface="Arial" panose="020B0604020202020204" pitchFamily="34" charset="0"/>
              <a:buChar char="•"/>
            </a:pPr>
            <a:r>
              <a:rPr lang="en-US" dirty="0" smtClean="0"/>
              <a:t>Essay Zone</a:t>
            </a:r>
          </a:p>
          <a:p>
            <a:pPr marL="174708" indent="-174708">
              <a:buFont typeface="Arial" panose="020B0604020202020204" pitchFamily="34" charset="0"/>
              <a:buChar char="•"/>
            </a:pPr>
            <a:r>
              <a:rPr lang="en-US" dirty="0" smtClean="0"/>
              <a:t>Digital Writing</a:t>
            </a:r>
          </a:p>
          <a:p>
            <a:pPr marL="174708" indent="-174708">
              <a:buFont typeface="Arial" panose="020B0604020202020204" pitchFamily="34" charset="0"/>
              <a:buChar char="•"/>
            </a:pPr>
            <a:r>
              <a:rPr lang="en-US" dirty="0" smtClean="0"/>
              <a:t>Paper Capers </a:t>
            </a:r>
          </a:p>
          <a:p>
            <a:pPr marL="174708" indent="-174708">
              <a:buFont typeface="Arial" panose="020B0604020202020204" pitchFamily="34" charset="0"/>
              <a:buChar char="•"/>
            </a:pPr>
            <a:r>
              <a:rPr lang="en-US" dirty="0" smtClean="0"/>
              <a:t>Avoiding</a:t>
            </a:r>
            <a:r>
              <a:rPr lang="en-US" baseline="0" dirty="0" smtClean="0"/>
              <a:t> Plagiarism</a:t>
            </a:r>
          </a:p>
          <a:p>
            <a:pPr marL="174708" indent="-174708">
              <a:buFont typeface="Arial" panose="020B0604020202020204" pitchFamily="34" charset="0"/>
              <a:buChar char="•"/>
            </a:pPr>
            <a:r>
              <a:rPr lang="en-US" baseline="0" dirty="0" smtClean="0"/>
              <a:t>ESL WOW</a:t>
            </a:r>
          </a:p>
          <a:p>
            <a:pPr marL="174708" indent="-174708">
              <a:buFont typeface="Arial" panose="020B0604020202020204" pitchFamily="34" charset="0"/>
              <a:buChar char="•"/>
            </a:pPr>
            <a:endParaRPr lang="en-US" baseline="0" dirty="0" smtClean="0"/>
          </a:p>
          <a:p>
            <a:r>
              <a:rPr lang="en-US" baseline="0" dirty="0" smtClean="0"/>
              <a:t>Now available is an Educator Resources section for those institutions and faculty members looking to use the OWL in their courses. </a:t>
            </a:r>
          </a:p>
          <a:p>
            <a:endParaRPr lang="en-US" baseline="0" dirty="0" smtClean="0"/>
          </a:p>
          <a:p>
            <a:endParaRPr lang="en-US" baseline="0" dirty="0" smtClean="0"/>
          </a:p>
          <a:p>
            <a:r>
              <a:rPr lang="en-US" baseline="0" dirty="0" smtClean="0"/>
              <a:t>It contains warm, fun and engaging lessons with memes and pop culture and has multimedia built into each lesson in the form of animations, videos, interactive quizzes and video games.</a:t>
            </a:r>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B3F31B78-F2FC-49B0-907F-98F82D56A937}" type="slidenum">
              <a:rPr lang="en-US" smtClean="0"/>
              <a:pPr/>
              <a:t>10</a:t>
            </a:fld>
            <a:endParaRPr lang="en-US"/>
          </a:p>
        </p:txBody>
      </p:sp>
    </p:spTree>
    <p:extLst>
      <p:ext uri="{BB962C8B-B14F-4D97-AF65-F5344CB8AC3E}">
        <p14:creationId xmlns:p14="http://schemas.microsoft.com/office/powerpoint/2010/main" val="1388554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KIM:</a:t>
            </a:r>
          </a:p>
          <a:p>
            <a:r>
              <a:rPr lang="en-US" dirty="0" smtClean="0"/>
              <a:t>Because the OWL is so media rich, engaging and comprehensive, it works well as a unique writing resource,</a:t>
            </a:r>
            <a:r>
              <a:rPr lang="en-US" baseline="0" dirty="0" smtClean="0"/>
              <a:t> no matter your class format. (Flipped Classrooms – Eliminating Lecture, Online &amp; Hybrid Classrooms).</a:t>
            </a:r>
          </a:p>
          <a:p>
            <a:endParaRPr lang="en-US" baseline="0" dirty="0" smtClean="0"/>
          </a:p>
          <a:p>
            <a:r>
              <a:rPr lang="en-US" baseline="0" dirty="0" smtClean="0"/>
              <a:t>The Educator Resources Handbook has been created by our OWL team to provide educator’s with a resource for the implementation of the Excelsior College OWL into their coursework whether in its entirety or in pieces.</a:t>
            </a:r>
          </a:p>
          <a:p>
            <a:endParaRPr lang="en-US" baseline="0" dirty="0" smtClean="0"/>
          </a:p>
          <a:p>
            <a:r>
              <a:rPr lang="en-US" baseline="0" dirty="0" smtClean="0"/>
              <a:t>The following material is provided for educator’s in our handbook with a how-to approach for easy implementation.</a:t>
            </a:r>
            <a:endParaRPr lang="en-US" dirty="0" smtClean="0"/>
          </a:p>
        </p:txBody>
      </p:sp>
      <p:sp>
        <p:nvSpPr>
          <p:cNvPr id="4" name="Slide Number Placeholder 3"/>
          <p:cNvSpPr>
            <a:spLocks noGrp="1"/>
          </p:cNvSpPr>
          <p:nvPr>
            <p:ph type="sldNum" sz="quarter" idx="10"/>
          </p:nvPr>
        </p:nvSpPr>
        <p:spPr/>
        <p:txBody>
          <a:bodyPr/>
          <a:lstStyle/>
          <a:p>
            <a:fld id="{B3F31B78-F2FC-49B0-907F-98F82D56A937}" type="slidenum">
              <a:rPr lang="en-US" smtClean="0"/>
              <a:pPr/>
              <a:t>11</a:t>
            </a:fld>
            <a:endParaRPr lang="en-US"/>
          </a:p>
        </p:txBody>
      </p:sp>
    </p:spTree>
    <p:extLst>
      <p:ext uri="{BB962C8B-B14F-4D97-AF65-F5344CB8AC3E}">
        <p14:creationId xmlns:p14="http://schemas.microsoft.com/office/powerpoint/2010/main" val="3043016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1" dirty="0"/>
              <a:t>LISA:</a:t>
            </a:r>
          </a:p>
          <a:p>
            <a:pPr defTabSz="931774">
              <a:defRPr/>
            </a:pPr>
            <a:r>
              <a:rPr lang="en-US" dirty="0"/>
              <a:t>A pilot study was conducted during the fall semester of 2013 and involved 152 students from six institutions of higher education. The results of our study illustrate the success that the OWL can have in the classroom.</a:t>
            </a:r>
          </a:p>
          <a:p>
            <a:pPr defTabSz="931774">
              <a:defRPr/>
            </a:pPr>
            <a:endParaRPr lang="en-US" dirty="0"/>
          </a:p>
          <a:p>
            <a:pPr defTabSz="931774">
              <a:defRPr/>
            </a:pPr>
            <a:r>
              <a:rPr lang="en-US" dirty="0"/>
              <a:t>Preliminary findings indicated that students in the courses offering the OWL as a writing resource scored on average 5.5 points higher on their class assignments – on a scale of 100 – than students in the control group.  Upon further analysis, students using the OWL scored 6.6 points higher than the control group.  This is equivalent to a half letter-grade improvement at the end of a course.</a:t>
            </a:r>
          </a:p>
          <a:p>
            <a:pPr defTabSz="931774">
              <a:defRPr/>
            </a:pPr>
            <a:endParaRPr lang="en-US" dirty="0"/>
          </a:p>
          <a:p>
            <a:pPr defTabSz="931774">
              <a:defRPr/>
            </a:pPr>
            <a:r>
              <a:rPr lang="en-US" dirty="0"/>
              <a:t>The treatment groups had the OWL integrated into the curriculum and were required to use the OWL as support on all written assignments.  Students in the treatment groups reported greater improvements in their perceptions of writing, were able to better articulate writing process rhetorical concepts and showed greater improvements in key categories in the essay rubric, which measured the purpose of writing and use of sources and evidence.  The additional analysis showed improvement when comparing students writing from the beginning of the semester to the end of the semester.</a:t>
            </a:r>
            <a:endParaRPr lang="en-US" dirty="0" smtClean="0"/>
          </a:p>
        </p:txBody>
      </p:sp>
      <p:sp>
        <p:nvSpPr>
          <p:cNvPr id="4" name="Slide Number Placeholder 3"/>
          <p:cNvSpPr>
            <a:spLocks noGrp="1"/>
          </p:cNvSpPr>
          <p:nvPr>
            <p:ph type="sldNum" sz="quarter" idx="10"/>
          </p:nvPr>
        </p:nvSpPr>
        <p:spPr/>
        <p:txBody>
          <a:bodyPr/>
          <a:lstStyle/>
          <a:p>
            <a:fld id="{B3F31B78-F2FC-49B0-907F-98F82D56A937}" type="slidenum">
              <a:rPr lang="en-US" smtClean="0"/>
              <a:pPr/>
              <a:t>12</a:t>
            </a:fld>
            <a:endParaRPr lang="en-US"/>
          </a:p>
        </p:txBody>
      </p:sp>
    </p:spTree>
    <p:extLst>
      <p:ext uri="{BB962C8B-B14F-4D97-AF65-F5344CB8AC3E}">
        <p14:creationId xmlns:p14="http://schemas.microsoft.com/office/powerpoint/2010/main" val="965127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LISA:</a:t>
            </a:r>
          </a:p>
          <a:p>
            <a:r>
              <a:rPr lang="en-US" dirty="0" smtClean="0"/>
              <a:t>The Online Writing Lab (OWL) at Purdue University houses writing resources and instructional material, and provides these as a free service of the Writing Lab at Purdue.</a:t>
            </a:r>
            <a:r>
              <a:rPr lang="en-US" baseline="0" dirty="0" smtClean="0"/>
              <a:t>  </a:t>
            </a:r>
            <a:r>
              <a:rPr lang="en-US" dirty="0" smtClean="0"/>
              <a:t>Students, members of the community, and users worldwide will find information to assist with many writing projects.</a:t>
            </a:r>
            <a:r>
              <a:rPr lang="en-US" baseline="0" dirty="0" smtClean="0"/>
              <a:t>  </a:t>
            </a:r>
            <a:r>
              <a:rPr lang="en-US" dirty="0" smtClean="0"/>
              <a:t>Teachers and trainers may use this material for in-class and out-of-class instruction.</a:t>
            </a:r>
          </a:p>
          <a:p>
            <a:endParaRPr lang="en-US" dirty="0" smtClean="0"/>
          </a:p>
          <a:p>
            <a:r>
              <a:rPr lang="en-US" dirty="0" smtClean="0"/>
              <a:t>The Purdue University Writing Lab and Purdue Online Writing Lab (OWL) assist clients in their development as writers—no matter what their skill level—with on-campus consultations, online participation, and community engagement. The Purdue OWL offers global support through online reference materials and services.</a:t>
            </a:r>
          </a:p>
          <a:p>
            <a:endParaRPr lang="en-US" dirty="0" smtClean="0"/>
          </a:p>
          <a:p>
            <a:r>
              <a:rPr lang="en-US" dirty="0" smtClean="0"/>
              <a:t>It offers over 200 free resources</a:t>
            </a:r>
            <a:r>
              <a:rPr lang="en-US" baseline="0" dirty="0" smtClean="0"/>
              <a:t> including:  Writing and Technical Writing, Research, Grammar and Mechanics, Style Guides, ESL (English as a Second Language), Job Search and Professional Writing.</a:t>
            </a:r>
            <a:endParaRPr lang="en-US" dirty="0" smtClean="0"/>
          </a:p>
        </p:txBody>
      </p:sp>
      <p:sp>
        <p:nvSpPr>
          <p:cNvPr id="4" name="Slide Number Placeholder 3"/>
          <p:cNvSpPr>
            <a:spLocks noGrp="1"/>
          </p:cNvSpPr>
          <p:nvPr>
            <p:ph type="sldNum" sz="quarter" idx="10"/>
          </p:nvPr>
        </p:nvSpPr>
        <p:spPr/>
        <p:txBody>
          <a:bodyPr/>
          <a:lstStyle/>
          <a:p>
            <a:fld id="{B3F31B78-F2FC-49B0-907F-98F82D56A937}" type="slidenum">
              <a:rPr lang="en-US" smtClean="0"/>
              <a:pPr/>
              <a:t>13</a:t>
            </a:fld>
            <a:endParaRPr lang="en-US"/>
          </a:p>
        </p:txBody>
      </p:sp>
    </p:spTree>
    <p:extLst>
      <p:ext uri="{BB962C8B-B14F-4D97-AF65-F5344CB8AC3E}">
        <p14:creationId xmlns:p14="http://schemas.microsoft.com/office/powerpoint/2010/main" val="95106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LISA:</a:t>
            </a:r>
          </a:p>
          <a:p>
            <a:r>
              <a:rPr lang="en-US" dirty="0" smtClean="0"/>
              <a:t>If you aren’t being asked? Why not?  Why</a:t>
            </a:r>
            <a:r>
              <a:rPr lang="en-US" baseline="0" dirty="0" smtClean="0"/>
              <a:t> are people afraid of OER?</a:t>
            </a:r>
            <a:endParaRPr lang="en-US" dirty="0"/>
          </a:p>
        </p:txBody>
      </p:sp>
      <p:sp>
        <p:nvSpPr>
          <p:cNvPr id="4" name="Slide Number Placeholder 3"/>
          <p:cNvSpPr>
            <a:spLocks noGrp="1"/>
          </p:cNvSpPr>
          <p:nvPr>
            <p:ph type="sldNum" sz="quarter" idx="10"/>
          </p:nvPr>
        </p:nvSpPr>
        <p:spPr/>
        <p:txBody>
          <a:bodyPr/>
          <a:lstStyle/>
          <a:p>
            <a:fld id="{B3F31B78-F2FC-49B0-907F-98F82D56A937}" type="slidenum">
              <a:rPr lang="en-US" smtClean="0"/>
              <a:pPr/>
              <a:t>14</a:t>
            </a:fld>
            <a:endParaRPr lang="en-US"/>
          </a:p>
        </p:txBody>
      </p:sp>
    </p:spTree>
    <p:extLst>
      <p:ext uri="{BB962C8B-B14F-4D97-AF65-F5344CB8AC3E}">
        <p14:creationId xmlns:p14="http://schemas.microsoft.com/office/powerpoint/2010/main" val="1551500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KIM:</a:t>
            </a:r>
          </a:p>
          <a:p>
            <a:r>
              <a:rPr lang="en-US" dirty="0"/>
              <a:t>I use parts of the Towson State University OWL for parts of speech and usage and provide students with a link to the exact page that speaks to the particular issue they are having. I have used this since 2011 with my students when teaching at Leeds University in England because they not only improved, but saw (and they fed back to me) how quickly they were able to learn the convention because of the short, focused explanation/examples.</a:t>
            </a:r>
          </a:p>
          <a:p>
            <a:endParaRPr lang="en-US" dirty="0"/>
          </a:p>
          <a:p>
            <a:r>
              <a:rPr lang="en-US" dirty="0"/>
              <a:t>Wendy Trevor, PhD</a:t>
            </a:r>
            <a:br>
              <a:rPr lang="en-US" dirty="0"/>
            </a:br>
            <a:r>
              <a:rPr lang="en-US" dirty="0"/>
              <a:t>Executive Director</a:t>
            </a:r>
            <a:br>
              <a:rPr lang="en-US" dirty="0"/>
            </a:br>
            <a:r>
              <a:rPr lang="en-US" dirty="0"/>
              <a:t>Center for Excellence in Teaching, Learning and Assessment (CETLA)</a:t>
            </a:r>
            <a:br>
              <a:rPr lang="en-US" dirty="0"/>
            </a:br>
            <a:r>
              <a:rPr lang="en-US" dirty="0"/>
              <a:t>Office of Student and Faculty Services</a:t>
            </a:r>
            <a:endParaRPr lang="en-US" dirty="0" smtClean="0"/>
          </a:p>
        </p:txBody>
      </p:sp>
      <p:sp>
        <p:nvSpPr>
          <p:cNvPr id="4" name="Slide Number Placeholder 3"/>
          <p:cNvSpPr>
            <a:spLocks noGrp="1"/>
          </p:cNvSpPr>
          <p:nvPr>
            <p:ph type="sldNum" sz="quarter" idx="10"/>
          </p:nvPr>
        </p:nvSpPr>
        <p:spPr/>
        <p:txBody>
          <a:bodyPr/>
          <a:lstStyle/>
          <a:p>
            <a:fld id="{B3F31B78-F2FC-49B0-907F-98F82D56A937}" type="slidenum">
              <a:rPr lang="en-US" smtClean="0"/>
              <a:pPr/>
              <a:t>15</a:t>
            </a:fld>
            <a:endParaRPr lang="en-US"/>
          </a:p>
        </p:txBody>
      </p:sp>
    </p:spTree>
    <p:extLst>
      <p:ext uri="{BB962C8B-B14F-4D97-AF65-F5344CB8AC3E}">
        <p14:creationId xmlns:p14="http://schemas.microsoft.com/office/powerpoint/2010/main" val="2215265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KIM:</a:t>
            </a:r>
          </a:p>
        </p:txBody>
      </p:sp>
      <p:sp>
        <p:nvSpPr>
          <p:cNvPr id="4" name="Slide Number Placeholder 3"/>
          <p:cNvSpPr>
            <a:spLocks noGrp="1"/>
          </p:cNvSpPr>
          <p:nvPr>
            <p:ph type="sldNum" sz="quarter" idx="10"/>
          </p:nvPr>
        </p:nvSpPr>
        <p:spPr/>
        <p:txBody>
          <a:bodyPr/>
          <a:lstStyle/>
          <a:p>
            <a:fld id="{B3F31B78-F2FC-49B0-907F-98F82D56A937}" type="slidenum">
              <a:rPr lang="en-US" smtClean="0"/>
              <a:pPr/>
              <a:t>16</a:t>
            </a:fld>
            <a:endParaRPr lang="en-US"/>
          </a:p>
        </p:txBody>
      </p:sp>
    </p:spTree>
    <p:extLst>
      <p:ext uri="{BB962C8B-B14F-4D97-AF65-F5344CB8AC3E}">
        <p14:creationId xmlns:p14="http://schemas.microsoft.com/office/powerpoint/2010/main" val="3145398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smtClean="0"/>
              <a:t>LISA:</a:t>
            </a:r>
          </a:p>
          <a:p>
            <a:r>
              <a:rPr lang="en-US" dirty="0" smtClean="0"/>
              <a:t>As can be seen through our</a:t>
            </a:r>
            <a:r>
              <a:rPr lang="en-US" baseline="0" dirty="0" smtClean="0"/>
              <a:t> previous two examples, OWL’s and OER’s are not just great resources for English and Writing courses.  </a:t>
            </a:r>
            <a:r>
              <a:rPr lang="en-US" dirty="0" smtClean="0"/>
              <a:t>A large part of a students college experience involves writing, regardless of their major or the course they are taking.  </a:t>
            </a:r>
          </a:p>
          <a:p>
            <a:endParaRPr lang="en-US" dirty="0" smtClean="0"/>
          </a:p>
          <a:p>
            <a:r>
              <a:rPr lang="en-US" dirty="0" smtClean="0"/>
              <a:t>Implementation of an OWL or pieces of an OWL provide</a:t>
            </a:r>
            <a:r>
              <a:rPr lang="en-US" baseline="0" dirty="0" smtClean="0"/>
              <a:t> faculty and students the ability to use open resources to enhance the learning that is being done in the classroom and build upon areas that may be difficult for some students.</a:t>
            </a:r>
          </a:p>
          <a:p>
            <a:endParaRPr lang="en-US" baseline="0" dirty="0" smtClean="0"/>
          </a:p>
          <a:p>
            <a:r>
              <a:rPr lang="en-US" baseline="0" dirty="0" smtClean="0"/>
              <a:t>Examples include:</a:t>
            </a:r>
          </a:p>
          <a:p>
            <a:r>
              <a:rPr lang="en-US" baseline="0" dirty="0" smtClean="0"/>
              <a:t>(1) Locating Information &amp; Writing With Sources – This sections brings a student through the process of writing a traditional research paper, including locating, evaluating and integrating source materials, but can also help with additional writing assignments.</a:t>
            </a:r>
          </a:p>
          <a:p>
            <a:r>
              <a:rPr lang="en-US" baseline="0" dirty="0" smtClean="0"/>
              <a:t>(2) Writing Process – This section focuses on the steps of a thorough writing process (Think about the assignment, develop ideas, narrow the topic, gather information, order and drafting, revising and editing).</a:t>
            </a:r>
          </a:p>
          <a:p>
            <a:r>
              <a:rPr lang="en-US" baseline="0" dirty="0" smtClean="0"/>
              <a:t>(3) Grammar Essentials – This section provides a thorough overview of punctuation, grammar and usage and some of the most common errors students in the United States struggle with.</a:t>
            </a:r>
          </a:p>
          <a:p>
            <a:endParaRPr lang="en-US" baseline="0" dirty="0" smtClean="0"/>
          </a:p>
          <a:p>
            <a:r>
              <a:rPr lang="en-US" baseline="0" dirty="0" smtClean="0"/>
              <a:t>While we have just reviewed (3) sections of the Excelsior College OWL that are beneficial across disciplines, if you take a closer look at the OWL overall, you will see various other sections (including Avoiding Plagiarism) that could benefits your students today and in the future.</a:t>
            </a:r>
          </a:p>
          <a:p>
            <a:endParaRPr lang="en-US" baseline="0" dirty="0" smtClean="0"/>
          </a:p>
          <a:p>
            <a:r>
              <a:rPr lang="en-US" baseline="0" dirty="0" smtClean="0"/>
              <a:t>Regardless of the course you are teaching, I’m sure you can think of an instance where some of or all of these examples would have benefited at least one of your students.  If you are not ready to replace your textbook with an OWL, it might be beneficial to add this as a resource to your students and suggest it when you see students struggling.</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B3F31B78-F2FC-49B0-907F-98F82D56A937}" type="slidenum">
              <a:rPr lang="en-US" smtClean="0"/>
              <a:pPr/>
              <a:t>17</a:t>
            </a:fld>
            <a:endParaRPr lang="en-US"/>
          </a:p>
        </p:txBody>
      </p:sp>
    </p:spTree>
    <p:extLst>
      <p:ext uri="{BB962C8B-B14F-4D97-AF65-F5344CB8AC3E}">
        <p14:creationId xmlns:p14="http://schemas.microsoft.com/office/powerpoint/2010/main" val="1744519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LISA:</a:t>
            </a:r>
          </a:p>
          <a:p>
            <a:r>
              <a:rPr lang="en-US" dirty="0" smtClean="0"/>
              <a:t>So</a:t>
            </a:r>
            <a:r>
              <a:rPr lang="en-US" baseline="0" dirty="0" smtClean="0"/>
              <a:t> how do you implement?  </a:t>
            </a:r>
          </a:p>
          <a:p>
            <a:endParaRPr lang="en-US" baseline="0" dirty="0" smtClean="0"/>
          </a:p>
          <a:p>
            <a:pPr marL="232943" indent="-232943">
              <a:buAutoNum type="arabicParenBoth"/>
            </a:pPr>
            <a:r>
              <a:rPr lang="en-US" dirty="0"/>
              <a:t>Aligning any new program with existing educational goals is critical and moving to OER is no different. OER use that directly supports identified curriculum goals is much more likely to be widely embraced and sustainable—and advance student learning.  Equally important is teacher buy-in. OER programs implemented from the top down without teacher involvement are not as likely to succeed as those that involve faculty upfront.</a:t>
            </a:r>
          </a:p>
          <a:p>
            <a:pPr marL="232943" indent="-232943">
              <a:buAutoNum type="arabicParenBoth"/>
            </a:pPr>
            <a:r>
              <a:rPr lang="en-US" dirty="0"/>
              <a:t>Faculty involvement begins with grounding educators in a solid understanding of basic copyright law, intellectual property issues, and how open licenses work. In particular, many people are consistently confusing ‘free’ with ‘open.’” (If you’re not sure of the difference yourself, see “Free vs. Open,” p. 41.)</a:t>
            </a:r>
          </a:p>
          <a:p>
            <a:pPr marL="232943" indent="-232943">
              <a:buAutoNum type="arabicParenBoth"/>
            </a:pPr>
            <a:r>
              <a:rPr lang="en-US" dirty="0"/>
              <a:t>As a starting point in using OER, schools need to identify high priority content standards. Then, searching for open resources that address those standards at the appropriate level can happen with a variety of online tools, including: OER Commons and their</a:t>
            </a:r>
          </a:p>
          <a:p>
            <a:pPr marL="232943" indent="-232943">
              <a:buAutoNum type="arabicParenBoth"/>
            </a:pPr>
            <a:r>
              <a:rPr lang="en-US" dirty="0"/>
              <a:t>One of the great advantages of using OER is that you no longer have to live with the one-size-fits-all world of conventional textbooks and canned curriculum. You can customize curricula to meet the needs of their learners with OER. </a:t>
            </a:r>
          </a:p>
          <a:p>
            <a:pPr rtl="0"/>
            <a:endParaRPr lang="en-US" dirty="0" smtClean="0"/>
          </a:p>
          <a:p>
            <a:pPr rtl="0"/>
            <a:r>
              <a:rPr lang="en-US" dirty="0"/>
              <a:t>(Source:  </a:t>
            </a:r>
            <a:r>
              <a:rPr lang="en-US" dirty="0" err="1"/>
              <a:t>Fasimpaur</a:t>
            </a:r>
            <a:r>
              <a:rPr lang="en-US" dirty="0"/>
              <a:t>, K. (2012). 4 Steps to Getting Started with OER. </a:t>
            </a:r>
            <a:r>
              <a:rPr lang="en-US" i="1" dirty="0"/>
              <a:t>T.H.E. Journal</a:t>
            </a:r>
            <a:r>
              <a:rPr lang="en-US" dirty="0"/>
              <a:t>, </a:t>
            </a:r>
            <a:r>
              <a:rPr lang="en-US" i="1" dirty="0"/>
              <a:t>39</a:t>
            </a:r>
            <a:r>
              <a:rPr lang="en-US" dirty="0"/>
              <a:t>(8), 37-40)</a:t>
            </a:r>
            <a:endParaRPr lang="en-US" dirty="0" smtClean="0"/>
          </a:p>
        </p:txBody>
      </p:sp>
      <p:sp>
        <p:nvSpPr>
          <p:cNvPr id="4" name="Slide Number Placeholder 3"/>
          <p:cNvSpPr>
            <a:spLocks noGrp="1"/>
          </p:cNvSpPr>
          <p:nvPr>
            <p:ph type="sldNum" sz="quarter" idx="10"/>
          </p:nvPr>
        </p:nvSpPr>
        <p:spPr/>
        <p:txBody>
          <a:bodyPr/>
          <a:lstStyle/>
          <a:p>
            <a:fld id="{B3F31B78-F2FC-49B0-907F-98F82D56A937}" type="slidenum">
              <a:rPr lang="en-US" smtClean="0"/>
              <a:pPr/>
              <a:t>18</a:t>
            </a:fld>
            <a:endParaRPr lang="en-US"/>
          </a:p>
        </p:txBody>
      </p:sp>
    </p:spTree>
    <p:extLst>
      <p:ext uri="{BB962C8B-B14F-4D97-AF65-F5344CB8AC3E}">
        <p14:creationId xmlns:p14="http://schemas.microsoft.com/office/powerpoint/2010/main" val="1516526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LISA:</a:t>
            </a:r>
            <a:endParaRPr lang="en-US" b="1" dirty="0"/>
          </a:p>
        </p:txBody>
      </p:sp>
      <p:sp>
        <p:nvSpPr>
          <p:cNvPr id="4" name="Slide Number Placeholder 3"/>
          <p:cNvSpPr>
            <a:spLocks noGrp="1"/>
          </p:cNvSpPr>
          <p:nvPr>
            <p:ph type="sldNum" sz="quarter" idx="10"/>
          </p:nvPr>
        </p:nvSpPr>
        <p:spPr/>
        <p:txBody>
          <a:bodyPr/>
          <a:lstStyle/>
          <a:p>
            <a:fld id="{B3F31B78-F2FC-49B0-907F-98F82D56A937}" type="slidenum">
              <a:rPr lang="en-US" smtClean="0"/>
              <a:pPr/>
              <a:t>19</a:t>
            </a:fld>
            <a:endParaRPr lang="en-US"/>
          </a:p>
        </p:txBody>
      </p:sp>
    </p:spTree>
    <p:extLst>
      <p:ext uri="{BB962C8B-B14F-4D97-AF65-F5344CB8AC3E}">
        <p14:creationId xmlns:p14="http://schemas.microsoft.com/office/powerpoint/2010/main" val="3679810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baseline="0" dirty="0" smtClean="0"/>
              <a:t>KIM:</a:t>
            </a:r>
          </a:p>
          <a:p>
            <a:endParaRPr lang="en-US" baseline="0" dirty="0" smtClean="0"/>
          </a:p>
          <a:p>
            <a:r>
              <a:rPr lang="en-US" baseline="0" dirty="0" smtClean="0"/>
              <a:t>Thank you.</a:t>
            </a:r>
          </a:p>
        </p:txBody>
      </p:sp>
      <p:sp>
        <p:nvSpPr>
          <p:cNvPr id="4" name="Slide Number Placeholder 3"/>
          <p:cNvSpPr>
            <a:spLocks noGrp="1"/>
          </p:cNvSpPr>
          <p:nvPr>
            <p:ph type="sldNum" sz="quarter" idx="10"/>
          </p:nvPr>
        </p:nvSpPr>
        <p:spPr/>
        <p:txBody>
          <a:bodyPr/>
          <a:lstStyle/>
          <a:p>
            <a:fld id="{B3F31B78-F2FC-49B0-907F-98F82D56A937}" type="slidenum">
              <a:rPr lang="en-US" smtClean="0"/>
              <a:pPr/>
              <a:t>20</a:t>
            </a:fld>
            <a:endParaRPr lang="en-US"/>
          </a:p>
        </p:txBody>
      </p:sp>
    </p:spTree>
    <p:extLst>
      <p:ext uri="{BB962C8B-B14F-4D97-AF65-F5344CB8AC3E}">
        <p14:creationId xmlns:p14="http://schemas.microsoft.com/office/powerpoint/2010/main" val="18129430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8443" name="Picture 11" descr="slide-background-blank"/>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8441" name="Rectangle 9"/>
          <p:cNvSpPr>
            <a:spLocks noChangeArrowheads="1"/>
          </p:cNvSpPr>
          <p:nvPr/>
        </p:nvSpPr>
        <p:spPr bwMode="auto">
          <a:xfrm>
            <a:off x="0" y="990600"/>
            <a:ext cx="9144000" cy="2362200"/>
          </a:xfrm>
          <a:prstGeom prst="rect">
            <a:avLst/>
          </a:prstGeom>
          <a:solidFill>
            <a:srgbClr val="602D61"/>
          </a:solidFill>
          <a:ln w="19050">
            <a:noFill/>
            <a:miter lim="800000"/>
            <a:headEnd/>
            <a:tailEnd/>
          </a:ln>
        </p:spPr>
        <p:txBody>
          <a:bodyPr wrap="none" anchor="ctr"/>
          <a:lstStyle/>
          <a:p>
            <a:endParaRPr lang="en-US"/>
          </a:p>
        </p:txBody>
      </p:sp>
      <p:sp>
        <p:nvSpPr>
          <p:cNvPr id="18442" name="Rectangle 10"/>
          <p:cNvSpPr>
            <a:spLocks noChangeArrowheads="1"/>
          </p:cNvSpPr>
          <p:nvPr/>
        </p:nvSpPr>
        <p:spPr bwMode="auto">
          <a:xfrm flipV="1">
            <a:off x="0" y="3352800"/>
            <a:ext cx="9144000" cy="45720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endParaRPr lang="en-US"/>
          </a:p>
        </p:txBody>
      </p:sp>
      <p:sp>
        <p:nvSpPr>
          <p:cNvPr id="18435" name="Rectangle 3"/>
          <p:cNvSpPr>
            <a:spLocks noGrp="1" noChangeArrowheads="1"/>
          </p:cNvSpPr>
          <p:nvPr>
            <p:ph type="ctrTitle"/>
          </p:nvPr>
        </p:nvSpPr>
        <p:spPr>
          <a:xfrm>
            <a:off x="685800" y="1524000"/>
            <a:ext cx="7772400" cy="1470025"/>
          </a:xfrm>
        </p:spPr>
        <p:txBody>
          <a:bodyPr/>
          <a:lstStyle>
            <a:lvl1pPr algn="ctr">
              <a:defRPr sz="4800"/>
            </a:lvl1pPr>
          </a:lstStyle>
          <a:p>
            <a:r>
              <a:rPr lang="en-US" smtClean="0"/>
              <a:t>Click to edit Master title style</a:t>
            </a:r>
            <a:endParaRPr lang="en-US" dirty="0"/>
          </a:p>
        </p:txBody>
      </p:sp>
      <p:sp>
        <p:nvSpPr>
          <p:cNvPr id="18436" name="Rectangle 4"/>
          <p:cNvSpPr>
            <a:spLocks noGrp="1" noChangeArrowheads="1"/>
          </p:cNvSpPr>
          <p:nvPr>
            <p:ph type="subTitle" idx="1"/>
          </p:nvPr>
        </p:nvSpPr>
        <p:spPr>
          <a:xfrm>
            <a:off x="685800" y="3352800"/>
            <a:ext cx="7772400" cy="1752600"/>
          </a:xfrm>
        </p:spPr>
        <p:txBody>
          <a:bodyPr/>
          <a:lstStyle>
            <a:lvl1pPr marL="0" indent="0" algn="ctr">
              <a:buFont typeface="Wingdings" pitchFamily="2" charset="2"/>
              <a:buNone/>
              <a:defRPr sz="2400">
                <a:solidFill>
                  <a:schemeClr val="bg1"/>
                </a:solidFill>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38952DA-55C7-430C-996D-8668A50B6D0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6D13F92-162A-4A8E-819B-B08EB72A643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64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1F72F43-31C4-4ABC-B8F9-8602816A64C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226E53E-4360-4A82-A0CA-BD79EBB68AB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A9A7C06-F547-4565-AEF2-CAE8FA4A36EC}"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0F38B96-E312-40B2-816A-05E9C74B1EF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45120E0-2DCD-42DE-B7D9-87FF9E97875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9C88AF-AC02-4876-B637-8DC72336985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C2D93E4-0402-43DF-AEDA-3EBB65E3DEF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927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927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A1D7073-44F7-48B4-9CDB-C07E1BBC00CD}"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29E4C1F-6946-4AB5-96E4-1C8896450F2C}"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0BB768-6489-433F-90D1-451569137ADE}"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C547702-87FD-488B-BCC7-749A479FC312}"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F1829C0-9C87-46FE-A63E-E0653E57A1F6}"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0DF74AF-15C7-4B06-A970-489D9CDA95EE}"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B6B1783-072B-42E0-9443-21F6D4F1071C}"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32FD744-109A-4837-9DF4-80AFD4290130}"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98BB249-3ED9-407F-AA5B-9C3A4B5CA128}"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FB8E490-72F9-4151-AB34-B9CC3AB557CD}"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073936-80F1-4EAA-B4BC-DB3383CBAB79}"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36D7873-7C51-43BD-B82D-C0E12238505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105" name="Picture 9" descr="slide-background"/>
          <p:cNvPicPr>
            <a:picLocks noChangeAspect="1" noChangeArrowheads="1"/>
          </p:cNvPicPr>
          <p:nvPr/>
        </p:nvPicPr>
        <p:blipFill>
          <a:blip r:embed="rId13" cstate="print"/>
          <a:stretch>
            <a:fillRect/>
          </a:stretch>
        </p:blipFill>
        <p:spPr bwMode="auto">
          <a:xfrm>
            <a:off x="2028" y="0"/>
            <a:ext cx="9139943" cy="6858000"/>
          </a:xfrm>
          <a:prstGeom prst="rect">
            <a:avLst/>
          </a:prstGeom>
          <a:noFill/>
        </p:spPr>
      </p:pic>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764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D78901B-0C49-4A4D-94E1-3A51955B33A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Arial" charset="0"/>
        </a:defRPr>
      </a:lvl2pPr>
      <a:lvl3pPr algn="l" rtl="0" eaLnBrk="1" fontAlgn="base" hangingPunct="1">
        <a:spcBef>
          <a:spcPct val="0"/>
        </a:spcBef>
        <a:spcAft>
          <a:spcPct val="0"/>
        </a:spcAft>
        <a:defRPr sz="4400">
          <a:solidFill>
            <a:schemeClr val="bg1"/>
          </a:solidFill>
          <a:latin typeface="Arial" charset="0"/>
        </a:defRPr>
      </a:lvl3pPr>
      <a:lvl4pPr algn="l" rtl="0" eaLnBrk="1" fontAlgn="base" hangingPunct="1">
        <a:spcBef>
          <a:spcPct val="0"/>
        </a:spcBef>
        <a:spcAft>
          <a:spcPct val="0"/>
        </a:spcAft>
        <a:defRPr sz="4400">
          <a:solidFill>
            <a:schemeClr val="bg1"/>
          </a:solidFill>
          <a:latin typeface="Arial" charset="0"/>
        </a:defRPr>
      </a:lvl4pPr>
      <a:lvl5pPr algn="l" rtl="0" eaLnBrk="1" fontAlgn="base" hangingPunct="1">
        <a:spcBef>
          <a:spcPct val="0"/>
        </a:spcBef>
        <a:spcAft>
          <a:spcPct val="0"/>
        </a:spcAft>
        <a:defRPr sz="4400">
          <a:solidFill>
            <a:schemeClr val="bg1"/>
          </a:solidFill>
          <a:latin typeface="Arial" charset="0"/>
        </a:defRPr>
      </a:lvl5pPr>
      <a:lvl6pPr marL="457200" algn="l" rtl="0" eaLnBrk="1" fontAlgn="base" hangingPunct="1">
        <a:spcBef>
          <a:spcPct val="0"/>
        </a:spcBef>
        <a:spcAft>
          <a:spcPct val="0"/>
        </a:spcAft>
        <a:defRPr sz="4400">
          <a:solidFill>
            <a:schemeClr val="bg1"/>
          </a:solidFill>
          <a:latin typeface="Arial" charset="0"/>
        </a:defRPr>
      </a:lvl6pPr>
      <a:lvl7pPr marL="914400" algn="l" rtl="0" eaLnBrk="1" fontAlgn="base" hangingPunct="1">
        <a:spcBef>
          <a:spcPct val="0"/>
        </a:spcBef>
        <a:spcAft>
          <a:spcPct val="0"/>
        </a:spcAft>
        <a:defRPr sz="4400">
          <a:solidFill>
            <a:schemeClr val="bg1"/>
          </a:solidFill>
          <a:latin typeface="Arial" charset="0"/>
        </a:defRPr>
      </a:lvl7pPr>
      <a:lvl8pPr marL="1371600" algn="l" rtl="0" eaLnBrk="1" fontAlgn="base" hangingPunct="1">
        <a:spcBef>
          <a:spcPct val="0"/>
        </a:spcBef>
        <a:spcAft>
          <a:spcPct val="0"/>
        </a:spcAft>
        <a:defRPr sz="4400">
          <a:solidFill>
            <a:schemeClr val="bg1"/>
          </a:solidFill>
          <a:latin typeface="Arial" charset="0"/>
        </a:defRPr>
      </a:lvl8pPr>
      <a:lvl9pPr marL="1828800" algn="l" rtl="0" eaLnBrk="1" fontAlgn="base" hangingPunct="1">
        <a:spcBef>
          <a:spcPct val="0"/>
        </a:spcBef>
        <a:spcAft>
          <a:spcPct val="0"/>
        </a:spcAft>
        <a:defRPr sz="4400">
          <a:solidFill>
            <a:schemeClr val="bg1"/>
          </a:solidFill>
          <a:latin typeface="Arial" charset="0"/>
        </a:defRPr>
      </a:lvl9pPr>
    </p:titleStyle>
    <p:bodyStyle>
      <a:lvl1pPr marL="342900" indent="-342900" algn="l" rtl="0" eaLnBrk="1" fontAlgn="base" hangingPunct="1">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Font typeface="Wingdings" pitchFamily="2" charset="2"/>
        <a:buChar char="§"/>
        <a:defRPr sz="2000">
          <a:solidFill>
            <a:schemeClr val="tx1"/>
          </a:solidFill>
          <a:latin typeface="+mn-lt"/>
        </a:defRPr>
      </a:lvl4pPr>
      <a:lvl5pPr marL="2057400" indent="-228600" algn="l" rtl="0" eaLnBrk="1" fontAlgn="base" hangingPunct="1">
        <a:spcBef>
          <a:spcPct val="20000"/>
        </a:spcBef>
        <a:spcAft>
          <a:spcPct val="0"/>
        </a:spcAft>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28" name="Picture 8" descr="slide-background-2"/>
          <p:cNvPicPr>
            <a:picLocks noChangeAspect="1" noChangeArrowheads="1"/>
          </p:cNvPicPr>
          <p:nvPr/>
        </p:nvPicPr>
        <p:blipFill>
          <a:blip r:embed="rId13" cstate="print"/>
          <a:srcRect/>
          <a:stretch>
            <a:fillRect/>
          </a:stretch>
        </p:blipFill>
        <p:spPr bwMode="auto">
          <a:xfrm>
            <a:off x="0" y="0"/>
            <a:ext cx="9144000" cy="6858000"/>
          </a:xfrm>
          <a:prstGeom prst="rect">
            <a:avLst/>
          </a:prstGeom>
          <a:noFill/>
        </p:spPr>
      </p:pic>
      <p:sp>
        <p:nvSpPr>
          <p:cNvPr id="307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307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307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B655C94-F164-4178-A867-41550601DEE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rtl="0" fontAlgn="base">
        <a:spcBef>
          <a:spcPct val="0"/>
        </a:spcBef>
        <a:spcAft>
          <a:spcPct val="0"/>
        </a:spcAft>
        <a:defRPr sz="4000">
          <a:solidFill>
            <a:srgbClr val="660066"/>
          </a:solidFill>
          <a:latin typeface="+mj-lt"/>
          <a:ea typeface="+mj-ea"/>
          <a:cs typeface="+mj-cs"/>
        </a:defRPr>
      </a:lvl1pPr>
      <a:lvl2pPr algn="l" rtl="0" fontAlgn="base">
        <a:spcBef>
          <a:spcPct val="0"/>
        </a:spcBef>
        <a:spcAft>
          <a:spcPct val="0"/>
        </a:spcAft>
        <a:defRPr sz="4000">
          <a:solidFill>
            <a:srgbClr val="660066"/>
          </a:solidFill>
          <a:latin typeface="Arial" charset="0"/>
        </a:defRPr>
      </a:lvl2pPr>
      <a:lvl3pPr algn="l" rtl="0" fontAlgn="base">
        <a:spcBef>
          <a:spcPct val="0"/>
        </a:spcBef>
        <a:spcAft>
          <a:spcPct val="0"/>
        </a:spcAft>
        <a:defRPr sz="4000">
          <a:solidFill>
            <a:srgbClr val="660066"/>
          </a:solidFill>
          <a:latin typeface="Arial" charset="0"/>
        </a:defRPr>
      </a:lvl3pPr>
      <a:lvl4pPr algn="l" rtl="0" fontAlgn="base">
        <a:spcBef>
          <a:spcPct val="0"/>
        </a:spcBef>
        <a:spcAft>
          <a:spcPct val="0"/>
        </a:spcAft>
        <a:defRPr sz="4000">
          <a:solidFill>
            <a:srgbClr val="660066"/>
          </a:solidFill>
          <a:latin typeface="Arial" charset="0"/>
        </a:defRPr>
      </a:lvl4pPr>
      <a:lvl5pPr algn="l" rtl="0" fontAlgn="base">
        <a:spcBef>
          <a:spcPct val="0"/>
        </a:spcBef>
        <a:spcAft>
          <a:spcPct val="0"/>
        </a:spcAft>
        <a:defRPr sz="4000">
          <a:solidFill>
            <a:srgbClr val="660066"/>
          </a:solidFill>
          <a:latin typeface="Arial" charset="0"/>
        </a:defRPr>
      </a:lvl5pPr>
      <a:lvl6pPr marL="457200" algn="l" rtl="0" fontAlgn="base">
        <a:spcBef>
          <a:spcPct val="0"/>
        </a:spcBef>
        <a:spcAft>
          <a:spcPct val="0"/>
        </a:spcAft>
        <a:defRPr sz="4000">
          <a:solidFill>
            <a:srgbClr val="660066"/>
          </a:solidFill>
          <a:latin typeface="Arial" charset="0"/>
        </a:defRPr>
      </a:lvl6pPr>
      <a:lvl7pPr marL="914400" algn="l" rtl="0" fontAlgn="base">
        <a:spcBef>
          <a:spcPct val="0"/>
        </a:spcBef>
        <a:spcAft>
          <a:spcPct val="0"/>
        </a:spcAft>
        <a:defRPr sz="4000">
          <a:solidFill>
            <a:srgbClr val="660066"/>
          </a:solidFill>
          <a:latin typeface="Arial" charset="0"/>
        </a:defRPr>
      </a:lvl7pPr>
      <a:lvl8pPr marL="1371600" algn="l" rtl="0" fontAlgn="base">
        <a:spcBef>
          <a:spcPct val="0"/>
        </a:spcBef>
        <a:spcAft>
          <a:spcPct val="0"/>
        </a:spcAft>
        <a:defRPr sz="4000">
          <a:solidFill>
            <a:srgbClr val="660066"/>
          </a:solidFill>
          <a:latin typeface="Arial" charset="0"/>
        </a:defRPr>
      </a:lvl8pPr>
      <a:lvl9pPr marL="1828800" algn="l" rtl="0" fontAlgn="base">
        <a:spcBef>
          <a:spcPct val="0"/>
        </a:spcBef>
        <a:spcAft>
          <a:spcPct val="0"/>
        </a:spcAft>
        <a:defRPr sz="4000">
          <a:solidFill>
            <a:srgbClr val="660066"/>
          </a:solidFill>
          <a:latin typeface="Arial" charset="0"/>
        </a:defRPr>
      </a:lvl9pPr>
    </p:titleStyle>
    <p:bodyStyle>
      <a:lvl1pPr marL="342900" indent="-342900" algn="l" rtl="0" fontAlgn="base">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
        <a:defRPr sz="2800">
          <a:solidFill>
            <a:schemeClr val="tx1"/>
          </a:solidFill>
          <a:latin typeface="+mn-lt"/>
        </a:defRPr>
      </a:lvl2pPr>
      <a:lvl3pPr marL="1143000" indent="-228600" algn="l" rtl="0" fontAlgn="base">
        <a:spcBef>
          <a:spcPct val="20000"/>
        </a:spcBef>
        <a:spcAft>
          <a:spcPct val="0"/>
        </a:spcAft>
        <a:buFont typeface="Wingdings" pitchFamily="2" charset="2"/>
        <a:buChar char="§"/>
        <a:defRPr sz="2400">
          <a:solidFill>
            <a:schemeClr val="tx1"/>
          </a:solidFill>
          <a:latin typeface="+mn-lt"/>
        </a:defRPr>
      </a:lvl3pPr>
      <a:lvl4pPr marL="1600200" indent="-228600" algn="l" rtl="0" fontAlgn="base">
        <a:spcBef>
          <a:spcPct val="20000"/>
        </a:spcBef>
        <a:spcAft>
          <a:spcPct val="0"/>
        </a:spcAft>
        <a:buFont typeface="Wingdings" pitchFamily="2" charset="2"/>
        <a:buChar char="§"/>
        <a:defRPr sz="2000">
          <a:solidFill>
            <a:schemeClr val="tx1"/>
          </a:solidFill>
          <a:latin typeface="+mn-lt"/>
        </a:defRPr>
      </a:lvl4pPr>
      <a:lvl5pPr marL="2057400" indent="-228600" algn="l" rtl="0" fontAlgn="base">
        <a:spcBef>
          <a:spcPct val="20000"/>
        </a:spcBef>
        <a:spcAft>
          <a:spcPct val="0"/>
        </a:spcAft>
        <a:buFont typeface="Wingdings" pitchFamily="2" charset="2"/>
        <a:buChar char="§"/>
        <a:defRPr sz="2000">
          <a:solidFill>
            <a:schemeClr val="tx1"/>
          </a:solidFill>
          <a:latin typeface="+mn-lt"/>
        </a:defRPr>
      </a:lvl5pPr>
      <a:lvl6pPr marL="2514600" indent="-228600" algn="l" rtl="0" fontAlgn="base">
        <a:spcBef>
          <a:spcPct val="20000"/>
        </a:spcBef>
        <a:spcAft>
          <a:spcPct val="0"/>
        </a:spcAft>
        <a:buFont typeface="Wingdings" pitchFamily="2" charset="2"/>
        <a:buChar char="§"/>
        <a:defRPr sz="2000">
          <a:solidFill>
            <a:schemeClr val="tx1"/>
          </a:solidFill>
          <a:latin typeface="+mn-lt"/>
        </a:defRPr>
      </a:lvl6pPr>
      <a:lvl7pPr marL="2971800" indent="-228600" algn="l" rtl="0" fontAlgn="base">
        <a:spcBef>
          <a:spcPct val="20000"/>
        </a:spcBef>
        <a:spcAft>
          <a:spcPct val="0"/>
        </a:spcAft>
        <a:buFont typeface="Wingdings" pitchFamily="2" charset="2"/>
        <a:buChar char="§"/>
        <a:defRPr sz="2000">
          <a:solidFill>
            <a:schemeClr val="tx1"/>
          </a:solidFill>
          <a:latin typeface="+mn-lt"/>
        </a:defRPr>
      </a:lvl7pPr>
      <a:lvl8pPr marL="3429000" indent="-228600" algn="l" rtl="0" fontAlgn="base">
        <a:spcBef>
          <a:spcPct val="20000"/>
        </a:spcBef>
        <a:spcAft>
          <a:spcPct val="0"/>
        </a:spcAft>
        <a:buFont typeface="Wingdings" pitchFamily="2" charset="2"/>
        <a:buChar char="§"/>
        <a:defRPr sz="2000">
          <a:solidFill>
            <a:schemeClr val="tx1"/>
          </a:solidFill>
          <a:latin typeface="+mn-lt"/>
        </a:defRPr>
      </a:lvl8pPr>
      <a:lvl9pPr marL="3886200" indent="-228600" algn="l" rtl="0" fontAlgn="base">
        <a:spcBef>
          <a:spcPct val="20000"/>
        </a:spcBef>
        <a:spcAft>
          <a:spcPct val="0"/>
        </a:spcAft>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gif"/><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mIQ9ZztUfqo" TargetMode="External"/><Relationship Id="rId5" Type="http://schemas.openxmlformats.org/officeDocument/2006/relationships/image" Target="../media/image17.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1" name="Rectangle 73"/>
          <p:cNvSpPr>
            <a:spLocks noGrp="1" noChangeArrowheads="1"/>
          </p:cNvSpPr>
          <p:nvPr>
            <p:ph type="ctrTitle"/>
          </p:nvPr>
        </p:nvSpPr>
        <p:spPr/>
        <p:txBody>
          <a:bodyPr/>
          <a:lstStyle/>
          <a:p>
            <a:r>
              <a:rPr lang="en-US" sz="3600" dirty="0" smtClean="0"/>
              <a:t>Integrating an Online Writing Lab </a:t>
            </a:r>
            <a:br>
              <a:rPr lang="en-US" sz="3600" dirty="0" smtClean="0"/>
            </a:br>
            <a:r>
              <a:rPr lang="en-US" sz="3600" dirty="0" smtClean="0"/>
              <a:t>into Curricula</a:t>
            </a:r>
            <a:endParaRPr lang="en-US" sz="3600" dirty="0"/>
          </a:p>
        </p:txBody>
      </p:sp>
      <p:sp>
        <p:nvSpPr>
          <p:cNvPr id="2122" name="Rectangle 74"/>
          <p:cNvSpPr>
            <a:spLocks noGrp="1" noChangeArrowheads="1"/>
          </p:cNvSpPr>
          <p:nvPr>
            <p:ph type="subTitle" idx="1"/>
          </p:nvPr>
        </p:nvSpPr>
        <p:spPr>
          <a:xfrm>
            <a:off x="152400" y="3352800"/>
            <a:ext cx="8839200" cy="1752600"/>
          </a:xfrm>
        </p:spPr>
        <p:txBody>
          <a:bodyPr/>
          <a:lstStyle/>
          <a:p>
            <a:r>
              <a:rPr lang="en-US" dirty="0" smtClean="0"/>
              <a:t>www.excelsior.edu</a:t>
            </a:r>
          </a:p>
          <a:p>
            <a:pPr>
              <a:lnSpc>
                <a:spcPct val="150000"/>
              </a:lnSpc>
              <a:spcBef>
                <a:spcPts val="0"/>
              </a:spcBef>
            </a:pPr>
            <a:endParaRPr lang="en-US" dirty="0" smtClean="0">
              <a:solidFill>
                <a:schemeClr val="tx1"/>
              </a:solidFill>
            </a:endParaRPr>
          </a:p>
          <a:p>
            <a:pPr>
              <a:lnSpc>
                <a:spcPct val="150000"/>
              </a:lnSpc>
              <a:spcBef>
                <a:spcPts val="0"/>
              </a:spcBef>
            </a:pPr>
            <a:r>
              <a:rPr lang="en-US" dirty="0" smtClean="0">
                <a:solidFill>
                  <a:schemeClr val="tx1"/>
                </a:solidFill>
              </a:rPr>
              <a:t>Presented By:</a:t>
            </a:r>
          </a:p>
          <a:p>
            <a:pPr>
              <a:lnSpc>
                <a:spcPct val="150000"/>
              </a:lnSpc>
              <a:spcBef>
                <a:spcPts val="0"/>
              </a:spcBef>
            </a:pPr>
            <a:r>
              <a:rPr lang="en-US" dirty="0" smtClean="0">
                <a:solidFill>
                  <a:schemeClr val="tx1"/>
                </a:solidFill>
              </a:rPr>
              <a:t>Kimberly Lourinia, Assistant Director of Academic Partnerships</a:t>
            </a:r>
          </a:p>
          <a:p>
            <a:pPr>
              <a:lnSpc>
                <a:spcPct val="150000"/>
              </a:lnSpc>
              <a:spcBef>
                <a:spcPts val="0"/>
              </a:spcBef>
            </a:pPr>
            <a:r>
              <a:rPr lang="en-US" dirty="0" smtClean="0">
                <a:solidFill>
                  <a:schemeClr val="tx1"/>
                </a:solidFill>
              </a:rPr>
              <a:t>Lisa </a:t>
            </a:r>
            <a:r>
              <a:rPr lang="en-US" dirty="0" err="1" smtClean="0">
                <a:solidFill>
                  <a:schemeClr val="tx1"/>
                </a:solidFill>
              </a:rPr>
              <a:t>LaVigna</a:t>
            </a:r>
            <a:r>
              <a:rPr lang="en-US" dirty="0" smtClean="0">
                <a:solidFill>
                  <a:schemeClr val="tx1"/>
                </a:solidFill>
              </a:rPr>
              <a:t>, Executive Director of Outreach and Access</a:t>
            </a:r>
          </a:p>
          <a:p>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Agenda</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What is an OWL?</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Effectiveness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Importance of OER’s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Excelsior College OWL</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Purdue University OWL</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Benefits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Examples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Implementation</a:t>
            </a:r>
          </a:p>
          <a:p>
            <a:pPr>
              <a:spcBef>
                <a:spcPts val="600"/>
              </a:spcBef>
              <a:buClr>
                <a:srgbClr val="FF9900"/>
              </a:buClr>
              <a:buFont typeface="Wingdings" pitchFamily="2" charset="2"/>
              <a:buChar char="q"/>
            </a:pPr>
            <a:endParaRPr lang="en-US" sz="2400" dirty="0" smtClean="0">
              <a:latin typeface="Times New Roman" pitchFamily="18" charset="0"/>
              <a:cs typeface="Times New Roman" pitchFamily="18" charset="0"/>
            </a:endParaRP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spTree>
    <p:extLst>
      <p:ext uri="{BB962C8B-B14F-4D97-AF65-F5344CB8AC3E}">
        <p14:creationId xmlns:p14="http://schemas.microsoft.com/office/powerpoint/2010/main" val="4811653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Poll</a:t>
            </a:r>
            <a:endParaRPr lang="en-US" sz="3600" dirty="0"/>
          </a:p>
        </p:txBody>
      </p:sp>
      <p:sp>
        <p:nvSpPr>
          <p:cNvPr id="3" name="Content Placeholder 2"/>
          <p:cNvSpPr>
            <a:spLocks noGrp="1"/>
          </p:cNvSpPr>
          <p:nvPr>
            <p:ph idx="1"/>
          </p:nvPr>
        </p:nvSpPr>
        <p:spPr>
          <a:xfrm>
            <a:off x="457200" y="1828800"/>
            <a:ext cx="8229600" cy="4373563"/>
          </a:xfrm>
        </p:spPr>
        <p:txBody>
          <a:bodyPr/>
          <a:lstStyle/>
          <a:p>
            <a:pPr marL="0" indent="0" algn="ctr">
              <a:buNone/>
            </a:pPr>
            <a:r>
              <a:rPr lang="en-US" sz="4000" dirty="0" smtClean="0"/>
              <a:t>Who is currently using an online writing lab in their courses?</a:t>
            </a:r>
            <a:endParaRPr lang="en-US" sz="4000"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5" name="Picture 4"/>
          <p:cNvPicPr>
            <a:picLocks noChangeAspect="1"/>
          </p:cNvPicPr>
          <p:nvPr/>
        </p:nvPicPr>
        <p:blipFill>
          <a:blip r:embed="rId4">
            <a:clrChange>
              <a:clrFrom>
                <a:srgbClr val="FDFBFE"/>
              </a:clrFrom>
              <a:clrTo>
                <a:srgbClr val="FDFBFE">
                  <a:alpha val="0"/>
                </a:srgbClr>
              </a:clrTo>
            </a:clrChange>
            <a:extLst>
              <a:ext uri="{28A0092B-C50C-407E-A947-70E740481C1C}">
                <a14:useLocalDpi xmlns:a14="http://schemas.microsoft.com/office/drawing/2010/main" val="0"/>
              </a:ext>
            </a:extLst>
          </a:blip>
          <a:stretch>
            <a:fillRect/>
          </a:stretch>
        </p:blipFill>
        <p:spPr>
          <a:xfrm>
            <a:off x="3357724" y="3395663"/>
            <a:ext cx="2428552" cy="2806700"/>
          </a:xfrm>
          <a:prstGeom prst="rect">
            <a:avLst/>
          </a:prstGeom>
        </p:spPr>
      </p:pic>
    </p:spTree>
    <p:extLst>
      <p:ext uri="{BB962C8B-B14F-4D97-AF65-F5344CB8AC3E}">
        <p14:creationId xmlns:p14="http://schemas.microsoft.com/office/powerpoint/2010/main" val="301294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OWL</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Online Writing Lab</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Open Resources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Accessibility</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Improve Writing</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Available OWL’s</a:t>
            </a:r>
          </a:p>
          <a:p>
            <a:pPr lvl="1">
              <a:spcBef>
                <a:spcPts val="600"/>
              </a:spcBef>
              <a:buClr>
                <a:srgbClr val="FF9900"/>
              </a:buClr>
              <a:buFont typeface="Wingdings" pitchFamily="2" charset="2"/>
              <a:buChar char="q"/>
            </a:pPr>
            <a:r>
              <a:rPr lang="en-US" sz="2200" dirty="0" smtClean="0">
                <a:latin typeface="Times New Roman" pitchFamily="18" charset="0"/>
                <a:cs typeface="Times New Roman" pitchFamily="18" charset="0"/>
              </a:rPr>
              <a:t>Excelsior College</a:t>
            </a:r>
          </a:p>
          <a:p>
            <a:pPr lvl="1">
              <a:spcBef>
                <a:spcPts val="600"/>
              </a:spcBef>
              <a:buClr>
                <a:srgbClr val="FF9900"/>
              </a:buClr>
              <a:buFont typeface="Wingdings" pitchFamily="2" charset="2"/>
              <a:buChar char="q"/>
            </a:pPr>
            <a:r>
              <a:rPr lang="en-US" sz="2200" dirty="0" smtClean="0">
                <a:latin typeface="Times New Roman" pitchFamily="18" charset="0"/>
                <a:cs typeface="Times New Roman" pitchFamily="18" charset="0"/>
              </a:rPr>
              <a:t>Purdue University</a:t>
            </a: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11" name="Picture 10"/>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37740" y="3818665"/>
            <a:ext cx="1580922" cy="1580922"/>
          </a:xfrm>
          <a:prstGeom prst="rect">
            <a:avLst/>
          </a:prstGeom>
        </p:spPr>
      </p:pic>
      <p:pic>
        <p:nvPicPr>
          <p:cNvPr id="12" name="Picture 1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72000" y="5427837"/>
            <a:ext cx="3552825" cy="1114425"/>
          </a:xfrm>
          <a:prstGeom prst="rect">
            <a:avLst/>
          </a:prstGeom>
        </p:spPr>
      </p:pic>
      <p:pic>
        <p:nvPicPr>
          <p:cNvPr id="5" name="Picture 4"/>
          <p:cNvPicPr>
            <a:picLocks noChangeAspect="1"/>
          </p:cNvPicPr>
          <p:nvPr/>
        </p:nvPicPr>
        <p:blipFill>
          <a:blip r:embed="rId6"/>
          <a:stretch>
            <a:fillRect/>
          </a:stretch>
        </p:blipFill>
        <p:spPr>
          <a:xfrm>
            <a:off x="6067864" y="1684499"/>
            <a:ext cx="2069752" cy="726063"/>
          </a:xfrm>
          <a:prstGeom prst="rect">
            <a:avLst/>
          </a:prstGeom>
        </p:spPr>
      </p:pic>
      <p:grpSp>
        <p:nvGrpSpPr>
          <p:cNvPr id="14" name="Group 13"/>
          <p:cNvGrpSpPr/>
          <p:nvPr/>
        </p:nvGrpSpPr>
        <p:grpSpPr>
          <a:xfrm>
            <a:off x="3468538" y="3376128"/>
            <a:ext cx="4950124" cy="555477"/>
            <a:chOff x="3429000" y="2385993"/>
            <a:chExt cx="4950124" cy="555477"/>
          </a:xfrm>
        </p:grpSpPr>
        <p:pic>
          <p:nvPicPr>
            <p:cNvPr id="6" name="Picture 5"/>
            <p:cNvPicPr>
              <a:picLocks noChangeAspect="1"/>
            </p:cNvPicPr>
            <p:nvPr/>
          </p:nvPicPr>
          <p:blipFill>
            <a:blip r:embed="rId7"/>
            <a:stretch>
              <a:fillRect/>
            </a:stretch>
          </p:blipFill>
          <p:spPr>
            <a:xfrm>
              <a:off x="3429000" y="2385993"/>
              <a:ext cx="1524000" cy="555477"/>
            </a:xfrm>
            <a:prstGeom prst="rect">
              <a:avLst/>
            </a:prstGeom>
          </p:spPr>
        </p:pic>
        <p:pic>
          <p:nvPicPr>
            <p:cNvPr id="7" name="Picture 6"/>
            <p:cNvPicPr>
              <a:picLocks noChangeAspect="1"/>
            </p:cNvPicPr>
            <p:nvPr/>
          </p:nvPicPr>
          <p:blipFill>
            <a:blip r:embed="rId8"/>
            <a:stretch>
              <a:fillRect/>
            </a:stretch>
          </p:blipFill>
          <p:spPr>
            <a:xfrm>
              <a:off x="4931229" y="2409862"/>
              <a:ext cx="3447895" cy="507738"/>
            </a:xfrm>
            <a:prstGeom prst="rect">
              <a:avLst/>
            </a:prstGeom>
          </p:spPr>
        </p:pic>
      </p:grpSp>
      <p:pic>
        <p:nvPicPr>
          <p:cNvPr id="15" name="Picture 14"/>
          <p:cNvPicPr>
            <a:picLocks noChangeAspect="1"/>
          </p:cNvPicPr>
          <p:nvPr/>
        </p:nvPicPr>
        <p:blipFill>
          <a:blip r:embed="rId9"/>
          <a:stretch>
            <a:fillRect/>
          </a:stretch>
        </p:blipFill>
        <p:spPr>
          <a:xfrm>
            <a:off x="4569396" y="2571194"/>
            <a:ext cx="4371975" cy="628650"/>
          </a:xfrm>
          <a:prstGeom prst="rect">
            <a:avLst/>
          </a:prstGeom>
        </p:spPr>
      </p:pic>
      <p:pic>
        <p:nvPicPr>
          <p:cNvPr id="16" name="Picture 15"/>
          <p:cNvPicPr>
            <a:picLocks noChangeAspect="1"/>
          </p:cNvPicPr>
          <p:nvPr/>
        </p:nvPicPr>
        <p:blipFill>
          <a:blip r:embed="rId10">
            <a:clrChange>
              <a:clrFrom>
                <a:srgbClr val="FFFFFF"/>
              </a:clrFrom>
              <a:clrTo>
                <a:srgbClr val="FFFFFF">
                  <a:alpha val="0"/>
                </a:srgbClr>
              </a:clrTo>
            </a:clrChange>
          </a:blip>
          <a:stretch>
            <a:fillRect/>
          </a:stretch>
        </p:blipFill>
        <p:spPr>
          <a:xfrm>
            <a:off x="2743200" y="4938696"/>
            <a:ext cx="3962944" cy="403823"/>
          </a:xfrm>
          <a:prstGeom prst="rect">
            <a:avLst/>
          </a:prstGeom>
        </p:spPr>
      </p:pic>
      <p:pic>
        <p:nvPicPr>
          <p:cNvPr id="17" name="Picture 16"/>
          <p:cNvPicPr>
            <a:picLocks noChangeAspect="1"/>
          </p:cNvPicPr>
          <p:nvPr/>
        </p:nvPicPr>
        <p:blipFill>
          <a:blip r:embed="rId11">
            <a:clrChange>
              <a:clrFrom>
                <a:srgbClr val="E8EDDF"/>
              </a:clrFrom>
              <a:clrTo>
                <a:srgbClr val="E8EDDF">
                  <a:alpha val="0"/>
                </a:srgbClr>
              </a:clrTo>
            </a:clrChange>
          </a:blip>
          <a:stretch>
            <a:fillRect/>
          </a:stretch>
        </p:blipFill>
        <p:spPr>
          <a:xfrm>
            <a:off x="1092204" y="5478933"/>
            <a:ext cx="2376334" cy="795745"/>
          </a:xfrm>
          <a:prstGeom prst="rect">
            <a:avLst/>
          </a:prstGeom>
        </p:spPr>
      </p:pic>
    </p:spTree>
    <p:extLst>
      <p:ext uri="{BB962C8B-B14F-4D97-AF65-F5344CB8AC3E}">
        <p14:creationId xmlns:p14="http://schemas.microsoft.com/office/powerpoint/2010/main" val="30975385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Benefits of an OWL</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sp>
        <p:nvSpPr>
          <p:cNvPr id="5" name="Content Placeholder 2"/>
          <p:cNvSpPr txBox="1">
            <a:spLocks/>
          </p:cNvSpPr>
          <p:nvPr/>
        </p:nvSpPr>
        <p:spPr bwMode="auto">
          <a:xfrm>
            <a:off x="609600" y="1981200"/>
            <a:ext cx="8229600"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Font typeface="Wingdings" pitchFamily="2" charset="2"/>
              <a:buChar char="§"/>
              <a:defRPr sz="2000">
                <a:solidFill>
                  <a:schemeClr val="tx1"/>
                </a:solidFill>
                <a:latin typeface="+mn-lt"/>
              </a:defRPr>
            </a:lvl4pPr>
            <a:lvl5pPr marL="2057400" indent="-228600" algn="l" rtl="0" eaLnBrk="1" fontAlgn="base" hangingPunct="1">
              <a:spcBef>
                <a:spcPct val="20000"/>
              </a:spcBef>
              <a:spcAft>
                <a:spcPct val="0"/>
              </a:spcAft>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Font typeface="Wingdings" pitchFamily="2" charset="2"/>
              <a:buChar char="§"/>
              <a:defRPr sz="2000">
                <a:solidFill>
                  <a:schemeClr val="tx1"/>
                </a:solidFill>
                <a:latin typeface="+mn-lt"/>
              </a:defRPr>
            </a:lvl9pPr>
          </a:lstStyle>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Saves Money</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Engages </a:t>
            </a:r>
            <a:r>
              <a:rPr lang="en-US" sz="2400" kern="0" dirty="0">
                <a:latin typeface="Times New Roman" pitchFamily="18" charset="0"/>
                <a:cs typeface="Times New Roman" pitchFamily="18" charset="0"/>
              </a:rPr>
              <a:t>Students and Faculty</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Adapts to Faculty Needs</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Improves Quality of Education</a:t>
            </a:r>
            <a:endParaRPr lang="en-US" sz="2400" u="sng" kern="0" dirty="0" smtClean="0">
              <a:solidFill>
                <a:srgbClr val="0070C0"/>
              </a:solidFill>
              <a:latin typeface="Times New Roman" pitchFamily="18" charset="0"/>
              <a:cs typeface="Times New Roman" pitchFamily="18" charset="0"/>
            </a:endParaRP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Improves Student Success</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Extends The Services of The College/University</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Creates Flexibility in Coursework</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Increases Workforce Skills</a:t>
            </a:r>
          </a:p>
          <a:p>
            <a:endParaRPr lang="en-US" kern="0" dirty="0"/>
          </a:p>
        </p:txBody>
      </p:sp>
      <p:pic>
        <p:nvPicPr>
          <p:cNvPr id="6" name="Picture 5"/>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58243" y="1989909"/>
            <a:ext cx="3080957" cy="2057400"/>
          </a:xfrm>
          <a:prstGeom prst="rect">
            <a:avLst/>
          </a:prstGeom>
        </p:spPr>
      </p:pic>
    </p:spTree>
    <p:extLst>
      <p:ext uri="{BB962C8B-B14F-4D97-AF65-F5344CB8AC3E}">
        <p14:creationId xmlns:p14="http://schemas.microsoft.com/office/powerpoint/2010/main" val="16483638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Poll</a:t>
            </a:r>
            <a:endParaRPr lang="en-US" sz="3600" dirty="0"/>
          </a:p>
        </p:txBody>
      </p:sp>
      <p:sp>
        <p:nvSpPr>
          <p:cNvPr id="3" name="Content Placeholder 2"/>
          <p:cNvSpPr>
            <a:spLocks noGrp="1"/>
          </p:cNvSpPr>
          <p:nvPr>
            <p:ph idx="1"/>
          </p:nvPr>
        </p:nvSpPr>
        <p:spPr>
          <a:xfrm>
            <a:off x="457200" y="1828800"/>
            <a:ext cx="8229600" cy="4373563"/>
          </a:xfrm>
        </p:spPr>
        <p:txBody>
          <a:bodyPr/>
          <a:lstStyle/>
          <a:p>
            <a:pPr marL="0" indent="0" algn="ctr">
              <a:buNone/>
            </a:pPr>
            <a:r>
              <a:rPr lang="en-US" sz="4000" dirty="0" smtClean="0"/>
              <a:t>Who can explain OER’s?</a:t>
            </a:r>
          </a:p>
          <a:p>
            <a:pPr marL="0" indent="0" algn="ctr">
              <a:buNone/>
            </a:pPr>
            <a:r>
              <a:rPr lang="en-US" sz="4000" dirty="0" smtClean="0"/>
              <a:t>Can anyone give us an example?</a:t>
            </a:r>
          </a:p>
          <a:p>
            <a:pPr marL="0" indent="0" algn="ctr">
              <a:buNone/>
            </a:pPr>
            <a:endParaRPr lang="en-US" sz="4000" dirty="0"/>
          </a:p>
          <a:p>
            <a:pPr marL="0" indent="0" algn="ctr">
              <a:buNone/>
            </a:pPr>
            <a:endParaRPr lang="en-US" sz="4000"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5" name="Picture 4"/>
          <p:cNvPicPr>
            <a:picLocks noChangeAspect="1"/>
          </p:cNvPicPr>
          <p:nvPr/>
        </p:nvPicPr>
        <p:blipFill>
          <a:blip r:embed="rId4">
            <a:clrChange>
              <a:clrFrom>
                <a:srgbClr val="FDFBFE"/>
              </a:clrFrom>
              <a:clrTo>
                <a:srgbClr val="FDFBFE">
                  <a:alpha val="0"/>
                </a:srgbClr>
              </a:clrTo>
            </a:clrChange>
            <a:extLst>
              <a:ext uri="{28A0092B-C50C-407E-A947-70E740481C1C}">
                <a14:useLocalDpi xmlns:a14="http://schemas.microsoft.com/office/drawing/2010/main" val="0"/>
              </a:ext>
            </a:extLst>
          </a:blip>
          <a:stretch>
            <a:fillRect/>
          </a:stretch>
        </p:blipFill>
        <p:spPr>
          <a:xfrm>
            <a:off x="3357724" y="3395663"/>
            <a:ext cx="2428552" cy="2806700"/>
          </a:xfrm>
          <a:prstGeom prst="rect">
            <a:avLst/>
          </a:prstGeom>
        </p:spPr>
      </p:pic>
    </p:spTree>
    <p:extLst>
      <p:ext uri="{BB962C8B-B14F-4D97-AF65-F5344CB8AC3E}">
        <p14:creationId xmlns:p14="http://schemas.microsoft.com/office/powerpoint/2010/main" val="219943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Importance of OER’s</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Online Education Resources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Freely Accessible</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Licensed Content</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Provide Cost Savings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Engages Faculty With Content</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Adapts Course Materials to Course Objectives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Measure the Results</a:t>
            </a: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5" name="Pictur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21594" y="1830977"/>
            <a:ext cx="3265206" cy="1826623"/>
          </a:xfrm>
          <a:prstGeom prst="rect">
            <a:avLst/>
          </a:prstGeom>
        </p:spPr>
      </p:pic>
    </p:spTree>
    <p:extLst>
      <p:ext uri="{BB962C8B-B14F-4D97-AF65-F5344CB8AC3E}">
        <p14:creationId xmlns:p14="http://schemas.microsoft.com/office/powerpoint/2010/main" val="7535735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Excelsior College OWL</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r>
              <a:rPr lang="en-US" sz="2400" u="sng" dirty="0" smtClean="0">
                <a:solidFill>
                  <a:srgbClr val="0070C0"/>
                </a:solidFill>
                <a:latin typeface="Times New Roman" pitchFamily="18" charset="0"/>
                <a:cs typeface="Times New Roman" pitchFamily="18" charset="0"/>
              </a:rPr>
              <a:t>www.owl.excelsior.edu</a:t>
            </a:r>
            <a:endParaRPr lang="en-US" sz="2400" dirty="0" smtClean="0">
              <a:latin typeface="Times New Roman" pitchFamily="18" charset="0"/>
              <a:cs typeface="Times New Roman" pitchFamily="18" charset="0"/>
            </a:endParaRP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Grant Funded</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Free Resource</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Accessibility</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Awards &amp; Recognition</a:t>
            </a:r>
          </a:p>
          <a:p>
            <a:pPr lvl="1">
              <a:spcBef>
                <a:spcPts val="600"/>
              </a:spcBef>
              <a:buClr>
                <a:srgbClr val="FF9900"/>
              </a:buClr>
              <a:buFont typeface="Wingdings" pitchFamily="2" charset="2"/>
              <a:buChar char="q"/>
            </a:pPr>
            <a:r>
              <a:rPr lang="en-US" sz="2000" dirty="0" smtClean="0">
                <a:latin typeface="Times New Roman" pitchFamily="18" charset="0"/>
                <a:cs typeface="Times New Roman" pitchFamily="18" charset="0"/>
              </a:rPr>
              <a:t>2015 Award for Outstanding New Technology and/or Delivery System</a:t>
            </a:r>
          </a:p>
          <a:p>
            <a:pPr lvl="2">
              <a:spcBef>
                <a:spcPts val="600"/>
              </a:spcBef>
              <a:buClr>
                <a:srgbClr val="FF9900"/>
              </a:buClr>
              <a:buFont typeface="Wingdings" pitchFamily="2" charset="2"/>
              <a:buChar char="q"/>
            </a:pPr>
            <a:r>
              <a:rPr lang="en-US" sz="2000" dirty="0" smtClean="0">
                <a:latin typeface="Times New Roman" pitchFamily="18" charset="0"/>
                <a:cs typeface="Times New Roman" pitchFamily="18" charset="0"/>
              </a:rPr>
              <a:t>Instructional Technology Council (ITC) </a:t>
            </a:r>
          </a:p>
          <a:p>
            <a:pPr lvl="1">
              <a:spcBef>
                <a:spcPts val="600"/>
              </a:spcBef>
              <a:buClr>
                <a:srgbClr val="FF9900"/>
              </a:buClr>
              <a:buFont typeface="Wingdings" pitchFamily="2" charset="2"/>
              <a:buChar char="q"/>
            </a:pPr>
            <a:r>
              <a:rPr lang="en-US" sz="2000" dirty="0" smtClean="0">
                <a:latin typeface="Times New Roman" pitchFamily="18" charset="0"/>
                <a:cs typeface="Times New Roman" pitchFamily="18" charset="0"/>
              </a:rPr>
              <a:t>2014 Outstanding Work (WOW) Award</a:t>
            </a:r>
          </a:p>
          <a:p>
            <a:pPr lvl="2">
              <a:spcBef>
                <a:spcPts val="600"/>
              </a:spcBef>
              <a:buClr>
                <a:srgbClr val="FF9900"/>
              </a:buClr>
              <a:buFont typeface="Wingdings" pitchFamily="2" charset="2"/>
              <a:buChar char="q"/>
            </a:pPr>
            <a:r>
              <a:rPr lang="en-US" sz="2000" dirty="0" smtClean="0">
                <a:latin typeface="Times New Roman" pitchFamily="18" charset="0"/>
                <a:cs typeface="Times New Roman" pitchFamily="18" charset="0"/>
              </a:rPr>
              <a:t>WICHE Cooperative for Educational Technologies (WCET)</a:t>
            </a:r>
          </a:p>
          <a:p>
            <a:pPr lvl="1">
              <a:spcBef>
                <a:spcPts val="600"/>
              </a:spcBef>
              <a:buClr>
                <a:srgbClr val="FF9900"/>
              </a:buClr>
              <a:buFont typeface="Wingdings" pitchFamily="2" charset="2"/>
              <a:buChar char="q"/>
            </a:pPr>
            <a:r>
              <a:rPr lang="en-US" sz="2000" dirty="0" smtClean="0">
                <a:latin typeface="Times New Roman" pitchFamily="18" charset="0"/>
                <a:cs typeface="Times New Roman" pitchFamily="18" charset="0"/>
              </a:rPr>
              <a:t>2014 Distance Education Innovation Award</a:t>
            </a:r>
          </a:p>
          <a:p>
            <a:pPr lvl="2">
              <a:spcBef>
                <a:spcPts val="600"/>
              </a:spcBef>
              <a:buClr>
                <a:srgbClr val="FF9900"/>
              </a:buClr>
              <a:buFont typeface="Wingdings" pitchFamily="2" charset="2"/>
              <a:buChar char="q"/>
            </a:pPr>
            <a:r>
              <a:rPr lang="en-US" sz="2000" dirty="0" smtClean="0">
                <a:latin typeface="Times New Roman" pitchFamily="18" charset="0"/>
                <a:cs typeface="Times New Roman" pitchFamily="18" charset="0"/>
              </a:rPr>
              <a:t>National University Technology Network (NUTN)</a:t>
            </a: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5" name="Pictur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48400" y="1828800"/>
            <a:ext cx="2438400" cy="1828800"/>
          </a:xfrm>
          <a:prstGeom prst="rect">
            <a:avLst/>
          </a:prstGeom>
        </p:spPr>
      </p:pic>
    </p:spTree>
    <p:extLst>
      <p:ext uri="{BB962C8B-B14F-4D97-AF65-F5344CB8AC3E}">
        <p14:creationId xmlns:p14="http://schemas.microsoft.com/office/powerpoint/2010/main" val="32610372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Excelsior College OWL</a:t>
            </a:r>
            <a:endParaRPr lang="en-US" sz="3600" dirty="0"/>
          </a:p>
        </p:txBody>
      </p:sp>
      <p:pic>
        <p:nvPicPr>
          <p:cNvPr id="4" name="Picture 5" descr="WhitePowerPoint_LOGO"/>
          <p:cNvPicPr>
            <a:picLocks noChangeAspect="1" noChangeArrowheads="1"/>
          </p:cNvPicPr>
          <p:nvPr/>
        </p:nvPicPr>
        <p:blipFill>
          <a:blip r:embed="rId4" cstate="print"/>
          <a:srcRect/>
          <a:stretch>
            <a:fillRect/>
          </a:stretch>
        </p:blipFill>
        <p:spPr bwMode="auto">
          <a:xfrm>
            <a:off x="304800" y="381000"/>
            <a:ext cx="2104372" cy="457200"/>
          </a:xfrm>
          <a:prstGeom prst="rect">
            <a:avLst/>
          </a:prstGeom>
          <a:noFill/>
          <a:ln w="9525">
            <a:noFill/>
            <a:miter lim="800000"/>
            <a:headEnd/>
            <a:tailEnd/>
          </a:ln>
        </p:spPr>
      </p:pic>
      <p:pic>
        <p:nvPicPr>
          <p:cNvPr id="7" name="mIQ9ZztUfqo"/>
          <p:cNvPicPr>
            <a:picLocks noRot="1" noChangeAspect="1"/>
          </p:cNvPicPr>
          <p:nvPr>
            <a:videoFile r:link="rId1"/>
          </p:nvPr>
        </p:nvPicPr>
        <p:blipFill>
          <a:blip r:embed="rId5"/>
          <a:stretch>
            <a:fillRect/>
          </a:stretch>
        </p:blipFill>
        <p:spPr>
          <a:xfrm>
            <a:off x="1143000" y="1981200"/>
            <a:ext cx="6908800" cy="3886200"/>
          </a:xfrm>
          <a:prstGeom prst="rect">
            <a:avLst/>
          </a:prstGeom>
        </p:spPr>
      </p:pic>
    </p:spTree>
    <p:extLst>
      <p:ext uri="{BB962C8B-B14F-4D97-AF65-F5344CB8AC3E}">
        <p14:creationId xmlns:p14="http://schemas.microsoft.com/office/powerpoint/2010/main" val="15190559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Excelsior College OWL</a:t>
            </a:r>
            <a:endParaRPr lang="en-US" sz="3600"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8" name="Picture 7"/>
          <p:cNvPicPr>
            <a:picLocks noChangeAspect="1"/>
          </p:cNvPicPr>
          <p:nvPr/>
        </p:nvPicPr>
        <p:blipFill>
          <a:blip r:embed="rId4"/>
          <a:stretch>
            <a:fillRect/>
          </a:stretch>
        </p:blipFill>
        <p:spPr>
          <a:xfrm>
            <a:off x="0" y="1286256"/>
            <a:ext cx="9144000" cy="5571744"/>
          </a:xfrm>
          <a:prstGeom prst="rect">
            <a:avLst/>
          </a:prstGeom>
        </p:spPr>
      </p:pic>
    </p:spTree>
    <p:extLst>
      <p:ext uri="{BB962C8B-B14F-4D97-AF65-F5344CB8AC3E}">
        <p14:creationId xmlns:p14="http://schemas.microsoft.com/office/powerpoint/2010/main" val="31201726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Educator’s Handbook</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Technical Requirements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Overview &amp; Benefits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Excelsior College OWL &amp; Instruction</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Using the OWL in Programs &amp; Classrooms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Sample Course Activities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Using for Writing Feedback</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OWL Across Disciplines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Process for Embedding the OWL</a:t>
            </a: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7" name="Picture 6"/>
          <p:cNvPicPr>
            <a:picLocks noChangeAspect="1"/>
          </p:cNvPicPr>
          <p:nvPr/>
        </p:nvPicPr>
        <p:blipFill>
          <a:blip r:embed="rId4"/>
          <a:stretch>
            <a:fillRect/>
          </a:stretch>
        </p:blipFill>
        <p:spPr>
          <a:xfrm>
            <a:off x="0" y="5836047"/>
            <a:ext cx="3505200" cy="1021952"/>
          </a:xfrm>
          <a:prstGeom prst="rect">
            <a:avLst/>
          </a:prstGeom>
        </p:spPr>
      </p:pic>
    </p:spTree>
    <p:extLst>
      <p:ext uri="{BB962C8B-B14F-4D97-AF65-F5344CB8AC3E}">
        <p14:creationId xmlns:p14="http://schemas.microsoft.com/office/powerpoint/2010/main" val="38232885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Pilot Study</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Fall Semester 2013</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Developed Common Curriculum</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Measured Effectiveness</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Results – 6.6 Points Higher</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Participating Institutions</a:t>
            </a:r>
          </a:p>
          <a:p>
            <a:pPr lvl="1">
              <a:spcBef>
                <a:spcPts val="600"/>
              </a:spcBef>
              <a:buClr>
                <a:srgbClr val="FF9900"/>
              </a:buClr>
              <a:buFont typeface="Wingdings" pitchFamily="2" charset="2"/>
              <a:buChar char="q"/>
            </a:pPr>
            <a:r>
              <a:rPr lang="en-US" sz="2000" dirty="0" smtClean="0">
                <a:latin typeface="Times New Roman" pitchFamily="18" charset="0"/>
                <a:cs typeface="Times New Roman" pitchFamily="18" charset="0"/>
              </a:rPr>
              <a:t>Excelsior College, Valencia College, Howard Community College, Broome Community College, Union County College, San Diego Mesa College</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Conducted by the Evaluation Consortium at the State University of New York at Albany</a:t>
            </a: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5" name="Picture 4"/>
          <p:cNvPicPr>
            <a:picLocks noChangeAspect="1"/>
          </p:cNvPicPr>
          <p:nvPr/>
        </p:nvPicPr>
        <p:blipFill>
          <a:blip r:embed="rId4"/>
          <a:stretch>
            <a:fillRect/>
          </a:stretch>
        </p:blipFill>
        <p:spPr>
          <a:xfrm>
            <a:off x="5943600" y="1828800"/>
            <a:ext cx="2943225" cy="590550"/>
          </a:xfrm>
          <a:prstGeom prst="rect">
            <a:avLst/>
          </a:prstGeom>
        </p:spPr>
      </p:pic>
      <p:pic>
        <p:nvPicPr>
          <p:cNvPr id="6" name="Picture 5"/>
          <p:cNvPicPr>
            <a:picLocks noChangeAspect="1"/>
          </p:cNvPicPr>
          <p:nvPr/>
        </p:nvPicPr>
        <p:blipFill>
          <a:blip r:embed="rId5">
            <a:clrChange>
              <a:clrFrom>
                <a:srgbClr val="FFFFFF"/>
              </a:clrFrom>
              <a:clrTo>
                <a:srgbClr val="FFFFFF">
                  <a:alpha val="0"/>
                </a:srgbClr>
              </a:clrTo>
            </a:clrChange>
          </a:blip>
          <a:stretch>
            <a:fillRect/>
          </a:stretch>
        </p:blipFill>
        <p:spPr>
          <a:xfrm>
            <a:off x="6538912" y="2514600"/>
            <a:ext cx="1752600" cy="1314450"/>
          </a:xfrm>
          <a:prstGeom prst="rect">
            <a:avLst/>
          </a:prstGeom>
        </p:spPr>
      </p:pic>
    </p:spTree>
    <p:extLst>
      <p:ext uri="{BB962C8B-B14F-4D97-AF65-F5344CB8AC3E}">
        <p14:creationId xmlns:p14="http://schemas.microsoft.com/office/powerpoint/2010/main" val="3646544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The Purdue OWL</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r>
              <a:rPr lang="en-US" sz="2400" u="sng" dirty="0">
                <a:solidFill>
                  <a:srgbClr val="0070C0"/>
                </a:solidFill>
                <a:latin typeface="Times New Roman" pitchFamily="18" charset="0"/>
                <a:cs typeface="Times New Roman" pitchFamily="18" charset="0"/>
              </a:rPr>
              <a:t>https://owl.english.purdue.edu/owl/ </a:t>
            </a:r>
            <a:endParaRPr lang="en-US" sz="2400" dirty="0" smtClean="0">
              <a:latin typeface="Times New Roman" pitchFamily="18" charset="0"/>
              <a:cs typeface="Times New Roman" pitchFamily="18" charset="0"/>
            </a:endParaRP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Began in 1993</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20</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Anniversary</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1</a:t>
            </a:r>
            <a:r>
              <a:rPr lang="en-US" sz="2400" baseline="30000" dirty="0" smtClean="0">
                <a:latin typeface="Times New Roman" pitchFamily="18" charset="0"/>
                <a:cs typeface="Times New Roman" pitchFamily="18" charset="0"/>
              </a:rPr>
              <a:t>st</a:t>
            </a:r>
            <a:r>
              <a:rPr lang="en-US" sz="2400" dirty="0" smtClean="0">
                <a:latin typeface="Times New Roman" pitchFamily="18" charset="0"/>
                <a:cs typeface="Times New Roman" pitchFamily="18" charset="0"/>
              </a:rPr>
              <a:t> Online Writing Lab</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Free</a:t>
            </a:r>
          </a:p>
          <a:p>
            <a:pPr>
              <a:spcBef>
                <a:spcPts val="600"/>
              </a:spcBef>
              <a:buClr>
                <a:srgbClr val="FF9900"/>
              </a:buClr>
              <a:buFont typeface="Wingdings" pitchFamily="2" charset="2"/>
              <a:buChar char="q"/>
            </a:pPr>
            <a:r>
              <a:rPr lang="en-US" sz="2400" dirty="0" smtClean="0">
                <a:latin typeface="Times New Roman" pitchFamily="18" charset="0"/>
                <a:cs typeface="Times New Roman" pitchFamily="18" charset="0"/>
              </a:rPr>
              <a:t>Accessibility</a:t>
            </a:r>
          </a:p>
          <a:p>
            <a:pPr marL="0" indent="0">
              <a:spcBef>
                <a:spcPts val="600"/>
              </a:spcBef>
              <a:buClr>
                <a:srgbClr val="FF9900"/>
              </a:buClr>
              <a:buNone/>
            </a:pPr>
            <a:endParaRPr lang="en-US" sz="2800" dirty="0" smtClean="0">
              <a:latin typeface="Times New Roman" pitchFamily="18" charset="0"/>
              <a:cs typeface="Times New Roman" pitchFamily="18" charset="0"/>
            </a:endParaRP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5" name="Picture 4"/>
          <p:cNvPicPr>
            <a:picLocks noChangeAspect="1"/>
          </p:cNvPicPr>
          <p:nvPr/>
        </p:nvPicPr>
        <p:blipFill>
          <a:blip r:embed="rId4">
            <a:clrChange>
              <a:clrFrom>
                <a:srgbClr val="FFFFFF"/>
              </a:clrFrom>
              <a:clrTo>
                <a:srgbClr val="FFFFFF">
                  <a:alpha val="0"/>
                </a:srgbClr>
              </a:clrTo>
            </a:clrChange>
          </a:blip>
          <a:stretch>
            <a:fillRect/>
          </a:stretch>
        </p:blipFill>
        <p:spPr>
          <a:xfrm>
            <a:off x="5410200" y="2438400"/>
            <a:ext cx="3533775" cy="1038225"/>
          </a:xfrm>
          <a:prstGeom prst="rect">
            <a:avLst/>
          </a:prstGeom>
        </p:spPr>
      </p:pic>
      <p:pic>
        <p:nvPicPr>
          <p:cNvPr id="6" name="Picture 5"/>
          <p:cNvPicPr>
            <a:picLocks noChangeAspect="1"/>
          </p:cNvPicPr>
          <p:nvPr/>
        </p:nvPicPr>
        <p:blipFill>
          <a:blip r:embed="rId5"/>
          <a:stretch>
            <a:fillRect/>
          </a:stretch>
        </p:blipFill>
        <p:spPr>
          <a:xfrm>
            <a:off x="0" y="5257800"/>
            <a:ext cx="9144000" cy="16002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Poll</a:t>
            </a:r>
            <a:endParaRPr lang="en-US" sz="3600" dirty="0"/>
          </a:p>
        </p:txBody>
      </p:sp>
      <p:sp>
        <p:nvSpPr>
          <p:cNvPr id="3" name="Content Placeholder 2"/>
          <p:cNvSpPr>
            <a:spLocks noGrp="1"/>
          </p:cNvSpPr>
          <p:nvPr>
            <p:ph idx="1"/>
          </p:nvPr>
        </p:nvSpPr>
        <p:spPr>
          <a:xfrm>
            <a:off x="457200" y="1828800"/>
            <a:ext cx="8229600" cy="4373563"/>
          </a:xfrm>
        </p:spPr>
        <p:txBody>
          <a:bodyPr/>
          <a:lstStyle/>
          <a:p>
            <a:pPr marL="0" indent="0" algn="ctr">
              <a:buNone/>
            </a:pPr>
            <a:r>
              <a:rPr lang="en-US" sz="4000" dirty="0" smtClean="0"/>
              <a:t>How many of you are being asked to use OER in the classroom?</a:t>
            </a:r>
          </a:p>
          <a:p>
            <a:pPr marL="0" indent="0" algn="ctr">
              <a:buNone/>
            </a:pPr>
            <a:endParaRPr lang="en-US" sz="4000"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5" name="Picture 4"/>
          <p:cNvPicPr>
            <a:picLocks noChangeAspect="1"/>
          </p:cNvPicPr>
          <p:nvPr/>
        </p:nvPicPr>
        <p:blipFill>
          <a:blip r:embed="rId4">
            <a:clrChange>
              <a:clrFrom>
                <a:srgbClr val="FDFBFE"/>
              </a:clrFrom>
              <a:clrTo>
                <a:srgbClr val="FDFBFE">
                  <a:alpha val="0"/>
                </a:srgbClr>
              </a:clrTo>
            </a:clrChange>
            <a:extLst>
              <a:ext uri="{28A0092B-C50C-407E-A947-70E740481C1C}">
                <a14:useLocalDpi xmlns:a14="http://schemas.microsoft.com/office/drawing/2010/main" val="0"/>
              </a:ext>
            </a:extLst>
          </a:blip>
          <a:stretch>
            <a:fillRect/>
          </a:stretch>
        </p:blipFill>
        <p:spPr>
          <a:xfrm>
            <a:off x="3357724" y="3395663"/>
            <a:ext cx="2428552" cy="2806700"/>
          </a:xfrm>
          <a:prstGeom prst="rect">
            <a:avLst/>
          </a:prstGeom>
        </p:spPr>
      </p:pic>
    </p:spTree>
    <p:extLst>
      <p:ext uri="{BB962C8B-B14F-4D97-AF65-F5344CB8AC3E}">
        <p14:creationId xmlns:p14="http://schemas.microsoft.com/office/powerpoint/2010/main" val="9517754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Example #1 – English 101</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sp>
        <p:nvSpPr>
          <p:cNvPr id="5" name="Content Placeholder 2"/>
          <p:cNvSpPr txBox="1">
            <a:spLocks/>
          </p:cNvSpPr>
          <p:nvPr/>
        </p:nvSpPr>
        <p:spPr bwMode="auto">
          <a:xfrm>
            <a:off x="609600" y="1981200"/>
            <a:ext cx="8229600"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Font typeface="Wingdings" pitchFamily="2" charset="2"/>
              <a:buChar char="§"/>
              <a:defRPr sz="2000">
                <a:solidFill>
                  <a:schemeClr val="tx1"/>
                </a:solidFill>
                <a:latin typeface="+mn-lt"/>
              </a:defRPr>
            </a:lvl4pPr>
            <a:lvl5pPr marL="2057400" indent="-228600" algn="l" rtl="0" eaLnBrk="1" fontAlgn="base" hangingPunct="1">
              <a:spcBef>
                <a:spcPct val="20000"/>
              </a:spcBef>
              <a:spcAft>
                <a:spcPct val="0"/>
              </a:spcAft>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Font typeface="Wingdings" pitchFamily="2" charset="2"/>
              <a:buChar char="§"/>
              <a:defRPr sz="2000">
                <a:solidFill>
                  <a:schemeClr val="tx1"/>
                </a:solidFill>
                <a:latin typeface="+mn-lt"/>
              </a:defRPr>
            </a:lvl9pPr>
          </a:lstStyle>
          <a:p>
            <a:pPr marL="0" indent="0">
              <a:buNone/>
            </a:pPr>
            <a:r>
              <a:rPr lang="en-US" sz="2600" kern="0" dirty="0" smtClean="0">
                <a:latin typeface="Times New Roman" panose="02020603050405020304" pitchFamily="18" charset="0"/>
                <a:cs typeface="Times New Roman" panose="02020603050405020304" pitchFamily="18" charset="0"/>
              </a:rPr>
              <a:t>At Excelsior College, the OWL was used to replace textbooks in the English 101 course, saving students approximately $125,000 total each year.  Because the OWL has such comprehensive and engaging coverage of writing content and is closely linked to the Framework for Success in Post Secondary Writing, it is a strong resource for any college writing course.  And, unlike other OWLs, the learning areas in the Excelsior College OWL are </a:t>
            </a:r>
            <a:r>
              <a:rPr lang="en-US" sz="2600" kern="0" dirty="0" err="1" smtClean="0">
                <a:latin typeface="Times New Roman" panose="02020603050405020304" pitchFamily="18" charset="0"/>
                <a:cs typeface="Times New Roman" panose="02020603050405020304" pitchFamily="18" charset="0"/>
              </a:rPr>
              <a:t>scaffolded</a:t>
            </a:r>
            <a:r>
              <a:rPr lang="en-US" sz="2600" kern="0" dirty="0" smtClean="0">
                <a:latin typeface="Times New Roman" panose="02020603050405020304" pitchFamily="18" charset="0"/>
                <a:cs typeface="Times New Roman" panose="02020603050405020304" pitchFamily="18" charset="0"/>
              </a:rPr>
              <a:t>, making these learning areas a good fit for a similarly </a:t>
            </a:r>
            <a:r>
              <a:rPr lang="en-US" sz="2600" kern="0" dirty="0" err="1" smtClean="0">
                <a:latin typeface="Times New Roman" panose="02020603050405020304" pitchFamily="18" charset="0"/>
                <a:cs typeface="Times New Roman" panose="02020603050405020304" pitchFamily="18" charset="0"/>
              </a:rPr>
              <a:t>scaffolded</a:t>
            </a:r>
            <a:r>
              <a:rPr lang="en-US" sz="2600" kern="0" dirty="0" smtClean="0">
                <a:latin typeface="Times New Roman" panose="02020603050405020304" pitchFamily="18" charset="0"/>
                <a:cs typeface="Times New Roman" panose="02020603050405020304" pitchFamily="18" charset="0"/>
              </a:rPr>
              <a:t> writing curriculum.</a:t>
            </a:r>
            <a:endParaRPr lang="en-US" sz="26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8102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Example #2 - Psychology</a:t>
            </a:r>
            <a:endParaRPr lang="en-US" sz="36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sp>
        <p:nvSpPr>
          <p:cNvPr id="5" name="Content Placeholder 2"/>
          <p:cNvSpPr txBox="1">
            <a:spLocks/>
          </p:cNvSpPr>
          <p:nvPr/>
        </p:nvSpPr>
        <p:spPr bwMode="auto">
          <a:xfrm>
            <a:off x="609600" y="1981200"/>
            <a:ext cx="8229600"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Font typeface="Wingdings" pitchFamily="2" charset="2"/>
              <a:buChar char="§"/>
              <a:defRPr sz="2000">
                <a:solidFill>
                  <a:schemeClr val="tx1"/>
                </a:solidFill>
                <a:latin typeface="+mn-lt"/>
              </a:defRPr>
            </a:lvl4pPr>
            <a:lvl5pPr marL="2057400" indent="-228600" algn="l" rtl="0" eaLnBrk="1" fontAlgn="base" hangingPunct="1">
              <a:spcBef>
                <a:spcPct val="20000"/>
              </a:spcBef>
              <a:spcAft>
                <a:spcPct val="0"/>
              </a:spcAft>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Font typeface="Wingdings" pitchFamily="2" charset="2"/>
              <a:buChar char="§"/>
              <a:defRPr sz="2000">
                <a:solidFill>
                  <a:schemeClr val="tx1"/>
                </a:solidFill>
                <a:latin typeface="+mn-lt"/>
              </a:defRPr>
            </a:lvl9pPr>
          </a:lstStyle>
          <a:p>
            <a:pPr marL="0" indent="0">
              <a:buNone/>
            </a:pPr>
            <a:r>
              <a:rPr lang="en-US" sz="2600" kern="0" dirty="0" smtClean="0">
                <a:latin typeface="Times New Roman" panose="02020603050405020304" pitchFamily="18" charset="0"/>
                <a:cs typeface="Times New Roman" panose="02020603050405020304" pitchFamily="18" charset="0"/>
              </a:rPr>
              <a:t>Houston Community College adopted an open textbook for a psychology class during the fall semester of 2011 for 690 students.  They stated, </a:t>
            </a:r>
            <a:r>
              <a:rPr lang="en-US" sz="2600" i="1" kern="0" dirty="0" smtClean="0">
                <a:latin typeface="Times New Roman" panose="02020603050405020304" pitchFamily="18" charset="0"/>
                <a:cs typeface="Times New Roman" panose="02020603050405020304" pitchFamily="18" charset="0"/>
              </a:rPr>
              <a:t>“compared with students using a traditional text in the spring of 2011, student who used the free online textbook scored higher on departmental final examinations, had higher grade point averages in the class and had higher retention rates.”</a:t>
            </a:r>
            <a:endParaRPr lang="en-US" sz="2600" i="1"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34387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sp>
        <p:nvSpPr>
          <p:cNvPr id="7" name="Content Placeholder 2"/>
          <p:cNvSpPr txBox="1">
            <a:spLocks/>
          </p:cNvSpPr>
          <p:nvPr/>
        </p:nvSpPr>
        <p:spPr bwMode="auto">
          <a:xfrm>
            <a:off x="609600" y="1981200"/>
            <a:ext cx="8229600"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Font typeface="Wingdings" pitchFamily="2" charset="2"/>
              <a:buChar char="§"/>
              <a:defRPr sz="2000">
                <a:solidFill>
                  <a:schemeClr val="tx1"/>
                </a:solidFill>
                <a:latin typeface="+mn-lt"/>
              </a:defRPr>
            </a:lvl4pPr>
            <a:lvl5pPr marL="2057400" indent="-228600" algn="l" rtl="0" eaLnBrk="1" fontAlgn="base" hangingPunct="1">
              <a:spcBef>
                <a:spcPct val="20000"/>
              </a:spcBef>
              <a:spcAft>
                <a:spcPct val="0"/>
              </a:spcAft>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Font typeface="Wingdings" pitchFamily="2" charset="2"/>
              <a:buChar char="§"/>
              <a:defRPr sz="2000">
                <a:solidFill>
                  <a:schemeClr val="tx1"/>
                </a:solidFill>
                <a:latin typeface="+mn-lt"/>
              </a:defRPr>
            </a:lvl9pPr>
          </a:lstStyle>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A Students College Experience Involves Writing</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Not Just English/Writing</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Resources Beneficial to All Disciplines</a:t>
            </a:r>
          </a:p>
          <a:p>
            <a:pPr lvl="1">
              <a:spcBef>
                <a:spcPts val="600"/>
              </a:spcBef>
              <a:buClr>
                <a:srgbClr val="FF9900"/>
              </a:buClr>
              <a:buFont typeface="Wingdings" pitchFamily="2" charset="2"/>
              <a:buChar char="q"/>
            </a:pPr>
            <a:r>
              <a:rPr lang="en-US" sz="2000" kern="0" dirty="0" smtClean="0">
                <a:latin typeface="Times New Roman" pitchFamily="18" charset="0"/>
                <a:cs typeface="Times New Roman" pitchFamily="18" charset="0"/>
              </a:rPr>
              <a:t>Locating Information &amp; Writing With Sources</a:t>
            </a:r>
          </a:p>
          <a:p>
            <a:pPr lvl="1">
              <a:spcBef>
                <a:spcPts val="600"/>
              </a:spcBef>
              <a:buClr>
                <a:srgbClr val="FF9900"/>
              </a:buClr>
              <a:buFont typeface="Wingdings" pitchFamily="2" charset="2"/>
              <a:buChar char="q"/>
            </a:pPr>
            <a:r>
              <a:rPr lang="en-US" sz="2000" kern="0" dirty="0" smtClean="0">
                <a:latin typeface="Times New Roman" pitchFamily="18" charset="0"/>
                <a:cs typeface="Times New Roman" pitchFamily="18" charset="0"/>
              </a:rPr>
              <a:t>Grammar Essentials</a:t>
            </a:r>
          </a:p>
          <a:p>
            <a:pPr lvl="1">
              <a:spcBef>
                <a:spcPts val="600"/>
              </a:spcBef>
              <a:buClr>
                <a:srgbClr val="FF9900"/>
              </a:buClr>
              <a:buFont typeface="Wingdings" pitchFamily="2" charset="2"/>
              <a:buChar char="q"/>
            </a:pPr>
            <a:r>
              <a:rPr lang="en-US" sz="2000" kern="0" dirty="0" smtClean="0">
                <a:latin typeface="Times New Roman" pitchFamily="18" charset="0"/>
                <a:cs typeface="Times New Roman" pitchFamily="18" charset="0"/>
              </a:rPr>
              <a:t>Writing Process</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Add This To Your Resource List</a:t>
            </a: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Promote to Students</a:t>
            </a:r>
          </a:p>
          <a:p>
            <a:pPr>
              <a:spcBef>
                <a:spcPts val="600"/>
              </a:spcBef>
              <a:buClr>
                <a:srgbClr val="FF9900"/>
              </a:buClr>
              <a:buFont typeface="Wingdings" pitchFamily="2" charset="2"/>
              <a:buChar char="q"/>
            </a:pPr>
            <a:endParaRPr lang="en-US" sz="2800" kern="0" dirty="0" smtClean="0">
              <a:latin typeface="Times New Roman" pitchFamily="18" charset="0"/>
              <a:cs typeface="Times New Roman" pitchFamily="18" charset="0"/>
            </a:endParaRPr>
          </a:p>
        </p:txBody>
      </p:sp>
      <p:sp>
        <p:nvSpPr>
          <p:cNvPr id="8" name="Title 1"/>
          <p:cNvSpPr>
            <a:spLocks noGrp="1"/>
          </p:cNvSpPr>
          <p:nvPr>
            <p:ph type="title"/>
          </p:nvPr>
        </p:nvSpPr>
        <p:spPr>
          <a:xfrm>
            <a:off x="2743200" y="152400"/>
            <a:ext cx="6400800" cy="1143000"/>
          </a:xfrm>
        </p:spPr>
        <p:txBody>
          <a:bodyPr/>
          <a:lstStyle/>
          <a:p>
            <a:pPr algn="r"/>
            <a:r>
              <a:rPr lang="en-US" sz="3600" dirty="0" smtClean="0"/>
              <a:t>Support Across Disciplines</a:t>
            </a:r>
            <a:endParaRPr lang="en-US" sz="3600" dirty="0"/>
          </a:p>
        </p:txBody>
      </p:sp>
    </p:spTree>
    <p:extLst>
      <p:ext uri="{BB962C8B-B14F-4D97-AF65-F5344CB8AC3E}">
        <p14:creationId xmlns:p14="http://schemas.microsoft.com/office/powerpoint/2010/main" val="40695453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4000" dirty="0" smtClean="0"/>
              <a:t>Getting Started</a:t>
            </a:r>
            <a:endParaRPr lang="en-US" sz="4000" dirty="0"/>
          </a:p>
        </p:txBody>
      </p:sp>
      <p:sp>
        <p:nvSpPr>
          <p:cNvPr id="3" name="Content Placeholder 2"/>
          <p:cNvSpPr>
            <a:spLocks noGrp="1"/>
          </p:cNvSpPr>
          <p:nvPr>
            <p:ph idx="1"/>
          </p:nvPr>
        </p:nvSpPr>
        <p:spPr>
          <a:xfrm>
            <a:off x="457200" y="1828800"/>
            <a:ext cx="8229600" cy="4373563"/>
          </a:xfrm>
        </p:spPr>
        <p:txBody>
          <a:bodyPr/>
          <a:lstStyle/>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pPr>
              <a:spcBef>
                <a:spcPts val="600"/>
              </a:spcBef>
              <a:buClr>
                <a:srgbClr val="FF9900"/>
              </a:buClr>
              <a:buFont typeface="Wingdings" pitchFamily="2" charset="2"/>
              <a:buChar char="q"/>
            </a:pPr>
            <a:endParaRPr lang="en-US" sz="2800" dirty="0" smtClean="0">
              <a:latin typeface="Times New Roman" pitchFamily="18" charset="0"/>
              <a:cs typeface="Times New Roman" pitchFamily="18" charset="0"/>
            </a:endParaRPr>
          </a:p>
          <a:p>
            <a:endParaRPr lang="en-US"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sp>
        <p:nvSpPr>
          <p:cNvPr id="6" name="Content Placeholder 2"/>
          <p:cNvSpPr txBox="1">
            <a:spLocks/>
          </p:cNvSpPr>
          <p:nvPr/>
        </p:nvSpPr>
        <p:spPr bwMode="auto">
          <a:xfrm>
            <a:off x="609600" y="1981200"/>
            <a:ext cx="8229600"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Font typeface="Wingdings" pitchFamily="2" charset="2"/>
              <a:buChar char="§"/>
              <a:defRPr sz="2000">
                <a:solidFill>
                  <a:schemeClr val="tx1"/>
                </a:solidFill>
                <a:latin typeface="+mn-lt"/>
              </a:defRPr>
            </a:lvl4pPr>
            <a:lvl5pPr marL="2057400" indent="-228600" algn="l" rtl="0" eaLnBrk="1" fontAlgn="base" hangingPunct="1">
              <a:spcBef>
                <a:spcPct val="20000"/>
              </a:spcBef>
              <a:spcAft>
                <a:spcPct val="0"/>
              </a:spcAft>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Font typeface="Wingdings" pitchFamily="2" charset="2"/>
              <a:buChar char="§"/>
              <a:defRPr sz="2000">
                <a:solidFill>
                  <a:schemeClr val="tx1"/>
                </a:solidFill>
                <a:latin typeface="+mn-lt"/>
              </a:defRPr>
            </a:lvl9pPr>
          </a:lstStyle>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4 Steps</a:t>
            </a:r>
          </a:p>
          <a:p>
            <a:pPr lvl="1">
              <a:spcBef>
                <a:spcPts val="600"/>
              </a:spcBef>
              <a:buClr>
                <a:srgbClr val="FF9900"/>
              </a:buClr>
              <a:buFont typeface="Wingdings" pitchFamily="2" charset="2"/>
              <a:buChar char="q"/>
            </a:pPr>
            <a:r>
              <a:rPr lang="en-US" sz="2000" kern="0" dirty="0" smtClean="0">
                <a:latin typeface="Times New Roman" pitchFamily="18" charset="0"/>
                <a:cs typeface="Times New Roman" pitchFamily="18" charset="0"/>
              </a:rPr>
              <a:t>Start with your curriculum goals and involve faculty from the start</a:t>
            </a:r>
          </a:p>
          <a:p>
            <a:pPr lvl="1">
              <a:spcBef>
                <a:spcPts val="600"/>
              </a:spcBef>
              <a:buClr>
                <a:srgbClr val="FF9900"/>
              </a:buClr>
              <a:buFont typeface="Wingdings" pitchFamily="2" charset="2"/>
              <a:buChar char="q"/>
            </a:pPr>
            <a:r>
              <a:rPr lang="en-US" sz="2000" kern="0" dirty="0" smtClean="0">
                <a:latin typeface="Times New Roman" pitchFamily="18" charset="0"/>
                <a:cs typeface="Times New Roman" pitchFamily="18" charset="0"/>
              </a:rPr>
              <a:t>Offer high quality professional development – early and often</a:t>
            </a:r>
          </a:p>
          <a:p>
            <a:pPr lvl="1">
              <a:spcBef>
                <a:spcPts val="600"/>
              </a:spcBef>
              <a:buClr>
                <a:srgbClr val="FF9900"/>
              </a:buClr>
              <a:buFont typeface="Wingdings" pitchFamily="2" charset="2"/>
              <a:buChar char="q"/>
            </a:pPr>
            <a:r>
              <a:rPr lang="en-US" sz="2000" kern="0" dirty="0" smtClean="0">
                <a:latin typeface="Times New Roman" pitchFamily="18" charset="0"/>
                <a:cs typeface="Times New Roman" pitchFamily="18" charset="0"/>
              </a:rPr>
              <a:t>Find the OER that is right for your students</a:t>
            </a:r>
          </a:p>
          <a:p>
            <a:pPr lvl="1">
              <a:spcBef>
                <a:spcPts val="600"/>
              </a:spcBef>
              <a:buClr>
                <a:srgbClr val="FF9900"/>
              </a:buClr>
              <a:buFont typeface="Wingdings" pitchFamily="2" charset="2"/>
              <a:buChar char="q"/>
            </a:pPr>
            <a:r>
              <a:rPr lang="en-US" sz="2000" kern="0" dirty="0" smtClean="0">
                <a:latin typeface="Times New Roman" pitchFamily="18" charset="0"/>
                <a:cs typeface="Times New Roman" pitchFamily="18" charset="0"/>
              </a:rPr>
              <a:t>Use OER to customize curriculum and differentiate learning</a:t>
            </a:r>
          </a:p>
          <a:p>
            <a:pPr>
              <a:spcBef>
                <a:spcPts val="600"/>
              </a:spcBef>
              <a:buClr>
                <a:srgbClr val="FF9900"/>
              </a:buClr>
              <a:buFont typeface="Wingdings" pitchFamily="2" charset="2"/>
              <a:buChar char="q"/>
            </a:pPr>
            <a:endParaRPr lang="en-US" sz="2400" kern="0" dirty="0" smtClean="0">
              <a:latin typeface="Times New Roman" pitchFamily="18" charset="0"/>
              <a:cs typeface="Times New Roman" pitchFamily="18" charset="0"/>
            </a:endParaRPr>
          </a:p>
          <a:p>
            <a:pPr>
              <a:spcBef>
                <a:spcPts val="600"/>
              </a:spcBef>
              <a:buClr>
                <a:srgbClr val="FF9900"/>
              </a:buClr>
              <a:buFont typeface="Wingdings" pitchFamily="2" charset="2"/>
              <a:buChar char="q"/>
            </a:pPr>
            <a:r>
              <a:rPr lang="en-US" sz="2400" kern="0" dirty="0" smtClean="0">
                <a:latin typeface="Times New Roman" pitchFamily="18" charset="0"/>
                <a:cs typeface="Times New Roman" pitchFamily="18" charset="0"/>
              </a:rPr>
              <a:t>Is Your Institution Ready?</a:t>
            </a:r>
          </a:p>
        </p:txBody>
      </p:sp>
    </p:spTree>
    <p:extLst>
      <p:ext uri="{BB962C8B-B14F-4D97-AF65-F5344CB8AC3E}">
        <p14:creationId xmlns:p14="http://schemas.microsoft.com/office/powerpoint/2010/main" val="3678331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3600" dirty="0" smtClean="0"/>
              <a:t>Poll</a:t>
            </a:r>
            <a:endParaRPr lang="en-US" sz="3600" dirty="0"/>
          </a:p>
        </p:txBody>
      </p:sp>
      <p:sp>
        <p:nvSpPr>
          <p:cNvPr id="3" name="Content Placeholder 2"/>
          <p:cNvSpPr>
            <a:spLocks noGrp="1"/>
          </p:cNvSpPr>
          <p:nvPr>
            <p:ph idx="1"/>
          </p:nvPr>
        </p:nvSpPr>
        <p:spPr>
          <a:xfrm>
            <a:off x="457200" y="1828800"/>
            <a:ext cx="8229600" cy="4373563"/>
          </a:xfrm>
        </p:spPr>
        <p:txBody>
          <a:bodyPr/>
          <a:lstStyle/>
          <a:p>
            <a:pPr marL="0" indent="0" algn="ctr">
              <a:buNone/>
            </a:pPr>
            <a:r>
              <a:rPr lang="en-US" sz="4000" dirty="0" smtClean="0"/>
              <a:t>Whose ready to get started?</a:t>
            </a:r>
          </a:p>
          <a:p>
            <a:pPr marL="0" indent="0" algn="ctr">
              <a:buNone/>
            </a:pPr>
            <a:endParaRPr lang="en-US" sz="4000" dirty="0"/>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pic>
        <p:nvPicPr>
          <p:cNvPr id="5" name="Picture 4"/>
          <p:cNvPicPr>
            <a:picLocks noChangeAspect="1"/>
          </p:cNvPicPr>
          <p:nvPr/>
        </p:nvPicPr>
        <p:blipFill>
          <a:blip r:embed="rId4">
            <a:clrChange>
              <a:clrFrom>
                <a:srgbClr val="FDFBFE"/>
              </a:clrFrom>
              <a:clrTo>
                <a:srgbClr val="FDFBFE">
                  <a:alpha val="0"/>
                </a:srgbClr>
              </a:clrTo>
            </a:clrChange>
            <a:extLst>
              <a:ext uri="{28A0092B-C50C-407E-A947-70E740481C1C}">
                <a14:useLocalDpi xmlns:a14="http://schemas.microsoft.com/office/drawing/2010/main" val="0"/>
              </a:ext>
            </a:extLst>
          </a:blip>
          <a:stretch>
            <a:fillRect/>
          </a:stretch>
        </p:blipFill>
        <p:spPr>
          <a:xfrm>
            <a:off x="3357724" y="3395663"/>
            <a:ext cx="2428552" cy="2806700"/>
          </a:xfrm>
          <a:prstGeom prst="rect">
            <a:avLst/>
          </a:prstGeom>
        </p:spPr>
      </p:pic>
    </p:spTree>
    <p:extLst>
      <p:ext uri="{BB962C8B-B14F-4D97-AF65-F5344CB8AC3E}">
        <p14:creationId xmlns:p14="http://schemas.microsoft.com/office/powerpoint/2010/main" val="32924395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52400"/>
            <a:ext cx="6400800" cy="1143000"/>
          </a:xfrm>
        </p:spPr>
        <p:txBody>
          <a:bodyPr/>
          <a:lstStyle/>
          <a:p>
            <a:pPr algn="r"/>
            <a:r>
              <a:rPr lang="en-US" sz="4000" dirty="0" smtClean="0"/>
              <a:t>Thank You</a:t>
            </a:r>
            <a:endParaRPr lang="en-US" sz="4000" dirty="0"/>
          </a:p>
        </p:txBody>
      </p:sp>
      <p:sp>
        <p:nvSpPr>
          <p:cNvPr id="3" name="Content Placeholder 2"/>
          <p:cNvSpPr>
            <a:spLocks noGrp="1"/>
          </p:cNvSpPr>
          <p:nvPr>
            <p:ph idx="1"/>
          </p:nvPr>
        </p:nvSpPr>
        <p:spPr>
          <a:xfrm>
            <a:off x="457200" y="1828800"/>
            <a:ext cx="8229600" cy="4373563"/>
          </a:xfrm>
        </p:spPr>
        <p:txBody>
          <a:bodyPr/>
          <a:lstStyle/>
          <a:p>
            <a:pPr lvl="1">
              <a:buClr>
                <a:srgbClr val="FFC000"/>
              </a:buClr>
              <a:buFont typeface="Wingdings" pitchFamily="2" charset="2"/>
              <a:buChar char="q"/>
            </a:pPr>
            <a:r>
              <a:rPr lang="en-US" sz="2400" dirty="0" smtClean="0">
                <a:latin typeface="Times New Roman" pitchFamily="18" charset="0"/>
                <a:cs typeface="Times New Roman" pitchFamily="18" charset="0"/>
              </a:rPr>
              <a:t>Excelsior College OWL Team</a:t>
            </a:r>
          </a:p>
          <a:p>
            <a:pPr lvl="2">
              <a:buClr>
                <a:srgbClr val="FFC000"/>
              </a:buClr>
              <a:buFont typeface="Wingdings" pitchFamily="2" charset="2"/>
              <a:buChar char="q"/>
            </a:pPr>
            <a:r>
              <a:rPr lang="en-US" sz="2200" u="sng" dirty="0" smtClean="0">
                <a:solidFill>
                  <a:srgbClr val="0070C0"/>
                </a:solidFill>
                <a:latin typeface="Times New Roman" pitchFamily="18" charset="0"/>
                <a:cs typeface="Times New Roman" pitchFamily="18" charset="0"/>
              </a:rPr>
              <a:t>owl@excelsior.edu</a:t>
            </a:r>
          </a:p>
          <a:p>
            <a:pPr lvl="1">
              <a:buClr>
                <a:srgbClr val="FFC000"/>
              </a:buClr>
              <a:buFont typeface="Wingdings" pitchFamily="2" charset="2"/>
              <a:buChar char="q"/>
            </a:pPr>
            <a:r>
              <a:rPr lang="en-US" sz="2400" dirty="0" smtClean="0">
                <a:latin typeface="Times New Roman" pitchFamily="18" charset="0"/>
                <a:cs typeface="Times New Roman" pitchFamily="18" charset="0"/>
              </a:rPr>
              <a:t>Kim Lourinia</a:t>
            </a:r>
          </a:p>
          <a:p>
            <a:pPr lvl="2">
              <a:buClr>
                <a:srgbClr val="FFC000"/>
              </a:buClr>
              <a:buFont typeface="Wingdings" pitchFamily="2" charset="2"/>
              <a:buChar char="q"/>
            </a:pPr>
            <a:r>
              <a:rPr lang="en-US" sz="2200" dirty="0" smtClean="0">
                <a:latin typeface="Times New Roman" pitchFamily="18" charset="0"/>
                <a:cs typeface="Times New Roman" pitchFamily="18" charset="0"/>
              </a:rPr>
              <a:t>Assistant Director of Academic Partnerships</a:t>
            </a:r>
          </a:p>
          <a:p>
            <a:pPr lvl="2">
              <a:buClr>
                <a:srgbClr val="FFC000"/>
              </a:buClr>
              <a:buFont typeface="Wingdings" pitchFamily="2" charset="2"/>
              <a:buChar char="q"/>
            </a:pPr>
            <a:r>
              <a:rPr lang="en-US" sz="2200" dirty="0" smtClean="0">
                <a:latin typeface="Times New Roman" pitchFamily="18" charset="0"/>
                <a:cs typeface="Times New Roman" pitchFamily="18" charset="0"/>
              </a:rPr>
              <a:t>(518) 608-8321</a:t>
            </a:r>
          </a:p>
          <a:p>
            <a:pPr lvl="2">
              <a:buClr>
                <a:srgbClr val="FFC000"/>
              </a:buClr>
              <a:buFont typeface="Wingdings" pitchFamily="2" charset="2"/>
              <a:buChar char="q"/>
            </a:pPr>
            <a:r>
              <a:rPr lang="en-US" sz="2200" u="sng" dirty="0" smtClean="0">
                <a:solidFill>
                  <a:srgbClr val="0070C0"/>
                </a:solidFill>
                <a:latin typeface="Times New Roman" pitchFamily="18" charset="0"/>
                <a:cs typeface="Times New Roman" pitchFamily="18" charset="0"/>
              </a:rPr>
              <a:t>klourinia@excelsior.edu</a:t>
            </a:r>
          </a:p>
          <a:p>
            <a:pPr lvl="1">
              <a:buClr>
                <a:srgbClr val="FFC000"/>
              </a:buClr>
              <a:buFont typeface="Wingdings" pitchFamily="2" charset="2"/>
              <a:buChar char="q"/>
            </a:pPr>
            <a:r>
              <a:rPr lang="en-US" sz="2400" dirty="0" smtClean="0">
                <a:latin typeface="Times New Roman" pitchFamily="18" charset="0"/>
                <a:cs typeface="Times New Roman" pitchFamily="18" charset="0"/>
              </a:rPr>
              <a:t>Lisa </a:t>
            </a:r>
            <a:r>
              <a:rPr lang="en-US" sz="2400" dirty="0" err="1" smtClean="0">
                <a:latin typeface="Times New Roman" pitchFamily="18" charset="0"/>
                <a:cs typeface="Times New Roman" pitchFamily="18" charset="0"/>
              </a:rPr>
              <a:t>LaVigna</a:t>
            </a:r>
            <a:endParaRPr lang="en-US" sz="2400" dirty="0" smtClean="0">
              <a:latin typeface="Times New Roman" pitchFamily="18" charset="0"/>
              <a:cs typeface="Times New Roman" pitchFamily="18" charset="0"/>
            </a:endParaRPr>
          </a:p>
          <a:p>
            <a:pPr lvl="2">
              <a:buClr>
                <a:srgbClr val="FFC000"/>
              </a:buClr>
              <a:buFont typeface="Wingdings" pitchFamily="2" charset="2"/>
              <a:buChar char="q"/>
            </a:pPr>
            <a:r>
              <a:rPr lang="en-US" sz="2200" dirty="0" smtClean="0">
                <a:latin typeface="Times New Roman" pitchFamily="18" charset="0"/>
                <a:cs typeface="Times New Roman" pitchFamily="18" charset="0"/>
              </a:rPr>
              <a:t>Executive Director of Outreach and Access</a:t>
            </a:r>
          </a:p>
          <a:p>
            <a:pPr lvl="2">
              <a:buClr>
                <a:srgbClr val="FFC000"/>
              </a:buClr>
              <a:buFont typeface="Wingdings" pitchFamily="2" charset="2"/>
              <a:buChar char="q"/>
            </a:pPr>
            <a:r>
              <a:rPr lang="en-US" sz="2200" dirty="0" smtClean="0">
                <a:latin typeface="Times New Roman" pitchFamily="18" charset="0"/>
                <a:cs typeface="Times New Roman" pitchFamily="18" charset="0"/>
              </a:rPr>
              <a:t>(608-8252)</a:t>
            </a:r>
          </a:p>
          <a:p>
            <a:pPr lvl="2">
              <a:buClr>
                <a:srgbClr val="FFC000"/>
              </a:buClr>
              <a:buFont typeface="Wingdings" pitchFamily="2" charset="2"/>
              <a:buChar char="q"/>
            </a:pPr>
            <a:r>
              <a:rPr lang="en-US" sz="2200" u="sng" dirty="0" smtClean="0">
                <a:solidFill>
                  <a:srgbClr val="0070C0"/>
                </a:solidFill>
                <a:latin typeface="Times New Roman" panose="02020603050405020304" pitchFamily="18" charset="0"/>
                <a:cs typeface="Times New Roman" panose="02020603050405020304" pitchFamily="18" charset="0"/>
              </a:rPr>
              <a:t>llavigna@excelsior.edu</a:t>
            </a:r>
          </a:p>
          <a:p>
            <a:pPr lvl="2"/>
            <a:endParaRPr lang="en-US" dirty="0">
              <a:latin typeface="Times New Roman" panose="02020603050405020304" pitchFamily="18" charset="0"/>
              <a:cs typeface="Times New Roman" panose="02020603050405020304" pitchFamily="18" charset="0"/>
            </a:endParaRPr>
          </a:p>
        </p:txBody>
      </p:sp>
      <p:pic>
        <p:nvPicPr>
          <p:cNvPr id="4" name="Picture 5" descr="WhitePowerPoint_LOGO"/>
          <p:cNvPicPr>
            <a:picLocks noChangeAspect="1" noChangeArrowheads="1"/>
          </p:cNvPicPr>
          <p:nvPr/>
        </p:nvPicPr>
        <p:blipFill>
          <a:blip r:embed="rId3" cstate="print"/>
          <a:srcRect/>
          <a:stretch>
            <a:fillRect/>
          </a:stretch>
        </p:blipFill>
        <p:spPr bwMode="auto">
          <a:xfrm>
            <a:off x="304800" y="381000"/>
            <a:ext cx="2104372"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Excelsior College Presentation Template_0 (1)">
  <a:themeElements>
    <a:clrScheme name="Excelsior College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celsior College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xcelsior College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celsior College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celsior College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celsior College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celsior College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celsior College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celsior College Present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celsior College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celsior College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celsior College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celsior College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celsior College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086AB97506A7F44A48BE4E8A3BA24FC" ma:contentTypeVersion="0" ma:contentTypeDescription="Create a new document." ma:contentTypeScope="" ma:versionID="b1f100b22260f5f234bded1158b3ac87">
  <xsd:schema xmlns:xsd="http://www.w3.org/2001/XMLSchema" xmlns:xs="http://www.w3.org/2001/XMLSchema" xmlns:p="http://schemas.microsoft.com/office/2006/metadata/properties" targetNamespace="http://schemas.microsoft.com/office/2006/metadata/properties" ma:root="true" ma:fieldsID="c486719921af08a00f8ec0954cf6fb1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033A33-7501-43C3-A8EC-207DBD0CD2CB}">
  <ds:schemaRefs>
    <ds:schemaRef ds:uri="http://schemas.microsoft.com/sharepoint/v3/contenttype/forms"/>
  </ds:schemaRefs>
</ds:datastoreItem>
</file>

<file path=customXml/itemProps2.xml><?xml version="1.0" encoding="utf-8"?>
<ds:datastoreItem xmlns:ds="http://schemas.openxmlformats.org/officeDocument/2006/customXml" ds:itemID="{EEE8B466-113E-4C4D-BC9F-298B2646AB36}">
  <ds:schemaRefs>
    <ds:schemaRef ds:uri="http://purl.org/dc/elements/1.1/"/>
    <ds:schemaRef ds:uri="http://schemas.openxmlformats.org/package/2006/metadata/core-properties"/>
    <ds:schemaRef ds:uri="http://www.w3.org/XML/1998/namespace"/>
    <ds:schemaRef ds:uri="http://schemas.microsoft.com/office/2006/metadata/properties"/>
    <ds:schemaRef ds:uri="http://purl.org/dc/terms/"/>
    <ds:schemaRef ds:uri="http://schemas.microsoft.com/office/2006/documentManagement/types"/>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48D33FA2-1953-4C05-8CD3-A1AD316DE3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Excelsior College Presentation Template_0 (1)</Template>
  <TotalTime>971</TotalTime>
  <Words>2766</Words>
  <Application>Microsoft Office PowerPoint</Application>
  <PresentationFormat>On-screen Show (4:3)</PresentationFormat>
  <Paragraphs>258</Paragraphs>
  <Slides>20</Slides>
  <Notes>20</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Calibri</vt:lpstr>
      <vt:lpstr>Times New Roman</vt:lpstr>
      <vt:lpstr>Wingdings</vt:lpstr>
      <vt:lpstr>Excelsior College Presentation Template_0 (1)</vt:lpstr>
      <vt:lpstr>1_Custom Design</vt:lpstr>
      <vt:lpstr>Integrating an Online Writing Lab  into Curricula</vt:lpstr>
      <vt:lpstr>Agenda</vt:lpstr>
      <vt:lpstr>Poll</vt:lpstr>
      <vt:lpstr>OWL</vt:lpstr>
      <vt:lpstr>Benefits of an OWL</vt:lpstr>
      <vt:lpstr>Poll</vt:lpstr>
      <vt:lpstr>Importance of OER’s</vt:lpstr>
      <vt:lpstr>Excelsior College OWL</vt:lpstr>
      <vt:lpstr>Excelsior College OWL</vt:lpstr>
      <vt:lpstr>Excelsior College OWL</vt:lpstr>
      <vt:lpstr>Educator’s Handbook</vt:lpstr>
      <vt:lpstr>Pilot Study</vt:lpstr>
      <vt:lpstr>The Purdue OWL</vt:lpstr>
      <vt:lpstr>Poll</vt:lpstr>
      <vt:lpstr>Example #1 – English 101</vt:lpstr>
      <vt:lpstr>Example #2 - Psychology</vt:lpstr>
      <vt:lpstr>Support Across Disciplines</vt:lpstr>
      <vt:lpstr>Getting Started</vt:lpstr>
      <vt:lpstr>Poll</vt:lpstr>
      <vt:lpstr>Thank You</vt:lpstr>
    </vt:vector>
  </TitlesOfParts>
  <Company>Excelsior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Lesczinski</dc:creator>
  <cp:lastModifiedBy>LaVigna, Lisa</cp:lastModifiedBy>
  <cp:revision>77</cp:revision>
  <cp:lastPrinted>2016-03-14T14:25:05Z</cp:lastPrinted>
  <dcterms:created xsi:type="dcterms:W3CDTF">2015-03-04T18:08:38Z</dcterms:created>
  <dcterms:modified xsi:type="dcterms:W3CDTF">2016-03-14T15:41:17Z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0x010100F086AB97506A7F44A48BE4E8A3BA24FC</vt:lpwstr>
  </property>
</Properties>
</file>