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37" r:id="rId1"/>
  </p:sldMasterIdLst>
  <p:notesMasterIdLst>
    <p:notesMasterId r:id="rId39"/>
  </p:notesMasterIdLst>
  <p:handoutMasterIdLst>
    <p:handoutMasterId r:id="rId40"/>
  </p:handoutMasterIdLst>
  <p:sldIdLst>
    <p:sldId id="256" r:id="rId2"/>
    <p:sldId id="258" r:id="rId3"/>
    <p:sldId id="259" r:id="rId4"/>
    <p:sldId id="299" r:id="rId5"/>
    <p:sldId id="260" r:id="rId6"/>
    <p:sldId id="301" r:id="rId7"/>
    <p:sldId id="261" r:id="rId8"/>
    <p:sldId id="263" r:id="rId9"/>
    <p:sldId id="262" r:id="rId10"/>
    <p:sldId id="264" r:id="rId11"/>
    <p:sldId id="265" r:id="rId12"/>
    <p:sldId id="266" r:id="rId13"/>
    <p:sldId id="272" r:id="rId14"/>
    <p:sldId id="268" r:id="rId15"/>
    <p:sldId id="269" r:id="rId16"/>
    <p:sldId id="270" r:id="rId17"/>
    <p:sldId id="280" r:id="rId18"/>
    <p:sldId id="274" r:id="rId19"/>
    <p:sldId id="275" r:id="rId20"/>
    <p:sldId id="271" r:id="rId21"/>
    <p:sldId id="303" r:id="rId22"/>
    <p:sldId id="276" r:id="rId23"/>
    <p:sldId id="278" r:id="rId24"/>
    <p:sldId id="279" r:id="rId25"/>
    <p:sldId id="285" r:id="rId26"/>
    <p:sldId id="286" r:id="rId27"/>
    <p:sldId id="296" r:id="rId28"/>
    <p:sldId id="305" r:id="rId29"/>
    <p:sldId id="297" r:id="rId30"/>
    <p:sldId id="302" r:id="rId31"/>
    <p:sldId id="289" r:id="rId32"/>
    <p:sldId id="284" r:id="rId33"/>
    <p:sldId id="298" r:id="rId34"/>
    <p:sldId id="293" r:id="rId35"/>
    <p:sldId id="295" r:id="rId36"/>
    <p:sldId id="304" r:id="rId37"/>
    <p:sldId id="282" r:id="rId3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38" autoAdjust="0"/>
    <p:restoredTop sz="64964" autoAdjust="0"/>
  </p:normalViewPr>
  <p:slideViewPr>
    <p:cSldViewPr snapToGrid="0">
      <p:cViewPr>
        <p:scale>
          <a:sx n="51" d="100"/>
          <a:sy n="51" d="100"/>
        </p:scale>
        <p:origin x="1524" y="-12"/>
      </p:cViewPr>
      <p:guideLst/>
    </p:cSldViewPr>
  </p:slideViewPr>
  <p:notesTextViewPr>
    <p:cViewPr>
      <p:scale>
        <a:sx n="125" d="100"/>
        <a:sy n="125" d="100"/>
      </p:scale>
      <p:origin x="0" y="0"/>
    </p:cViewPr>
  </p:notesTextViewPr>
  <p:sorterViewPr>
    <p:cViewPr>
      <p:scale>
        <a:sx n="100" d="100"/>
        <a:sy n="100" d="100"/>
      </p:scale>
      <p:origin x="0" y="-66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445497047244091E-2"/>
          <c:y val="1.6587658920542637E-2"/>
          <c:w val="0.91399200295275596"/>
          <c:h val="0.76893579177314275"/>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Sheet1!$A$2:$A$6</c:f>
              <c:strCache>
                <c:ptCount val="5"/>
                <c:pt idx="0">
                  <c:v>AY 2013</c:v>
                </c:pt>
                <c:pt idx="1">
                  <c:v>AY 2014</c:v>
                </c:pt>
                <c:pt idx="2">
                  <c:v>AY 2015</c:v>
                </c:pt>
                <c:pt idx="3">
                  <c:v>AY 2016</c:v>
                </c:pt>
                <c:pt idx="4">
                  <c:v>AY 2017</c:v>
                </c:pt>
              </c:strCache>
            </c:strRef>
          </c:cat>
          <c:val>
            <c:numRef>
              <c:f>Sheet1!$B$2:$B$6</c:f>
              <c:numCache>
                <c:formatCode>General</c:formatCode>
                <c:ptCount val="5"/>
                <c:pt idx="0">
                  <c:v>2206</c:v>
                </c:pt>
                <c:pt idx="1">
                  <c:v>2846</c:v>
                </c:pt>
                <c:pt idx="2">
                  <c:v>3203</c:v>
                </c:pt>
                <c:pt idx="3">
                  <c:v>4160</c:v>
                </c:pt>
                <c:pt idx="4">
                  <c:v>4981</c:v>
                </c:pt>
              </c:numCache>
            </c:numRef>
          </c:val>
          <c:extLst>
            <c:ext xmlns:c16="http://schemas.microsoft.com/office/drawing/2014/chart" uri="{C3380CC4-5D6E-409C-BE32-E72D297353CC}">
              <c16:uniqueId val="{00000000-D38F-4437-A445-508D4415F99A}"/>
            </c:ext>
          </c:extLst>
        </c:ser>
        <c:dLbls>
          <c:showLegendKey val="0"/>
          <c:showVal val="0"/>
          <c:showCatName val="0"/>
          <c:showSerName val="0"/>
          <c:showPercent val="0"/>
          <c:showBubbleSize val="0"/>
        </c:dLbls>
        <c:gapWidth val="219"/>
        <c:overlap val="-27"/>
        <c:axId val="566476376"/>
        <c:axId val="566478344"/>
      </c:barChart>
      <c:catAx>
        <c:axId val="56647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478344"/>
        <c:crosses val="autoZero"/>
        <c:auto val="1"/>
        <c:lblAlgn val="ctr"/>
        <c:lblOffset val="100"/>
        <c:noMultiLvlLbl val="0"/>
      </c:catAx>
      <c:valAx>
        <c:axId val="56647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476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0899084043066046"/>
          <c:y val="0"/>
        </c:manualLayout>
      </c:layout>
      <c:overlay val="0"/>
      <c:spPr>
        <a:noFill/>
        <a:ln>
          <a:noFill/>
        </a:ln>
        <a:effectLst/>
      </c:spPr>
      <c:txPr>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endParaRPr lang="en-US"/>
        </a:p>
      </c:txPr>
    </c:title>
    <c:autoTitleDeleted val="0"/>
    <c:plotArea>
      <c:layout/>
      <c:pieChart>
        <c:varyColors val="1"/>
        <c:ser>
          <c:idx val="0"/>
          <c:order val="0"/>
          <c:tx>
            <c:strRef>
              <c:f>Sheet1!$B$1</c:f>
              <c:strCache>
                <c:ptCount val="1"/>
                <c:pt idx="0">
                  <c:v>3 keys to success</c:v>
                </c:pt>
              </c:strCache>
            </c:strRef>
          </c:tx>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01-9A7F-4251-B1F3-E6DBAB8EA6AB}"/>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03-9A7F-4251-B1F3-E6DBAB8EA6AB}"/>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05-9A7F-4251-B1F3-E6DBAB8EA6AB}"/>
              </c:ext>
            </c:extLst>
          </c:dPt>
          <c:cat>
            <c:strRef>
              <c:f>Sheet1!$A$2:$A$4</c:f>
              <c:strCache>
                <c:ptCount val="3"/>
                <c:pt idx="0">
                  <c:v>Social</c:v>
                </c:pt>
                <c:pt idx="1">
                  <c:v>Emotional</c:v>
                </c:pt>
                <c:pt idx="2">
                  <c:v>Academic</c:v>
                </c:pt>
              </c:strCache>
            </c:strRef>
          </c:cat>
          <c:val>
            <c:numRef>
              <c:f>Sheet1!$B$2:$B$4</c:f>
              <c:numCache>
                <c:formatCode>General</c:formatCode>
                <c:ptCount val="3"/>
                <c:pt idx="0">
                  <c:v>33</c:v>
                </c:pt>
                <c:pt idx="1">
                  <c:v>33</c:v>
                </c:pt>
                <c:pt idx="2">
                  <c:v>33</c:v>
                </c:pt>
              </c:numCache>
            </c:numRef>
          </c:val>
          <c:extLst>
            <c:ext xmlns:c16="http://schemas.microsoft.com/office/drawing/2014/chart" uri="{C3380CC4-5D6E-409C-BE32-E72D297353CC}">
              <c16:uniqueId val="{00000000-6A52-4B81-B0B9-128B9427C5F9}"/>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8306140068026503"/>
          <c:y val="0.42001098680333204"/>
          <c:w val="0.16145996941927834"/>
          <c:h val="0.42009267927120314"/>
        </c:manualLayout>
      </c:layout>
      <c:overlay val="0"/>
      <c:spPr>
        <a:solidFill>
          <a:schemeClr val="lt1">
            <a:alpha val="50000"/>
          </a:schemeClr>
        </a:solid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9B05A79-B577-4410-B514-9F5AEE52D7EE}" type="datetimeFigureOut">
              <a:rPr lang="en-US" smtClean="0"/>
              <a:t>3/19/2018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1C87C94-6C4B-4589-BBEA-3F4BA29AEB44}" type="slidenum">
              <a:rPr lang="en-US" smtClean="0"/>
              <a:t>‹#›</a:t>
            </a:fld>
            <a:endParaRPr lang="en-US"/>
          </a:p>
        </p:txBody>
      </p:sp>
    </p:spTree>
    <p:extLst>
      <p:ext uri="{BB962C8B-B14F-4D97-AF65-F5344CB8AC3E}">
        <p14:creationId xmlns:p14="http://schemas.microsoft.com/office/powerpoint/2010/main" val="6684948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2000CAA-276E-4EAB-8349-9592DF5F7F5F}" type="datetimeFigureOut">
              <a:rPr lang="en-US" smtClean="0"/>
              <a:t>3/19/2018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2B1D3B1-DE98-4C52-961E-DA18F457F5A7}" type="slidenum">
              <a:rPr lang="en-US" smtClean="0"/>
              <a:t>‹#›</a:t>
            </a:fld>
            <a:endParaRPr lang="en-US"/>
          </a:p>
        </p:txBody>
      </p:sp>
    </p:spTree>
    <p:extLst>
      <p:ext uri="{BB962C8B-B14F-4D97-AF65-F5344CB8AC3E}">
        <p14:creationId xmlns:p14="http://schemas.microsoft.com/office/powerpoint/2010/main" val="3735587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Does your institution inform, prepare, advise, and transition concurrent enrollment students for success? Attend this thought-provoking session and explore ways to set the tone for success for concurrent enrollment students and your institution. Attendees from student affairs and instruction are encouraged.</a:t>
            </a:r>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1</a:t>
            </a:fld>
            <a:endParaRPr lang="en-US"/>
          </a:p>
        </p:txBody>
      </p:sp>
    </p:spTree>
    <p:extLst>
      <p:ext uri="{BB962C8B-B14F-4D97-AF65-F5344CB8AC3E}">
        <p14:creationId xmlns:p14="http://schemas.microsoft.com/office/powerpoint/2010/main" val="138010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Welcome!  Thank you for being here today.  Today’s topic is all about concurrent enrollment and what we can be doing for this particular student population.  Before I get started, I am very interested in knowing who my audience is.  So, if you would like to participate, quick jump on to the website here, I have 3 quick questions for you.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Questions:</a:t>
            </a:r>
            <a:r>
              <a:rPr lang="en-US" sz="1200" kern="1200" baseline="0" dirty="0" smtClean="0">
                <a:solidFill>
                  <a:schemeClr val="tx1"/>
                </a:solidFill>
                <a:effectLst/>
                <a:latin typeface="+mn-lt"/>
                <a:ea typeface="+mn-ea"/>
                <a:cs typeface="+mn-cs"/>
              </a:rPr>
              <a:t>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baseline="0" dirty="0" smtClean="0">
                <a:solidFill>
                  <a:schemeClr val="tx1"/>
                </a:solidFill>
                <a:effectLst/>
                <a:latin typeface="+mn-lt"/>
                <a:ea typeface="+mn-ea"/>
                <a:cs typeface="+mn-cs"/>
              </a:rPr>
              <a:t>W</a:t>
            </a:r>
            <a:r>
              <a:rPr lang="en-US" sz="1200" kern="1200" dirty="0" smtClean="0">
                <a:solidFill>
                  <a:schemeClr val="tx1"/>
                </a:solidFill>
                <a:effectLst/>
                <a:latin typeface="+mn-lt"/>
                <a:ea typeface="+mn-ea"/>
                <a:cs typeface="+mn-cs"/>
              </a:rPr>
              <a:t>ho is in the room?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dirty="0" smtClean="0">
                <a:solidFill>
                  <a:schemeClr val="tx1"/>
                </a:solidFill>
                <a:effectLst/>
                <a:latin typeface="+mn-lt"/>
                <a:ea typeface="+mn-ea"/>
                <a:cs typeface="+mn-cs"/>
              </a:rPr>
              <a:t>How long have you been working with concurrent enrollment?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dirty="0" smtClean="0">
                <a:solidFill>
                  <a:schemeClr val="tx1"/>
                </a:solidFill>
                <a:effectLst/>
                <a:latin typeface="+mn-lt"/>
                <a:ea typeface="+mn-ea"/>
                <a:cs typeface="+mn-cs"/>
              </a:rPr>
              <a:t>What is your comfort level with concurrent enrollment?</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2</a:t>
            </a:fld>
            <a:endParaRPr lang="en-US"/>
          </a:p>
        </p:txBody>
      </p:sp>
    </p:spTree>
    <p:extLst>
      <p:ext uri="{BB962C8B-B14F-4D97-AF65-F5344CB8AC3E}">
        <p14:creationId xmlns:p14="http://schemas.microsoft.com/office/powerpoint/2010/main" val="858523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Now that I know who is in the room, let me take a minute to introduce myself.  My name is Margo Leone and I am the Assistant Director of Concurrent Enrollment at Front Range Community College’s Westminster Campus, located just north of Denver.  </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3</a:t>
            </a:fld>
            <a:endParaRPr lang="en-US"/>
          </a:p>
        </p:txBody>
      </p:sp>
    </p:spTree>
    <p:extLst>
      <p:ext uri="{BB962C8B-B14F-4D97-AF65-F5344CB8AC3E}">
        <p14:creationId xmlns:p14="http://schemas.microsoft.com/office/powerpoint/2010/main" val="1342554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there have been working in this specific field for nearly 7 years there and although my current position reports through instruction, so much of what I do now and my previous higher education experience has all fallen within student affairs including admissions, advising, orientation, career services, testing, and the registrar’s office. </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4</a:t>
            </a:fld>
            <a:endParaRPr lang="en-US"/>
          </a:p>
        </p:txBody>
      </p:sp>
    </p:spTree>
    <p:extLst>
      <p:ext uri="{BB962C8B-B14F-4D97-AF65-F5344CB8AC3E}">
        <p14:creationId xmlns:p14="http://schemas.microsoft.com/office/powerpoint/2010/main" val="500958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Before we get too far down the path today, I want to tackle a little terminology.  The National Association for Concurrent Enrollment partnerships or NACEP describes both concurrent enrollment and dual enrollment as partnerships to provide high schools students the opportunity to take college credit-bearing courses. </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5</a:t>
            </a:fld>
            <a:endParaRPr lang="en-US"/>
          </a:p>
        </p:txBody>
      </p:sp>
    </p:spTree>
    <p:extLst>
      <p:ext uri="{BB962C8B-B14F-4D97-AF65-F5344CB8AC3E}">
        <p14:creationId xmlns:p14="http://schemas.microsoft.com/office/powerpoint/2010/main" val="3245715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Today, I will utilize NACEPs definition for dual enrollment; however, will use Colorado’s definition for concurrent enrollment.  Concurrent enrollment today will include college courses taught at the high school sites, on college campuses, online, Early College models, and PTECH models where credit is earned from day 1 without a final challenge exam like AP and IB.</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6</a:t>
            </a:fld>
            <a:endParaRPr lang="en-US"/>
          </a:p>
        </p:txBody>
      </p:sp>
    </p:spTree>
    <p:extLst>
      <p:ext uri="{BB962C8B-B14F-4D97-AF65-F5344CB8AC3E}">
        <p14:creationId xmlns:p14="http://schemas.microsoft.com/office/powerpoint/2010/main" val="1115801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Concurrent Enrollment courses share some elements or characteristics with other dual enrollment models, such as programs where high school students travel to the college campus, college faculty travel to high school sites, or even when a high school student takes a course from a college instructor via distance education or on an online platform.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B1D3B1-DE98-4C52-961E-DA18F457F5A7}" type="slidenum">
              <a:rPr lang="en-US" smtClean="0"/>
              <a:t>7</a:t>
            </a:fld>
            <a:endParaRPr lang="en-US"/>
          </a:p>
        </p:txBody>
      </p:sp>
    </p:spTree>
    <p:extLst>
      <p:ext uri="{BB962C8B-B14F-4D97-AF65-F5344CB8AC3E}">
        <p14:creationId xmlns:p14="http://schemas.microsoft.com/office/powerpoint/2010/main" val="169796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Now that we have the terminology, let’s chat a little bit about data.  Looking back to the 2010-2011 school year, that National Center for educational Statistics found that more than 1.2 million high school students took courses for college credit within a dual enrollment program. </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8</a:t>
            </a:fld>
            <a:endParaRPr lang="en-US"/>
          </a:p>
        </p:txBody>
      </p:sp>
    </p:spTree>
    <p:extLst>
      <p:ext uri="{BB962C8B-B14F-4D97-AF65-F5344CB8AC3E}">
        <p14:creationId xmlns:p14="http://schemas.microsoft.com/office/powerpoint/2010/main" val="2028775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aseline="0" dirty="0" smtClean="0"/>
          </a:p>
          <a:p>
            <a:endParaRPr lang="en-US" baseline="0"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According to the national student clearinghouse research center, enrollment at community colleges nationwide fell 2.5% from the spring 2016 to spring 2017 semesters. But even though national community college enrollment has declined, concurrent enrollment participation continues to rise.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9</a:t>
            </a:fld>
            <a:endParaRPr lang="en-US"/>
          </a:p>
        </p:txBody>
      </p:sp>
    </p:spTree>
    <p:extLst>
      <p:ext uri="{BB962C8B-B14F-4D97-AF65-F5344CB8AC3E}">
        <p14:creationId xmlns:p14="http://schemas.microsoft.com/office/powerpoint/2010/main" val="1779294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Colorado specifically has also seen significant growth in this area.  In 2009, there were 5,000 students participating in dual enrollment options (encompassing AP, IB, concurrent enrollment, and others).  In the 2015-2016 school year, there were more than 38,000 students in dual enrollment options.   25,000 of those students were concurrent enrollment specific.</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10</a:t>
            </a:fld>
            <a:endParaRPr lang="en-US"/>
          </a:p>
        </p:txBody>
      </p:sp>
    </p:spTree>
    <p:extLst>
      <p:ext uri="{BB962C8B-B14F-4D97-AF65-F5344CB8AC3E}">
        <p14:creationId xmlns:p14="http://schemas.microsoft.com/office/powerpoint/2010/main" val="16133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According to a joint report put out by the Colorado Department of Higher Education and Colorado Department of Education each year, in 2015-2016, 94% of Colorado districts and 84% of high school participated in concurrent enrollment.</a:t>
            </a:r>
          </a:p>
          <a:p>
            <a:endParaRPr lang="en-US" baseline="0" dirty="0" smtClean="0"/>
          </a:p>
        </p:txBody>
      </p:sp>
      <p:sp>
        <p:nvSpPr>
          <p:cNvPr id="4" name="Slide Number Placeholder 3"/>
          <p:cNvSpPr>
            <a:spLocks noGrp="1"/>
          </p:cNvSpPr>
          <p:nvPr>
            <p:ph type="sldNum" sz="quarter" idx="10"/>
          </p:nvPr>
        </p:nvSpPr>
        <p:spPr/>
        <p:txBody>
          <a:bodyPr/>
          <a:lstStyle/>
          <a:p>
            <a:fld id="{E2B1D3B1-DE98-4C52-961E-DA18F457F5A7}" type="slidenum">
              <a:rPr lang="en-US" smtClean="0"/>
              <a:t>11</a:t>
            </a:fld>
            <a:endParaRPr lang="en-US"/>
          </a:p>
        </p:txBody>
      </p:sp>
    </p:spTree>
    <p:extLst>
      <p:ext uri="{BB962C8B-B14F-4D97-AF65-F5344CB8AC3E}">
        <p14:creationId xmlns:p14="http://schemas.microsoft.com/office/powerpoint/2010/main" val="3451067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rising tide raises all ships and concurrent enrollment is just one example of how Colorado plans to close the attainment gap and tackle the “Colorado Paradigm</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From the 2009-2010 school year to 2015-2016 school year, participation in dual enrollment options increased 27% for Hispanic/Latino students, 65% for African American Students, and 12% for Native American/Alaskan Native students.  </a:t>
            </a:r>
          </a:p>
          <a:p>
            <a:endParaRPr lang="en-US" dirty="0" smtClean="0"/>
          </a:p>
          <a:p>
            <a:r>
              <a:rPr lang="en-US" dirty="0" smtClean="0"/>
              <a:t>The Colorado Paradigm</a:t>
            </a:r>
            <a:r>
              <a:rPr lang="en-US" baseline="0" dirty="0" smtClean="0"/>
              <a:t> is that CO is one of the most educated states; however, most of the people that live in Colorado with higher education experience were educated elsewhere and moved to CO.  The number of CO natives that continue into higher </a:t>
            </a:r>
            <a:r>
              <a:rPr lang="en-US" baseline="0" dirty="0" err="1" smtClean="0"/>
              <a:t>ed</a:t>
            </a:r>
            <a:r>
              <a:rPr lang="en-US" baseline="0" dirty="0" smtClean="0"/>
              <a:t> and earn degrees is very low. </a:t>
            </a:r>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12</a:t>
            </a:fld>
            <a:endParaRPr lang="en-US"/>
          </a:p>
        </p:txBody>
      </p:sp>
    </p:spTree>
    <p:extLst>
      <p:ext uri="{BB962C8B-B14F-4D97-AF65-F5344CB8AC3E}">
        <p14:creationId xmlns:p14="http://schemas.microsoft.com/office/powerpoint/2010/main" val="2692543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Zooming in a little bit more, remember, I am representing Front Range Community College, which is the largest of the 13 community colleges in the state. </a:t>
            </a:r>
          </a:p>
          <a:p>
            <a:pPr defTabSz="931774">
              <a:defRPr/>
            </a:pPr>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13</a:t>
            </a:fld>
            <a:endParaRPr lang="en-US"/>
          </a:p>
        </p:txBody>
      </p:sp>
    </p:spTree>
    <p:extLst>
      <p:ext uri="{BB962C8B-B14F-4D97-AF65-F5344CB8AC3E}">
        <p14:creationId xmlns:p14="http://schemas.microsoft.com/office/powerpoint/2010/main" val="3612713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Front Range is a multi-campus institutions with 5 different locations and serves nearly 20,000 students. Campus locations include Westminster Campus, Boulder County Campus in Longmont, and Larimer County Campus in Ft. Collins.  2 smaller centers are located in Loveland and Brighton</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14</a:t>
            </a:fld>
            <a:endParaRPr lang="en-US"/>
          </a:p>
        </p:txBody>
      </p:sp>
    </p:spTree>
    <p:extLst>
      <p:ext uri="{BB962C8B-B14F-4D97-AF65-F5344CB8AC3E}">
        <p14:creationId xmlns:p14="http://schemas.microsoft.com/office/powerpoint/2010/main" val="1143701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Of the nearly 20,000 students, Front Range Community College served in fall 2016, 3,469 were concurrent enrollment students.</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15</a:t>
            </a:fld>
            <a:endParaRPr lang="en-US"/>
          </a:p>
        </p:txBody>
      </p:sp>
    </p:spTree>
    <p:extLst>
      <p:ext uri="{BB962C8B-B14F-4D97-AF65-F5344CB8AC3E}">
        <p14:creationId xmlns:p14="http://schemas.microsoft.com/office/powerpoint/2010/main" val="20317529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According to the Colorado Community College System Fact Book, Front Range Community College saw a 125.8% change in enrollment of concurrent enrollment students between the 2013 and 2017 academic years.</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16</a:t>
            </a:fld>
            <a:endParaRPr lang="en-US"/>
          </a:p>
        </p:txBody>
      </p:sp>
    </p:spTree>
    <p:extLst>
      <p:ext uri="{BB962C8B-B14F-4D97-AF65-F5344CB8AC3E}">
        <p14:creationId xmlns:p14="http://schemas.microsoft.com/office/powerpoint/2010/main" val="848126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During 2015-2016, concurrent enrollment students at FRCC earned 29,035 credit hours and saved nearly $6 million dollars in tuition to students.  CE tuition is paid by the districts in Colorado using per pupil funding from the state. </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17</a:t>
            </a:fld>
            <a:endParaRPr lang="en-US"/>
          </a:p>
        </p:txBody>
      </p:sp>
    </p:spTree>
    <p:extLst>
      <p:ext uri="{BB962C8B-B14F-4D97-AF65-F5344CB8AC3E}">
        <p14:creationId xmlns:p14="http://schemas.microsoft.com/office/powerpoint/2010/main" val="11122270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According to the Colorado Department of Higher Education, Students participating in concurrent enrollment were 23% more likely to enroll in college after high school. </a:t>
            </a:r>
          </a:p>
          <a:p>
            <a:endParaRPr lang="en-US" dirty="0" smtClean="0"/>
          </a:p>
        </p:txBody>
      </p:sp>
      <p:sp>
        <p:nvSpPr>
          <p:cNvPr id="4" name="Slide Number Placeholder 3"/>
          <p:cNvSpPr>
            <a:spLocks noGrp="1"/>
          </p:cNvSpPr>
          <p:nvPr>
            <p:ph type="sldNum" sz="quarter" idx="10"/>
          </p:nvPr>
        </p:nvSpPr>
        <p:spPr/>
        <p:txBody>
          <a:bodyPr/>
          <a:lstStyle/>
          <a:p>
            <a:fld id="{E2B1D3B1-DE98-4C52-961E-DA18F457F5A7}" type="slidenum">
              <a:rPr lang="en-US" smtClean="0"/>
              <a:t>18</a:t>
            </a:fld>
            <a:endParaRPr lang="en-US"/>
          </a:p>
        </p:txBody>
      </p:sp>
    </p:spTree>
    <p:extLst>
      <p:ext uri="{BB962C8B-B14F-4D97-AF65-F5344CB8AC3E}">
        <p14:creationId xmlns:p14="http://schemas.microsoft.com/office/powerpoint/2010/main" val="314975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Not only are more students enrolling in college after high school, but there was an 11% decreased need for remediation, a 3% increase in first year retention rates, and a slight increase in first year GPA.</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19</a:t>
            </a:fld>
            <a:endParaRPr lang="en-US"/>
          </a:p>
        </p:txBody>
      </p:sp>
    </p:spTree>
    <p:extLst>
      <p:ext uri="{BB962C8B-B14F-4D97-AF65-F5344CB8AC3E}">
        <p14:creationId xmlns:p14="http://schemas.microsoft.com/office/powerpoint/2010/main" val="10183678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FRCC Westminster and Brighton campuses had 1,352 graduates during the 2016-2017 school year.  Nearly 10% of them were concurrent enrollment students earning their certificate or associates degree. </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20</a:t>
            </a:fld>
            <a:endParaRPr lang="en-US"/>
          </a:p>
        </p:txBody>
      </p:sp>
    </p:spTree>
    <p:extLst>
      <p:ext uri="{BB962C8B-B14F-4D97-AF65-F5344CB8AC3E}">
        <p14:creationId xmlns:p14="http://schemas.microsoft.com/office/powerpoint/2010/main" val="1766660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spring, FRCC is serving 4,309 concurrent enrollment students total.  Westminster Campus is serving 1,503 of those students from 43 different high schools. </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21</a:t>
            </a:fld>
            <a:endParaRPr lang="en-US"/>
          </a:p>
        </p:txBody>
      </p:sp>
    </p:spTree>
    <p:extLst>
      <p:ext uri="{BB962C8B-B14F-4D97-AF65-F5344CB8AC3E}">
        <p14:creationId xmlns:p14="http://schemas.microsoft.com/office/powerpoint/2010/main" val="294834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 what does all this mean?  As you can see by the quick data points shared thus far, concurrent enrollment students are a population we cannot ignore in Colorado or nationwide. </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22</a:t>
            </a:fld>
            <a:endParaRPr lang="en-US"/>
          </a:p>
        </p:txBody>
      </p:sp>
    </p:spTree>
    <p:extLst>
      <p:ext uri="{BB962C8B-B14F-4D97-AF65-F5344CB8AC3E}">
        <p14:creationId xmlns:p14="http://schemas.microsoft.com/office/powerpoint/2010/main" val="208999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 most of you, this data (or similar data) probably isn’t new.  But what do we do with it? How can we best be serving this growing population and promote success? Maybe you can’t help but think, “These students are taking over the college!”  I’m here to share with you how FRCC’s College Now team embraced our college’s new motto of being student ready.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B1D3B1-DE98-4C52-961E-DA18F457F5A7}" type="slidenum">
              <a:rPr lang="en-US" smtClean="0"/>
              <a:t>23</a:t>
            </a:fld>
            <a:endParaRPr lang="en-US"/>
          </a:p>
        </p:txBody>
      </p:sp>
    </p:spTree>
    <p:extLst>
      <p:ext uri="{BB962C8B-B14F-4D97-AF65-F5344CB8AC3E}">
        <p14:creationId xmlns:p14="http://schemas.microsoft.com/office/powerpoint/2010/main" val="39589963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First off, when navigating</a:t>
            </a:r>
            <a:r>
              <a:rPr lang="en-US" sz="1200" kern="1200" baseline="0" dirty="0" smtClean="0">
                <a:solidFill>
                  <a:schemeClr val="tx1"/>
                </a:solidFill>
                <a:effectLst/>
                <a:latin typeface="+mn-lt"/>
                <a:ea typeface="+mn-ea"/>
                <a:cs typeface="+mn-cs"/>
              </a:rPr>
              <a:t> the world of Concurrent enrollment, </a:t>
            </a:r>
            <a:r>
              <a:rPr lang="en-US" sz="1200" kern="1200" dirty="0" smtClean="0">
                <a:solidFill>
                  <a:schemeClr val="tx1"/>
                </a:solidFill>
                <a:effectLst/>
                <a:latin typeface="+mn-lt"/>
                <a:ea typeface="+mn-ea"/>
                <a:cs typeface="+mn-cs"/>
              </a:rPr>
              <a:t>don’t panic.  Today I’m going to challenge you to possibly rethink concurrent enrollment (CE) at your institution.  These students are more than just high school students, they are our students.  The experience we provided in CE impacts students matriculating to our campuses after high school, continuing on in higher education.  Stop thinking of concurrent enrollment students as high school students on our campuses. These young students are quickly becoming the new normal.</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24</a:t>
            </a:fld>
            <a:endParaRPr lang="en-US"/>
          </a:p>
        </p:txBody>
      </p:sp>
    </p:spTree>
    <p:extLst>
      <p:ext uri="{BB962C8B-B14F-4D97-AF65-F5344CB8AC3E}">
        <p14:creationId xmlns:p14="http://schemas.microsoft.com/office/powerpoint/2010/main" val="24724395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a higher education institution, don’t be scared, be prepared.  Who is driving the bus? Develop strong partnerships.  Grow together with partners.  Evaluate what works and what doesn’t.  Don’t be afraid to charge as necessary to meet the needs of the students.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Why does this all matter?</a:t>
            </a:r>
          </a:p>
          <a:p>
            <a:pPr lvl="0"/>
            <a:r>
              <a:rPr lang="en-US" sz="1200" kern="1200" dirty="0" smtClean="0">
                <a:solidFill>
                  <a:schemeClr val="tx1"/>
                </a:solidFill>
                <a:effectLst/>
                <a:latin typeface="+mn-lt"/>
                <a:ea typeface="+mn-ea"/>
                <a:cs typeface="+mn-cs"/>
              </a:rPr>
              <a:t>	Think like a recruiter.  Every interaction with the student, no matter the age, matters!</a:t>
            </a:r>
          </a:p>
          <a:p>
            <a:pPr lvl="0"/>
            <a:r>
              <a:rPr lang="en-US" sz="1200" kern="1200" dirty="0" smtClean="0">
                <a:solidFill>
                  <a:schemeClr val="tx1"/>
                </a:solidFill>
                <a:effectLst/>
                <a:latin typeface="+mn-lt"/>
                <a:ea typeface="+mn-ea"/>
                <a:cs typeface="+mn-cs"/>
              </a:rPr>
              <a:t>	Bad experience in high school, they will not continue at your institution after high school.</a:t>
            </a:r>
          </a:p>
          <a:p>
            <a:pPr lvl="0"/>
            <a:r>
              <a:rPr lang="en-US" sz="1200" kern="1200" dirty="0" smtClean="0">
                <a:solidFill>
                  <a:schemeClr val="tx1"/>
                </a:solidFill>
                <a:effectLst/>
                <a:latin typeface="+mn-lt"/>
                <a:ea typeface="+mn-ea"/>
                <a:cs typeface="+mn-cs"/>
              </a:rPr>
              <a:t>	Retention is about today to tomorrow, not just fall to spring or fall to fall data</a:t>
            </a:r>
          </a:p>
          <a:p>
            <a:pPr lvl="0"/>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Education is key!  When working with high school students, you have to be prepared to educate the parents and school partners as well. </a:t>
            </a:r>
          </a:p>
          <a:p>
            <a:r>
              <a:rPr lang="en-US" sz="1200" kern="1200" dirty="0" smtClean="0">
                <a:solidFill>
                  <a:schemeClr val="tx1"/>
                </a:solidFill>
                <a:effectLst/>
                <a:latin typeface="+mn-lt"/>
                <a:ea typeface="+mn-ea"/>
                <a:cs typeface="+mn-cs"/>
              </a:rPr>
              <a:t>The secondary system and the higher </a:t>
            </a:r>
            <a:r>
              <a:rPr lang="en-US" sz="1200" kern="1200" dirty="0" err="1" smtClean="0">
                <a:solidFill>
                  <a:schemeClr val="tx1"/>
                </a:solidFill>
                <a:effectLst/>
                <a:latin typeface="+mn-lt"/>
                <a:ea typeface="+mn-ea"/>
                <a:cs typeface="+mn-cs"/>
              </a:rPr>
              <a:t>ed</a:t>
            </a:r>
            <a:r>
              <a:rPr lang="en-US" sz="1200" kern="1200" dirty="0" smtClean="0">
                <a:solidFill>
                  <a:schemeClr val="tx1"/>
                </a:solidFill>
                <a:effectLst/>
                <a:latin typeface="+mn-lt"/>
                <a:ea typeface="+mn-ea"/>
                <a:cs typeface="+mn-cs"/>
              </a:rPr>
              <a:t> system (at least in CO) can sometimes feel like putting a square peg in a round hole.  Most importantly, don’t forget about your own college staff and faculty.  Don’t assume they understand why high school students are showing up in their classrooms.  Open the doors of communication.     </a:t>
            </a:r>
          </a:p>
          <a:p>
            <a:pPr lvl="0"/>
            <a:endParaRPr lang="en-US" sz="1100" dirty="0"/>
          </a:p>
        </p:txBody>
      </p:sp>
      <p:sp>
        <p:nvSpPr>
          <p:cNvPr id="4" name="Slide Number Placeholder 3"/>
          <p:cNvSpPr>
            <a:spLocks noGrp="1"/>
          </p:cNvSpPr>
          <p:nvPr>
            <p:ph type="sldNum" sz="quarter" idx="10"/>
          </p:nvPr>
        </p:nvSpPr>
        <p:spPr/>
        <p:txBody>
          <a:bodyPr/>
          <a:lstStyle/>
          <a:p>
            <a:fld id="{E2B1D3B1-DE98-4C52-961E-DA18F457F5A7}" type="slidenum">
              <a:rPr lang="en-US" smtClean="0"/>
              <a:t>25</a:t>
            </a:fld>
            <a:endParaRPr lang="en-US"/>
          </a:p>
        </p:txBody>
      </p:sp>
    </p:spTree>
    <p:extLst>
      <p:ext uri="{BB962C8B-B14F-4D97-AF65-F5344CB8AC3E}">
        <p14:creationId xmlns:p14="http://schemas.microsoft.com/office/powerpoint/2010/main" val="17412292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know it is hard in higher education, but do your best to be proactive and not reactive.  It is important that all players at the table agree on what the goals are, where you are going and how you want to get there.  Avoid back pedaling.  Plan ahead whenever and where ever possible.  Once you give the go ahead, it is really hard to pull back. </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26</a:t>
            </a:fld>
            <a:endParaRPr lang="en-US"/>
          </a:p>
        </p:txBody>
      </p:sp>
    </p:spTree>
    <p:extLst>
      <p:ext uri="{BB962C8B-B14F-4D97-AF65-F5344CB8AC3E}">
        <p14:creationId xmlns:p14="http://schemas.microsoft.com/office/powerpoint/2010/main" val="37789480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 is important to help students, parents, and secondary partners understand that academics are not everything!  Just because a student qualifies with high test scores doesn’t mean they have the social or emotional skills to be successful in college course.  Help set the bar for students and your program’s reputation.  In Student Affairs, there is a lot of talk about “first year experience” for college freshman.  Well, with concurrent enrollment, that first year experience may have been 4 years earlier when he or she was a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grader.  Don’t leave a bad taste in students’ mouths.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Keep a pulse on who is in control.  Students must own the process and the experience.  When parents take ownership, it typically ends in a disaster.  Over motivated parents and under motivated students never ends well.  As the economy has shifted, families are starting to put together the pieces that going to a community college first will save them money.  Even more enticing is the idea of free college. If your state offers free concurrent enrollment credits to students like Colorado, I would actually caution you about highlighting that as one of the main selling points.  “Free College” tends to appeal to more parents than students.  It is a great point to talk about, just don’t make it your main point. Remember, if the student doesn’t want it, the success rate decreases.  Free college a lot of times motives parents, not students.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B1D3B1-DE98-4C52-961E-DA18F457F5A7}" type="slidenum">
              <a:rPr lang="en-US" smtClean="0"/>
              <a:t>27</a:t>
            </a:fld>
            <a:endParaRPr lang="en-US"/>
          </a:p>
        </p:txBody>
      </p:sp>
    </p:spTree>
    <p:extLst>
      <p:ext uri="{BB962C8B-B14F-4D97-AF65-F5344CB8AC3E}">
        <p14:creationId xmlns:p14="http://schemas.microsoft.com/office/powerpoint/2010/main" val="33233526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Think of it this way, Colorado legislation has opened the doors for students in grades 9-12 to patriciate in concurrent enrollment.  Would you ever walk into an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 classroom and tell students, “We decided you all are ready to skip high school and jump straight to college”?    Most likely not.  Concurrent Enrollment is a great opportunity for students; however, it isn’t for everybody.  That is where we have to come in and be the coach to help people understand why it isn’t always the best fit at the same time for all students.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Help students understand how college coursework fits into their bigger picture.  Is the student taking a full high school course load, play sports, have family or religious commitments after school hours, work, etc.  All these pieces add up. Advising is key.  What would be best for the student?  Possibly fall only classes because of spring sports or theatre productions? Spring courses only because the family always takes a family trip in the fall and the student would miss too much coursework to be successful?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is also important to remember that you don’t know what you don’t know.  Remind students and parents that they don’t need to go from 0 to 60 in 1 semester.  Advise on proper course load.  At FRCC, we have utilized a scaling method to guide students along.  Best practice we have found includes: </a:t>
            </a:r>
          </a:p>
          <a:p>
            <a:pPr lvl="0"/>
            <a:r>
              <a:rPr lang="en-US" sz="1200" kern="1200" dirty="0" smtClean="0">
                <a:solidFill>
                  <a:schemeClr val="tx1"/>
                </a:solidFill>
                <a:effectLst/>
                <a:latin typeface="+mn-lt"/>
                <a:ea typeface="+mn-ea"/>
                <a:cs typeface="+mn-cs"/>
              </a:rPr>
              <a:t>	Start with a college course at a high school site taught by a qualified high school instructor</a:t>
            </a:r>
          </a:p>
          <a:p>
            <a:pPr lvl="0"/>
            <a:r>
              <a:rPr lang="en-US" sz="1200" kern="1200" dirty="0" smtClean="0">
                <a:solidFill>
                  <a:schemeClr val="tx1"/>
                </a:solidFill>
                <a:effectLst/>
                <a:latin typeface="+mn-lt"/>
                <a:ea typeface="+mn-ea"/>
                <a:cs typeface="+mn-cs"/>
              </a:rPr>
              <a:t>	Move to a college course at the high school site taught by a full time or part time college instructor coming to the high 	school</a:t>
            </a:r>
          </a:p>
          <a:p>
            <a:pPr lvl="0"/>
            <a:r>
              <a:rPr lang="en-US" sz="1200" kern="1200" dirty="0" smtClean="0">
                <a:solidFill>
                  <a:schemeClr val="tx1"/>
                </a:solidFill>
                <a:effectLst/>
                <a:latin typeface="+mn-lt"/>
                <a:ea typeface="+mn-ea"/>
                <a:cs typeface="+mn-cs"/>
              </a:rPr>
              <a:t>	Have the student take coursework at the college site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28</a:t>
            </a:fld>
            <a:endParaRPr lang="en-US"/>
          </a:p>
        </p:txBody>
      </p:sp>
    </p:spTree>
    <p:extLst>
      <p:ext uri="{BB962C8B-B14F-4D97-AF65-F5344CB8AC3E}">
        <p14:creationId xmlns:p14="http://schemas.microsoft.com/office/powerpoint/2010/main" val="40444123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isn’t enough to just prep the high school students and their parents. It is important to remember that your college faculty and instructors may or may not love the idea of teaching high school students.  It is important to support them as well.  A couple examples we have used for helping to engage the instructional side of the house has included updates to the department chairs each semester, attending department meetings with faculty to answer questions and navigate hot topics, be willing to gather feedback and do something about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Recently we surveyed our partners (internally and externally) about our program.  The information we received caused us to start doing some data digs to get to the heart of the program. When you collect the data, don’t forget to close the loop.  We communicated back out that the feedback was heard and shared what we were doing internally to help tackle key issues.  </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29</a:t>
            </a:fld>
            <a:endParaRPr lang="en-US"/>
          </a:p>
        </p:txBody>
      </p:sp>
    </p:spTree>
    <p:extLst>
      <p:ext uri="{BB962C8B-B14F-4D97-AF65-F5344CB8AC3E}">
        <p14:creationId xmlns:p14="http://schemas.microsoft.com/office/powerpoint/2010/main" val="36902240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Another example came out of our faculty specifically.  Our English faculty were finding that high school students were not prepared for their courses even though they were testing in and meeting pre-</a:t>
            </a:r>
            <a:r>
              <a:rPr lang="en-US" sz="1200" kern="1200" dirty="0" err="1" smtClean="0">
                <a:solidFill>
                  <a:schemeClr val="tx1"/>
                </a:solidFill>
                <a:effectLst/>
                <a:latin typeface="+mn-lt"/>
                <a:ea typeface="+mn-ea"/>
                <a:cs typeface="+mn-cs"/>
              </a:rPr>
              <a:t>reqs</a:t>
            </a:r>
            <a:r>
              <a:rPr lang="en-US" sz="1200" kern="1200" dirty="0" smtClean="0">
                <a:solidFill>
                  <a:schemeClr val="tx1"/>
                </a:solidFill>
                <a:effectLst/>
                <a:latin typeface="+mn-lt"/>
                <a:ea typeface="+mn-ea"/>
                <a:cs typeface="+mn-cs"/>
              </a:rPr>
              <a:t>.  At the</a:t>
            </a:r>
            <a:r>
              <a:rPr lang="en-US" sz="1200" kern="1200" baseline="0" dirty="0" smtClean="0">
                <a:solidFill>
                  <a:schemeClr val="tx1"/>
                </a:solidFill>
                <a:effectLst/>
                <a:latin typeface="+mn-lt"/>
                <a:ea typeface="+mn-ea"/>
                <a:cs typeface="+mn-cs"/>
              </a:rPr>
              <a:t> request of our English faculty, w</a:t>
            </a:r>
            <a:r>
              <a:rPr lang="en-US" sz="1200" kern="1200" dirty="0" smtClean="0">
                <a:solidFill>
                  <a:schemeClr val="tx1"/>
                </a:solidFill>
                <a:effectLst/>
                <a:latin typeface="+mn-lt"/>
                <a:ea typeface="+mn-ea"/>
                <a:cs typeface="+mn-cs"/>
              </a:rPr>
              <a:t>e pulled together the high school English teachers and college faculty to talk about what they are teaching in each of their classrooms and were able to identify why some of the students may struggle once in a college classroom.  This has allowed for additional improvements from both sides resulting in benefits for students and promoting being “colleague ready” for faculty.  Changing the mindset and making</a:t>
            </a:r>
            <a:r>
              <a:rPr lang="en-US" sz="1200" kern="1200" baseline="0" dirty="0" smtClean="0">
                <a:solidFill>
                  <a:schemeClr val="tx1"/>
                </a:solidFill>
                <a:effectLst/>
                <a:latin typeface="+mn-lt"/>
                <a:ea typeface="+mn-ea"/>
                <a:cs typeface="+mn-cs"/>
              </a:rPr>
              <a:t> sure the high school teachers teaching on behalf of the college at the high school sites are our colleagues and are truly an extension of the college.</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PTECH program which stands for Pathways in Technology Early College High School is another example of success and has brought secondary, post-secondary and industry together at the table to create seamless opportunities for students. Bringing industry to the table from the start to help select program</a:t>
            </a:r>
            <a:r>
              <a:rPr lang="en-US" sz="1200" kern="1200" baseline="0" dirty="0" smtClean="0">
                <a:solidFill>
                  <a:schemeClr val="tx1"/>
                </a:solidFill>
                <a:effectLst/>
                <a:latin typeface="+mn-lt"/>
                <a:ea typeface="+mn-ea"/>
                <a:cs typeface="+mn-cs"/>
              </a:rPr>
              <a:t> options that best meet their needs in industry.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30</a:t>
            </a:fld>
            <a:endParaRPr lang="en-US"/>
          </a:p>
        </p:txBody>
      </p:sp>
    </p:spTree>
    <p:extLst>
      <p:ext uri="{BB962C8B-B14F-4D97-AF65-F5344CB8AC3E}">
        <p14:creationId xmlns:p14="http://schemas.microsoft.com/office/powerpoint/2010/main" val="2464522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Some additional tips our department has found helpful when working with instructional folks is to make sure you have clear hiring credentials.  Documents showing exactly who qualifies.  Make sure your secondary partners know what those credentials are.  Remember, it is hard to back pedal once the wrong information has been distributed.</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Having a hard time filling a position that teaches at a high school site?  Consider positing a specific job description identifying it is a teaching opportunity at the high school site.  We have found some real gems by doing this.  For example, high school teachers that walked away from teaching to be stay at home parents but love their field and jump at the opportunity to teach just 1 class.  Having the right people, who are engaged and excited from the start makes a huge difference.  Since hiring credentials at the secondary level can be different than the college level, consider working with the high school to have a college department chair review applicant materials to see if the high school teacher would meet college qualifications before their hired.  Maybe even have them sit on the search committee for the high school hiring as appropriate.  These conversations up front eliminate frustration later on.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Once you have them hired, don’t forget about them!  Be intentional about professional development. Are there ways you can include instructors teaching at high school sites with campus department meetings or inservice opportunities?  Don’t leave any gaps.  Make sure there is clear communication about expectations or changes occurring.  We have also created some specific professional development opportunities teaching at the high school sites to make sure they have the nitty gritty of the college culture/processes before we turn them loose.  Remember, no matter where the course is being taught, whether it is at a college site, high school site or online, the college has the responsibility to monitor what is happening.  Observations for courses at high school sites should mirror things occurring on the college campus.  This can be a pain point.  Be prepared to hear, “that isn’t in my job description”.  Consider making it part of their job description or having some sort of compensation model.  For us, we have had large numbers of Psych courses taught at high school sites.  The department chair for psych could easily have 10 sections to observe at high school sites in one semester.  Chemistry may have none.  Having compensation models helps create buy in.  </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31</a:t>
            </a:fld>
            <a:endParaRPr lang="en-US"/>
          </a:p>
        </p:txBody>
      </p:sp>
    </p:spTree>
    <p:extLst>
      <p:ext uri="{BB962C8B-B14F-4D97-AF65-F5344CB8AC3E}">
        <p14:creationId xmlns:p14="http://schemas.microsoft.com/office/powerpoint/2010/main" val="31729283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Maybe you’re thinking these examples are great but where do you start?  For all you die hard theorist in the room, check this one out.  Our department has really focused on our program as a transition program and the idea of challenge and support.  The concepts behind it really work for everybody involved (students, parents, high schools, faculty, college staff, etc.)   Think about it.  In Sanford’s theory, success comes from a balance.  Our goal is to help make sure students can be challenged by college courses; however, the support is key to their success.  The last thing we want is to have negative results that can impact students down the road.  The same applies to instruction.  We challenge college faculty and instructors to teach high school students.  If you don’t support them, they become resentful and the classroom environment or partnership will suffer.  </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32</a:t>
            </a:fld>
            <a:endParaRPr lang="en-US"/>
          </a:p>
        </p:txBody>
      </p:sp>
    </p:spTree>
    <p:extLst>
      <p:ext uri="{BB962C8B-B14F-4D97-AF65-F5344CB8AC3E}">
        <p14:creationId xmlns:p14="http://schemas.microsoft.com/office/powerpoint/2010/main" val="3352928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you embrace concurrent enrollment in your institution, don’t forget to celebrate success.  We spend so much time responding in this constantly changing environment and putting out fires for students, faculty, and staff.  Remember, concurrent enrollment may have helped a student realize that can “do” college, or accomplish their goal of 1 course a full degree or certificate.  Maybe we helped the student who has never felt like they fit in or could find their niche.  Or another student accomplished their goal by taking a challenging course load in high school to get into the Ivy League school of their dreams. Maybe the success is a new internal or external partnership.  You may be convinced a college employee that concurrent enrollment really isn’t that bad.  And in the end, remember that sometimes you win and sometimes you learn.  So it doesn’t always work out well.  What are you going to do to fix that?  Make the best decision you can with the information you have and keep going.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B1D3B1-DE98-4C52-961E-DA18F457F5A7}" type="slidenum">
              <a:rPr lang="en-US" smtClean="0"/>
              <a:t>33</a:t>
            </a:fld>
            <a:endParaRPr lang="en-US"/>
          </a:p>
        </p:txBody>
      </p:sp>
    </p:spTree>
    <p:extLst>
      <p:ext uri="{BB962C8B-B14F-4D97-AF65-F5344CB8AC3E}">
        <p14:creationId xmlns:p14="http://schemas.microsoft.com/office/powerpoint/2010/main" val="35388187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Those are just some of the examples of ways FRCC has raised the bar with concurrent enrollment to help make sure our students are prepared, coached and support along the way.  With that, are there any questions I can answer?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34</a:t>
            </a:fld>
            <a:endParaRPr lang="en-US"/>
          </a:p>
        </p:txBody>
      </p:sp>
    </p:spTree>
    <p:extLst>
      <p:ext uri="{BB962C8B-B14F-4D97-AF65-F5344CB8AC3E}">
        <p14:creationId xmlns:p14="http://schemas.microsoft.com/office/powerpoint/2010/main" val="22604657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35</a:t>
            </a:fld>
            <a:endParaRPr lang="en-US"/>
          </a:p>
        </p:txBody>
      </p:sp>
    </p:spTree>
    <p:extLst>
      <p:ext uri="{BB962C8B-B14F-4D97-AF65-F5344CB8AC3E}">
        <p14:creationId xmlns:p14="http://schemas.microsoft.com/office/powerpoint/2010/main" val="26857919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B1D3B1-DE98-4C52-961E-DA18F457F5A7}" type="slidenum">
              <a:rPr lang="en-US" smtClean="0"/>
              <a:t>37</a:t>
            </a:fld>
            <a:endParaRPr lang="en-US"/>
          </a:p>
        </p:txBody>
      </p:sp>
    </p:spTree>
    <p:extLst>
      <p:ext uri="{BB962C8B-B14F-4D97-AF65-F5344CB8AC3E}">
        <p14:creationId xmlns:p14="http://schemas.microsoft.com/office/powerpoint/2010/main" val="34091688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7594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4857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3491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4452149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216337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6296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04136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623192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3819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52371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74743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D57F1E4F-1CFF-5643-939E-217C01CDF565}" type="slidenum">
              <a:rPr lang="en-US" smtClean="0"/>
              <a:pPr/>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751337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94746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9424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739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5758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19084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1691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20" cstate="email">
            <a:alphaModFix amt="1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8858957"/>
      </p:ext>
    </p:extLst>
  </p:cSld>
  <p:clrMap bg1="dk1" tx1="lt1" bg2="dk2" tx2="lt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 id="2147483854" r:id="rId17"/>
    <p:sldLayoutId id="2147483855" r:id="rId18"/>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hyperlink" Target="https://dp1.directpoll.com/r?XDbzPBd3ixYqg8xnEUXUug22nUrW9iAfEQDf3Tuc2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8.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18.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nacep.org/"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p:txBody>
          <a:bodyPr>
            <a:normAutofit fontScale="90000"/>
          </a:bodyPr>
          <a:lstStyle/>
          <a:p>
            <a:r>
              <a:rPr lang="en-US" dirty="0"/>
              <a:t>Raising the Bar with Concurrent </a:t>
            </a:r>
            <a:r>
              <a:rPr lang="en-US" dirty="0" smtClean="0"/>
              <a:t>Enrollment</a:t>
            </a:r>
            <a:endParaRPr lang="en-US" dirty="0"/>
          </a:p>
        </p:txBody>
      </p:sp>
      <p:sp>
        <p:nvSpPr>
          <p:cNvPr id="3" name="Subtitle 2"/>
          <p:cNvSpPr>
            <a:spLocks noGrp="1"/>
          </p:cNvSpPr>
          <p:nvPr>
            <p:ph type="subTitle" idx="1"/>
          </p:nvPr>
        </p:nvSpPr>
        <p:spPr/>
        <p:txBody>
          <a:bodyPr>
            <a:normAutofit lnSpcReduction="10000"/>
          </a:bodyPr>
          <a:lstStyle/>
          <a:p>
            <a:r>
              <a:rPr lang="en-US" dirty="0" smtClean="0"/>
              <a:t>Margo Leone</a:t>
            </a:r>
          </a:p>
          <a:p>
            <a:r>
              <a:rPr lang="en-US" dirty="0" smtClean="0"/>
              <a:t>Assistant Director of Concurrent Enrollment</a:t>
            </a:r>
          </a:p>
          <a:p>
            <a:r>
              <a:rPr lang="en-US" dirty="0" smtClean="0"/>
              <a:t>Front Range Community College, Westminster, CO </a:t>
            </a:r>
            <a:endParaRPr lang="en-US" dirty="0"/>
          </a:p>
        </p:txBody>
      </p:sp>
      <p:pic>
        <p:nvPicPr>
          <p:cNvPr id="5" name="Picture 4"/>
          <p:cNvPicPr/>
          <p:nvPr/>
        </p:nvPicPr>
        <p:blipFill>
          <a:blip r:embed="rId3" cstate="email">
            <a:extLst>
              <a:ext uri="{28A0092B-C50C-407E-A947-70E740481C1C}">
                <a14:useLocalDpi xmlns:a14="http://schemas.microsoft.com/office/drawing/2010/main"/>
              </a:ext>
            </a:extLst>
          </a:blip>
          <a:srcRect/>
          <a:stretch>
            <a:fillRect/>
          </a:stretch>
        </p:blipFill>
        <p:spPr bwMode="auto">
          <a:xfrm>
            <a:off x="9111342" y="2590079"/>
            <a:ext cx="3080658" cy="1671678"/>
          </a:xfrm>
          <a:prstGeom prst="rect">
            <a:avLst/>
          </a:prstGeom>
          <a:noFill/>
          <a:ln w="9525">
            <a:noFill/>
            <a:miter lim="800000"/>
            <a:headEnd/>
            <a:tailEnd/>
          </a:ln>
        </p:spPr>
      </p:pic>
    </p:spTree>
    <p:extLst>
      <p:ext uri="{BB962C8B-B14F-4D97-AF65-F5344CB8AC3E}">
        <p14:creationId xmlns:p14="http://schemas.microsoft.com/office/powerpoint/2010/main" val="35067107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in the room? </a:t>
            </a:r>
            <a:endParaRPr lang="en-US" dirty="0"/>
          </a:p>
        </p:txBody>
      </p:sp>
      <p:sp>
        <p:nvSpPr>
          <p:cNvPr id="5" name="Content Placeholder 2"/>
          <p:cNvSpPr txBox="1">
            <a:spLocks/>
          </p:cNvSpPr>
          <p:nvPr/>
        </p:nvSpPr>
        <p:spPr>
          <a:xfrm>
            <a:off x="165287" y="2506355"/>
            <a:ext cx="5098807" cy="1058555"/>
          </a:xfrm>
          <a:prstGeom prst="rect">
            <a:avLst/>
          </a:prstGeom>
        </p:spPr>
        <p:txBody>
          <a:bodyPr>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lgn="ctr">
              <a:buFont typeface="Arial" panose="020B0604020202020204" pitchFamily="34" charset="0"/>
              <a:buNone/>
            </a:pPr>
            <a:r>
              <a:rPr lang="en-US" sz="2800" dirty="0" smtClean="0"/>
              <a:t>Take a poll at http://etc.ch/jLWh</a:t>
            </a:r>
            <a:endParaRPr lang="en-US" sz="2800" dirty="0"/>
          </a:p>
        </p:txBody>
      </p:sp>
      <p:pic>
        <p:nvPicPr>
          <p:cNvPr id="6" name="Content Placeholder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02257" y="2506355"/>
            <a:ext cx="3778250" cy="3778250"/>
          </a:xfrm>
          <a:prstGeom prst="rect">
            <a:avLst/>
          </a:prstGeom>
        </p:spPr>
      </p:pic>
      <p:sp>
        <p:nvSpPr>
          <p:cNvPr id="7" name="Content Placeholder 2"/>
          <p:cNvSpPr txBox="1">
            <a:spLocks/>
          </p:cNvSpPr>
          <p:nvPr/>
        </p:nvSpPr>
        <p:spPr>
          <a:xfrm>
            <a:off x="457164" y="5449712"/>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3200" dirty="0" smtClean="0">
                <a:hlinkClick r:id="rId4"/>
              </a:rPr>
              <a:t>Survey Says...</a:t>
            </a:r>
            <a:endParaRPr lang="en-US" sz="3200" dirty="0" smtClean="0"/>
          </a:p>
          <a:p>
            <a:endParaRPr lang="en-US" dirty="0"/>
          </a:p>
        </p:txBody>
      </p:sp>
    </p:spTree>
    <p:extLst>
      <p:ext uri="{BB962C8B-B14F-4D97-AF65-F5344CB8AC3E}">
        <p14:creationId xmlns:p14="http://schemas.microsoft.com/office/powerpoint/2010/main" val="26840806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81844" y="232682"/>
            <a:ext cx="8485413" cy="6364062"/>
          </a:xfrm>
          <a:prstGeom prst="rect">
            <a:avLst/>
          </a:prstGeom>
        </p:spPr>
      </p:pic>
    </p:spTree>
    <p:extLst>
      <p:ext uri="{BB962C8B-B14F-4D97-AF65-F5344CB8AC3E}">
        <p14:creationId xmlns:p14="http://schemas.microsoft.com/office/powerpoint/2010/main" val="27110412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228045" y="206147"/>
            <a:ext cx="9499827" cy="6255984"/>
          </a:xfrm>
          <a:prstGeom prst="rect">
            <a:avLst/>
          </a:prstGeom>
        </p:spPr>
      </p:pic>
    </p:spTree>
    <p:extLst>
      <p:ext uri="{BB962C8B-B14F-4D97-AF65-F5344CB8AC3E}">
        <p14:creationId xmlns:p14="http://schemas.microsoft.com/office/powerpoint/2010/main" val="280758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4785" y="325120"/>
            <a:ext cx="10597243" cy="6173651"/>
          </a:xfrm>
          <a:prstGeom prst="rect">
            <a:avLst/>
          </a:prstGeom>
          <a:solidFill>
            <a:schemeClr val="tx1"/>
          </a:solidFill>
        </p:spPr>
        <p:txBody>
          <a:bodyPr wrap="square" rtlCol="0">
            <a:spAutoFit/>
          </a:bodyPr>
          <a:lstStyle/>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94560" y="325120"/>
            <a:ext cx="7086600" cy="7086600"/>
          </a:xfrm>
          <a:prstGeom prst="rect">
            <a:avLst/>
          </a:prstGeom>
        </p:spPr>
      </p:pic>
    </p:spTree>
    <p:extLst>
      <p:ext uri="{BB962C8B-B14F-4D97-AF65-F5344CB8AC3E}">
        <p14:creationId xmlns:p14="http://schemas.microsoft.com/office/powerpoint/2010/main" val="29496977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327" y="361041"/>
            <a:ext cx="11823496" cy="6170387"/>
          </a:xfrm>
          <a:prstGeom prst="rect">
            <a:avLst/>
          </a:prstGeom>
        </p:spPr>
      </p:pic>
    </p:spTree>
    <p:extLst>
      <p:ext uri="{BB962C8B-B14F-4D97-AF65-F5344CB8AC3E}">
        <p14:creationId xmlns:p14="http://schemas.microsoft.com/office/powerpoint/2010/main" val="20802460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53107" y="1175658"/>
            <a:ext cx="7013408" cy="4441825"/>
          </a:xfrm>
          <a:prstGeom prst="rect">
            <a:avLst/>
          </a:prstGeom>
        </p:spPr>
      </p:pic>
    </p:spTree>
    <p:extLst>
      <p:ext uri="{BB962C8B-B14F-4D97-AF65-F5344CB8AC3E}">
        <p14:creationId xmlns:p14="http://schemas.microsoft.com/office/powerpoint/2010/main" val="38503434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0628" y="555172"/>
            <a:ext cx="11851821" cy="5470071"/>
          </a:xfrm>
          <a:prstGeom prst="rect">
            <a:avLst/>
          </a:prstGeom>
        </p:spPr>
      </p:pic>
      <p:sp>
        <p:nvSpPr>
          <p:cNvPr id="2" name="TextBox 1"/>
          <p:cNvSpPr txBox="1"/>
          <p:nvPr/>
        </p:nvSpPr>
        <p:spPr>
          <a:xfrm>
            <a:off x="284480" y="6197600"/>
            <a:ext cx="11697969" cy="646331"/>
          </a:xfrm>
          <a:prstGeom prst="rect">
            <a:avLst/>
          </a:prstGeom>
          <a:noFill/>
        </p:spPr>
        <p:txBody>
          <a:bodyPr wrap="square" rtlCol="0">
            <a:spAutoFit/>
          </a:bodyPr>
          <a:lstStyle/>
          <a:p>
            <a:pPr lvl="0" defTabSz="914400">
              <a:defRPr/>
            </a:pPr>
            <a:r>
              <a:rPr lang="en-US" dirty="0" smtClean="0"/>
              <a:t>During the 2010-2011 </a:t>
            </a:r>
            <a:r>
              <a:rPr lang="en-US" dirty="0"/>
              <a:t>school year, that National Center for educational Statistics found that more than 1.2 million high school students took courses for college credit within a dual enrollment program. </a:t>
            </a:r>
          </a:p>
        </p:txBody>
      </p:sp>
    </p:spTree>
    <p:extLst>
      <p:ext uri="{BB962C8B-B14F-4D97-AF65-F5344CB8AC3E}">
        <p14:creationId xmlns:p14="http://schemas.microsoft.com/office/powerpoint/2010/main" val="24805380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032" y="149071"/>
            <a:ext cx="11490854" cy="781658"/>
          </a:xfrm>
        </p:spPr>
        <p:txBody>
          <a:bodyPr>
            <a:normAutofit fontScale="90000"/>
          </a:bodyPr>
          <a:lstStyle/>
          <a:p>
            <a:r>
              <a:rPr lang="en-US" dirty="0" smtClean="0"/>
              <a:t>According to National Student Clearinghouse Research Center</a:t>
            </a:r>
            <a:endParaRPr lang="en-US" dirty="0"/>
          </a:p>
        </p:txBody>
      </p:sp>
      <p:pic>
        <p:nvPicPr>
          <p:cNvPr id="5" name="Picture 4"/>
          <p:cNvPicPr>
            <a:picLocks noChangeAspect="1"/>
          </p:cNvPicPr>
          <p:nvPr/>
        </p:nvPicPr>
        <p:blipFill>
          <a:blip r:embed="rId3"/>
          <a:stretch>
            <a:fillRect/>
          </a:stretch>
        </p:blipFill>
        <p:spPr>
          <a:xfrm>
            <a:off x="148984" y="1230009"/>
            <a:ext cx="11672902" cy="5278473"/>
          </a:xfrm>
          <a:prstGeom prst="rect">
            <a:avLst/>
          </a:prstGeom>
        </p:spPr>
      </p:pic>
      <p:sp>
        <p:nvSpPr>
          <p:cNvPr id="6" name="TextBox 5"/>
          <p:cNvSpPr txBox="1"/>
          <p:nvPr/>
        </p:nvSpPr>
        <p:spPr>
          <a:xfrm>
            <a:off x="148984" y="5649686"/>
            <a:ext cx="11672902" cy="858796"/>
          </a:xfrm>
          <a:prstGeom prst="rect">
            <a:avLst/>
          </a:prstGeom>
          <a:noFill/>
          <a:ln w="76200">
            <a:solidFill>
              <a:srgbClr val="FF0000"/>
            </a:solidFill>
          </a:ln>
        </p:spPr>
        <p:txBody>
          <a:bodyPr wrap="square" rtlCol="0">
            <a:spAutoFit/>
          </a:bodyPr>
          <a:lstStyle/>
          <a:p>
            <a:endParaRPr lang="en-US"/>
          </a:p>
        </p:txBody>
      </p:sp>
    </p:spTree>
    <p:extLst>
      <p:ext uri="{BB962C8B-B14F-4D97-AF65-F5344CB8AC3E}">
        <p14:creationId xmlns:p14="http://schemas.microsoft.com/office/powerpoint/2010/main" val="42569744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464" y="-144843"/>
            <a:ext cx="10282265" cy="1080938"/>
          </a:xfrm>
        </p:spPr>
        <p:txBody>
          <a:bodyPr>
            <a:noAutofit/>
          </a:bodyPr>
          <a:lstStyle/>
          <a:p>
            <a:r>
              <a:rPr lang="en-US" sz="2000" dirty="0" smtClean="0"/>
              <a:t>Taken from CDE and CDHE’s Annual Concurrent Enrollment report 2015-2016</a:t>
            </a:r>
            <a:endParaRPr lang="en-US" sz="2000" dirty="0"/>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6021" y="936095"/>
            <a:ext cx="11049708" cy="5469392"/>
          </a:xfrm>
          <a:prstGeom prst="rect">
            <a:avLst/>
          </a:prstGeom>
        </p:spPr>
      </p:pic>
    </p:spTree>
    <p:extLst>
      <p:ext uri="{BB962C8B-B14F-4D97-AF65-F5344CB8AC3E}">
        <p14:creationId xmlns:p14="http://schemas.microsoft.com/office/powerpoint/2010/main" val="26937656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12272" y="114300"/>
            <a:ext cx="11805558" cy="6539581"/>
          </a:xfrm>
          <a:prstGeom prst="rect">
            <a:avLst/>
          </a:prstGeom>
          <a:solidFill>
            <a:schemeClr val="tx1"/>
          </a:solidFill>
        </p:spPr>
        <p:txBody>
          <a:bodyPr wrap="square" rtlCol="0">
            <a:spAutoFit/>
          </a:bodyPr>
          <a:lstStyle/>
          <a:p>
            <a:endParaRPr lang="en-US" dirty="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02941" y="114300"/>
            <a:ext cx="8467731" cy="6539581"/>
          </a:xfrm>
          <a:prstGeom prst="rect">
            <a:avLst/>
          </a:prstGeom>
        </p:spPr>
      </p:pic>
      <p:sp>
        <p:nvSpPr>
          <p:cNvPr id="2" name="TextBox 1"/>
          <p:cNvSpPr txBox="1"/>
          <p:nvPr/>
        </p:nvSpPr>
        <p:spPr>
          <a:xfrm>
            <a:off x="406400" y="975360"/>
            <a:ext cx="1239520" cy="2308324"/>
          </a:xfrm>
          <a:prstGeom prst="rect">
            <a:avLst/>
          </a:prstGeom>
          <a:noFill/>
        </p:spPr>
        <p:txBody>
          <a:bodyPr wrap="square" rtlCol="0">
            <a:spAutoFit/>
          </a:bodyPr>
          <a:lstStyle/>
          <a:p>
            <a:r>
              <a:rPr lang="en-US" dirty="0" smtClean="0">
                <a:solidFill>
                  <a:schemeClr val="bg1"/>
                </a:solidFill>
              </a:rPr>
              <a:t>2015-2016</a:t>
            </a:r>
          </a:p>
          <a:p>
            <a:endParaRPr lang="en-US" dirty="0">
              <a:solidFill>
                <a:schemeClr val="bg1"/>
              </a:solidFill>
            </a:endParaRPr>
          </a:p>
          <a:p>
            <a:r>
              <a:rPr lang="en-US" dirty="0" smtClean="0">
                <a:solidFill>
                  <a:schemeClr val="bg1"/>
                </a:solidFill>
              </a:rPr>
              <a:t>94% of districts</a:t>
            </a:r>
          </a:p>
          <a:p>
            <a:endParaRPr lang="en-US" dirty="0">
              <a:solidFill>
                <a:schemeClr val="bg1"/>
              </a:solidFill>
            </a:endParaRPr>
          </a:p>
          <a:p>
            <a:r>
              <a:rPr lang="en-US" dirty="0" smtClean="0">
                <a:solidFill>
                  <a:schemeClr val="bg1"/>
                </a:solidFill>
              </a:rPr>
              <a:t>84% of high schools</a:t>
            </a:r>
            <a:endParaRPr lang="en-US" dirty="0">
              <a:solidFill>
                <a:schemeClr val="bg1"/>
              </a:solidFill>
            </a:endParaRPr>
          </a:p>
        </p:txBody>
      </p:sp>
    </p:spTree>
    <p:extLst>
      <p:ext uri="{BB962C8B-B14F-4D97-AF65-F5344CB8AC3E}">
        <p14:creationId xmlns:p14="http://schemas.microsoft.com/office/powerpoint/2010/main" val="24287155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2560" y="325120"/>
            <a:ext cx="11866881" cy="5477022"/>
          </a:xfrm>
          <a:prstGeom prst="rect">
            <a:avLst/>
          </a:prstGeom>
        </p:spPr>
      </p:pic>
      <p:sp>
        <p:nvSpPr>
          <p:cNvPr id="3" name="TextBox 2"/>
          <p:cNvSpPr txBox="1"/>
          <p:nvPr/>
        </p:nvSpPr>
        <p:spPr>
          <a:xfrm>
            <a:off x="162560" y="5934670"/>
            <a:ext cx="11744960" cy="923330"/>
          </a:xfrm>
          <a:prstGeom prst="rect">
            <a:avLst/>
          </a:prstGeom>
          <a:noFill/>
        </p:spPr>
        <p:txBody>
          <a:bodyPr wrap="square" rtlCol="0">
            <a:spAutoFit/>
          </a:bodyPr>
          <a:lstStyle/>
          <a:p>
            <a:pPr lvl="0" defTabSz="914400">
              <a:defRPr/>
            </a:pPr>
            <a:r>
              <a:rPr lang="en-US" dirty="0"/>
              <a:t>From the 2009-2010 school year to 2015-2016 school year, participation in dual enrollment options increased 27% for Hispanic/Latino students, 65% for African American Students, and 12% for Native American/Alaskan Native students.  </a:t>
            </a:r>
          </a:p>
        </p:txBody>
      </p:sp>
    </p:spTree>
    <p:extLst>
      <p:ext uri="{BB962C8B-B14F-4D97-AF65-F5344CB8AC3E}">
        <p14:creationId xmlns:p14="http://schemas.microsoft.com/office/powerpoint/2010/main" val="1052539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104" y="475643"/>
            <a:ext cx="9613861" cy="1080938"/>
          </a:xfrm>
        </p:spPr>
        <p:txBody>
          <a:bodyPr/>
          <a:lstStyle/>
          <a:p>
            <a:r>
              <a:rPr lang="en-US" dirty="0" smtClean="0"/>
              <a:t>Westminster Campus</a:t>
            </a:r>
            <a:br>
              <a:rPr lang="en-US" dirty="0" smtClean="0"/>
            </a:br>
            <a:r>
              <a:rPr lang="en-US" dirty="0" smtClean="0"/>
              <a:t>Westminster, Colorado</a:t>
            </a:r>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59167" y="130629"/>
            <a:ext cx="6569565" cy="6602578"/>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2792" y="2375644"/>
            <a:ext cx="2194241" cy="2926956"/>
          </a:xfrm>
          <a:prstGeom prst="rect">
            <a:avLst/>
          </a:prstGeom>
        </p:spPr>
      </p:pic>
      <p:pic>
        <p:nvPicPr>
          <p:cNvPr id="6" name="Content Placeholder 4"/>
          <p:cNvPicPr>
            <a:picLocks noGrp="1" noChangeAspect="1"/>
          </p:cNvPicPr>
          <p:nvPr>
            <p:ph sz="quarter" idx="13"/>
          </p:nvPr>
        </p:nvPicPr>
        <p:blipFill>
          <a:blip r:embed="rId5" cstate="email">
            <a:extLst>
              <a:ext uri="{28A0092B-C50C-407E-A947-70E740481C1C}">
                <a14:useLocalDpi xmlns:a14="http://schemas.microsoft.com/office/drawing/2010/main"/>
              </a:ext>
            </a:extLst>
          </a:blip>
          <a:stretch>
            <a:fillRect/>
          </a:stretch>
        </p:blipFill>
        <p:spPr>
          <a:xfrm>
            <a:off x="2647854" y="3564040"/>
            <a:ext cx="2269672" cy="3027576"/>
          </a:xfrm>
        </p:spPr>
      </p:pic>
      <p:sp>
        <p:nvSpPr>
          <p:cNvPr id="7" name="TextBox 6"/>
          <p:cNvSpPr txBox="1"/>
          <p:nvPr/>
        </p:nvSpPr>
        <p:spPr>
          <a:xfrm>
            <a:off x="233185" y="4869708"/>
            <a:ext cx="3956631" cy="369332"/>
          </a:xfrm>
          <a:prstGeom prst="rect">
            <a:avLst/>
          </a:prstGeom>
          <a:noFill/>
        </p:spPr>
        <p:txBody>
          <a:bodyPr wrap="square" rtlCol="0">
            <a:spAutoFit/>
          </a:bodyPr>
          <a:lstStyle/>
          <a:p>
            <a:r>
              <a:rPr lang="en-US" dirty="0" smtClean="0"/>
              <a:t>Library</a:t>
            </a:r>
          </a:p>
        </p:txBody>
      </p:sp>
      <p:sp>
        <p:nvSpPr>
          <p:cNvPr id="8" name="TextBox 7"/>
          <p:cNvSpPr txBox="1"/>
          <p:nvPr/>
        </p:nvSpPr>
        <p:spPr>
          <a:xfrm>
            <a:off x="2647854" y="6121664"/>
            <a:ext cx="3956631" cy="369332"/>
          </a:xfrm>
          <a:prstGeom prst="rect">
            <a:avLst/>
          </a:prstGeom>
          <a:noFill/>
        </p:spPr>
        <p:txBody>
          <a:bodyPr wrap="square" rtlCol="0">
            <a:spAutoFit/>
          </a:bodyPr>
          <a:lstStyle/>
          <a:p>
            <a:r>
              <a:rPr lang="en-US" dirty="0" smtClean="0"/>
              <a:t>Welcome Center</a:t>
            </a:r>
          </a:p>
        </p:txBody>
      </p:sp>
    </p:spTree>
    <p:extLst>
      <p:ext uri="{BB962C8B-B14F-4D97-AF65-F5344CB8AC3E}">
        <p14:creationId xmlns:p14="http://schemas.microsoft.com/office/powerpoint/2010/main" val="30063319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3" cstate="email">
            <a:extLst>
              <a:ext uri="{28A0092B-C50C-407E-A947-70E740481C1C}">
                <a14:useLocalDpi xmlns:a14="http://schemas.microsoft.com/office/drawing/2010/main"/>
              </a:ext>
            </a:extLst>
          </a:blip>
          <a:stretch>
            <a:fillRect/>
          </a:stretch>
        </p:blipFill>
        <p:spPr>
          <a:xfrm>
            <a:off x="1524482" y="148331"/>
            <a:ext cx="9712116" cy="6432701"/>
          </a:xfrm>
        </p:spPr>
      </p:pic>
      <p:sp>
        <p:nvSpPr>
          <p:cNvPr id="2" name="Title 1"/>
          <p:cNvSpPr>
            <a:spLocks noGrp="1"/>
          </p:cNvSpPr>
          <p:nvPr>
            <p:ph type="title"/>
          </p:nvPr>
        </p:nvSpPr>
        <p:spPr>
          <a:xfrm>
            <a:off x="4787865" y="5500094"/>
            <a:ext cx="5916422" cy="1080938"/>
          </a:xfrm>
        </p:spPr>
        <p:txBody>
          <a:bodyPr>
            <a:noAutofit/>
          </a:bodyPr>
          <a:lstStyle/>
          <a:p>
            <a:r>
              <a:rPr lang="en-US" sz="4000" dirty="0" smtClean="0"/>
              <a:t>Boulder County Campus</a:t>
            </a:r>
            <a:br>
              <a:rPr lang="en-US" sz="4000" dirty="0" smtClean="0"/>
            </a:br>
            <a:r>
              <a:rPr lang="en-US" sz="4000" dirty="0" smtClean="0"/>
              <a:t>Longmont, Colorado</a:t>
            </a:r>
            <a:endParaRPr lang="en-US" sz="4000" dirty="0"/>
          </a:p>
        </p:txBody>
      </p:sp>
    </p:spTree>
    <p:extLst>
      <p:ext uri="{BB962C8B-B14F-4D97-AF65-F5344CB8AC3E}">
        <p14:creationId xmlns:p14="http://schemas.microsoft.com/office/powerpoint/2010/main" val="20261787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3" cstate="email">
            <a:extLst>
              <a:ext uri="{28A0092B-C50C-407E-A947-70E740481C1C}">
                <a14:useLocalDpi xmlns:a14="http://schemas.microsoft.com/office/drawing/2010/main"/>
              </a:ext>
            </a:extLst>
          </a:blip>
          <a:stretch>
            <a:fillRect/>
          </a:stretch>
        </p:blipFill>
        <p:spPr>
          <a:xfrm>
            <a:off x="352661" y="158967"/>
            <a:ext cx="9227781" cy="6111853"/>
          </a:xfrm>
        </p:spPr>
      </p:pic>
      <p:sp>
        <p:nvSpPr>
          <p:cNvPr id="5" name="Title 4"/>
          <p:cNvSpPr>
            <a:spLocks noGrp="1"/>
          </p:cNvSpPr>
          <p:nvPr>
            <p:ph type="title"/>
          </p:nvPr>
        </p:nvSpPr>
        <p:spPr>
          <a:xfrm>
            <a:off x="1023221" y="5047642"/>
            <a:ext cx="9613861" cy="1080938"/>
          </a:xfrm>
        </p:spPr>
        <p:txBody>
          <a:bodyPr/>
          <a:lstStyle/>
          <a:p>
            <a:r>
              <a:rPr lang="en-US" dirty="0" smtClean="0"/>
              <a:t>Larimer Campus</a:t>
            </a:r>
            <a:br>
              <a:rPr lang="en-US" dirty="0" smtClean="0"/>
            </a:br>
            <a:r>
              <a:rPr lang="en-US" dirty="0" smtClean="0"/>
              <a:t>Fort Collins, Colorado</a:t>
            </a:r>
            <a:endParaRPr lang="en-US" dirty="0"/>
          </a:p>
        </p:txBody>
      </p:sp>
      <p:sp>
        <p:nvSpPr>
          <p:cNvPr id="2" name="TextBox 1"/>
          <p:cNvSpPr txBox="1"/>
          <p:nvPr/>
        </p:nvSpPr>
        <p:spPr>
          <a:xfrm>
            <a:off x="10058400" y="955040"/>
            <a:ext cx="1828800" cy="3477875"/>
          </a:xfrm>
          <a:prstGeom prst="rect">
            <a:avLst/>
          </a:prstGeom>
          <a:noFill/>
        </p:spPr>
        <p:txBody>
          <a:bodyPr wrap="square" rtlCol="0">
            <a:spAutoFit/>
          </a:bodyPr>
          <a:lstStyle/>
          <a:p>
            <a:pPr algn="ctr"/>
            <a:r>
              <a:rPr lang="en-US" sz="2200" dirty="0" smtClean="0"/>
              <a:t>College wide</a:t>
            </a:r>
          </a:p>
          <a:p>
            <a:pPr algn="ctr"/>
            <a:endParaRPr lang="en-US" sz="2200" dirty="0"/>
          </a:p>
          <a:p>
            <a:pPr algn="ctr"/>
            <a:r>
              <a:rPr lang="en-US" sz="2200" dirty="0" smtClean="0"/>
              <a:t>Nearly 20,000 students</a:t>
            </a:r>
          </a:p>
          <a:p>
            <a:pPr algn="ctr"/>
            <a:endParaRPr lang="en-US" sz="2200" dirty="0"/>
          </a:p>
          <a:p>
            <a:pPr algn="ctr"/>
            <a:endParaRPr lang="en-US" sz="2200" dirty="0" smtClean="0"/>
          </a:p>
          <a:p>
            <a:pPr algn="ctr"/>
            <a:r>
              <a:rPr lang="en-US" sz="2200" dirty="0" smtClean="0"/>
              <a:t>Fall 2016 </a:t>
            </a:r>
          </a:p>
          <a:p>
            <a:pPr algn="ctr"/>
            <a:r>
              <a:rPr lang="en-US" sz="2200" dirty="0" smtClean="0"/>
              <a:t>3.469 </a:t>
            </a:r>
          </a:p>
          <a:p>
            <a:pPr algn="ctr"/>
            <a:r>
              <a:rPr lang="en-US" sz="2200" dirty="0" smtClean="0"/>
              <a:t>CE students</a:t>
            </a:r>
            <a:endParaRPr lang="en-US" sz="2200" dirty="0"/>
          </a:p>
        </p:txBody>
      </p:sp>
    </p:spTree>
    <p:extLst>
      <p:ext uri="{BB962C8B-B14F-4D97-AF65-F5344CB8AC3E}">
        <p14:creationId xmlns:p14="http://schemas.microsoft.com/office/powerpoint/2010/main" val="539970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958" y="101916"/>
            <a:ext cx="11772899" cy="6453731"/>
          </a:xfrm>
          <a:prstGeom prst="rect">
            <a:avLst/>
          </a:prstGeom>
          <a:solidFill>
            <a:schemeClr val="tx2">
              <a:lumMod val="90000"/>
            </a:schemeClr>
          </a:solidFill>
        </p:spPr>
        <p:txBody>
          <a:bodyPr wrap="square" rtlCol="0">
            <a:spAutoFit/>
          </a:bodyPr>
          <a:lstStyle/>
          <a:p>
            <a:endParaRPr lang="en-US" dirty="0"/>
          </a:p>
        </p:txBody>
      </p:sp>
      <p:graphicFrame>
        <p:nvGraphicFramePr>
          <p:cNvPr id="7" name="Chart 6"/>
          <p:cNvGraphicFramePr/>
          <p:nvPr>
            <p:extLst>
              <p:ext uri="{D42A27DB-BD31-4B8C-83A1-F6EECF244321}">
                <p14:modId xmlns:p14="http://schemas.microsoft.com/office/powerpoint/2010/main" val="856538596"/>
              </p:ext>
            </p:extLst>
          </p:nvPr>
        </p:nvGraphicFramePr>
        <p:xfrm>
          <a:off x="320084" y="326571"/>
          <a:ext cx="4643801" cy="4082143"/>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34201" y="3004457"/>
            <a:ext cx="7085656" cy="3628888"/>
          </a:xfrm>
          <a:prstGeom prst="rect">
            <a:avLst/>
          </a:prstGeom>
        </p:spPr>
      </p:pic>
      <p:sp>
        <p:nvSpPr>
          <p:cNvPr id="3" name="TextBox 2"/>
          <p:cNvSpPr txBox="1"/>
          <p:nvPr/>
        </p:nvSpPr>
        <p:spPr>
          <a:xfrm>
            <a:off x="5137011" y="2073375"/>
            <a:ext cx="6498771" cy="523220"/>
          </a:xfrm>
          <a:prstGeom prst="rect">
            <a:avLst/>
          </a:prstGeom>
          <a:noFill/>
        </p:spPr>
        <p:txBody>
          <a:bodyPr wrap="square" rtlCol="0">
            <a:spAutoFit/>
          </a:bodyPr>
          <a:lstStyle/>
          <a:p>
            <a:pPr algn="ctr"/>
            <a:r>
              <a:rPr lang="en-US" sz="2800" dirty="0" smtClean="0">
                <a:solidFill>
                  <a:schemeClr val="bg2"/>
                </a:solidFill>
              </a:rPr>
              <a:t>Concurrent Enrollment Growth</a:t>
            </a:r>
            <a:endParaRPr lang="en-US" sz="2800" dirty="0">
              <a:solidFill>
                <a:schemeClr val="bg2"/>
              </a:solidFill>
            </a:endParaRPr>
          </a:p>
        </p:txBody>
      </p:sp>
      <p:pic>
        <p:nvPicPr>
          <p:cNvPr id="4" name="Picture 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758113" y="636814"/>
            <a:ext cx="3286125" cy="1028700"/>
          </a:xfrm>
          <a:prstGeom prst="rect">
            <a:avLst/>
          </a:prstGeom>
        </p:spPr>
      </p:pic>
    </p:spTree>
    <p:extLst>
      <p:ext uri="{BB962C8B-B14F-4D97-AF65-F5344CB8AC3E}">
        <p14:creationId xmlns:p14="http://schemas.microsoft.com/office/powerpoint/2010/main" val="37634648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5748" y="217841"/>
            <a:ext cx="11146971" cy="798159"/>
          </a:xfrm>
        </p:spPr>
        <p:txBody>
          <a:bodyPr/>
          <a:lstStyle/>
          <a:p>
            <a:pPr marL="0" indent="0" algn="ctr">
              <a:buNone/>
            </a:pPr>
            <a:r>
              <a:rPr lang="en-US" dirty="0">
                <a:effectLst/>
              </a:rPr>
              <a:t>During 2015-2016, concurrent enrollment students </a:t>
            </a:r>
            <a:r>
              <a:rPr lang="en-US" smtClean="0">
                <a:effectLst/>
              </a:rPr>
              <a:t>at FRCC earned </a:t>
            </a:r>
            <a:r>
              <a:rPr lang="en-US" dirty="0">
                <a:effectLst/>
              </a:rPr>
              <a:t>29,035 credit hours and saved nearly $6 million dollars in tuition to students</a:t>
            </a:r>
            <a:endParaRPr lang="en-US" dirty="0"/>
          </a:p>
        </p:txBody>
      </p:sp>
      <p:pic>
        <p:nvPicPr>
          <p:cNvPr id="5" name="Content Placeholder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8164" y="1016000"/>
            <a:ext cx="9842137" cy="5320906"/>
          </a:xfrm>
          <a:prstGeom prst="rect">
            <a:avLst/>
          </a:prstGeom>
        </p:spPr>
      </p:pic>
    </p:spTree>
    <p:extLst>
      <p:ext uri="{BB962C8B-B14F-4D97-AF65-F5344CB8AC3E}">
        <p14:creationId xmlns:p14="http://schemas.microsoft.com/office/powerpoint/2010/main" val="30879834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sz="quarter" idx="13"/>
          </p:nvPr>
        </p:nvPicPr>
        <p:blipFill>
          <a:blip r:embed="rId3">
            <a:extLst>
              <a:ext uri="{28A0092B-C50C-407E-A947-70E740481C1C}">
                <a14:useLocalDpi xmlns:a14="http://schemas.microsoft.com/office/drawing/2010/main"/>
              </a:ext>
            </a:extLst>
          </a:blip>
          <a:stretch>
            <a:fillRect/>
          </a:stretch>
        </p:blipFill>
        <p:spPr>
          <a:xfrm>
            <a:off x="7609114" y="591591"/>
            <a:ext cx="3142053" cy="5355772"/>
          </a:xfrm>
        </p:spPr>
      </p:pic>
      <p:sp>
        <p:nvSpPr>
          <p:cNvPr id="2" name="TextBox 1"/>
          <p:cNvSpPr txBox="1"/>
          <p:nvPr/>
        </p:nvSpPr>
        <p:spPr>
          <a:xfrm>
            <a:off x="359229" y="1191985"/>
            <a:ext cx="6384471" cy="4154984"/>
          </a:xfrm>
          <a:prstGeom prst="rect">
            <a:avLst/>
          </a:prstGeom>
          <a:noFill/>
        </p:spPr>
        <p:txBody>
          <a:bodyPr wrap="square" rtlCol="0">
            <a:spAutoFit/>
          </a:bodyPr>
          <a:lstStyle/>
          <a:p>
            <a:r>
              <a:rPr lang="en-US" sz="4400" i="1" dirty="0" smtClean="0"/>
              <a:t>“Greater are the forces inside of you than those that will try to stop you.”</a:t>
            </a:r>
          </a:p>
          <a:p>
            <a:endParaRPr lang="en-US" sz="4400" i="1" dirty="0"/>
          </a:p>
          <a:p>
            <a:r>
              <a:rPr lang="en-US" sz="4400" i="1" dirty="0" smtClean="0"/>
              <a:t>~ Vanessa </a:t>
            </a:r>
            <a:r>
              <a:rPr lang="en-US" sz="4400" i="1" dirty="0" err="1" smtClean="0"/>
              <a:t>Crandell</a:t>
            </a:r>
            <a:endParaRPr lang="en-US" sz="4400" i="1" dirty="0"/>
          </a:p>
        </p:txBody>
      </p:sp>
    </p:spTree>
    <p:extLst>
      <p:ext uri="{BB962C8B-B14F-4D97-AF65-F5344CB8AC3E}">
        <p14:creationId xmlns:p14="http://schemas.microsoft.com/office/powerpoint/2010/main" val="35620901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8536" y="538840"/>
            <a:ext cx="11816447" cy="5453745"/>
          </a:xfrm>
          <a:prstGeom prst="rect">
            <a:avLst/>
          </a:prstGeom>
        </p:spPr>
      </p:pic>
      <p:sp>
        <p:nvSpPr>
          <p:cNvPr id="2" name="TextBox 1"/>
          <p:cNvSpPr txBox="1"/>
          <p:nvPr/>
        </p:nvSpPr>
        <p:spPr>
          <a:xfrm>
            <a:off x="141519" y="5992585"/>
            <a:ext cx="11933464" cy="646331"/>
          </a:xfrm>
          <a:prstGeom prst="rect">
            <a:avLst/>
          </a:prstGeom>
          <a:noFill/>
        </p:spPr>
        <p:txBody>
          <a:bodyPr wrap="square" rtlCol="0">
            <a:spAutoFit/>
          </a:bodyPr>
          <a:lstStyle/>
          <a:p>
            <a:pPr lvl="0" algn="ctr" defTabSz="914400">
              <a:defRPr/>
            </a:pPr>
            <a:r>
              <a:rPr lang="en-US"/>
              <a:t>Not only are more students enrolling in college after high school, but there was an 11% decreased need for remediation, a 3% increase in first year retention rates, and a slight increase in first year GPA.</a:t>
            </a:r>
            <a:endParaRPr lang="en-US" dirty="0"/>
          </a:p>
        </p:txBody>
      </p:sp>
    </p:spTree>
    <p:extLst>
      <p:ext uri="{BB962C8B-B14F-4D97-AF65-F5344CB8AC3E}">
        <p14:creationId xmlns:p14="http://schemas.microsoft.com/office/powerpoint/2010/main" val="16189766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sz="quarter" idx="13"/>
          </p:nvPr>
        </p:nvPicPr>
        <p:blipFill>
          <a:blip r:embed="rId3">
            <a:extLst>
              <a:ext uri="{28A0092B-C50C-407E-A947-70E740481C1C}">
                <a14:useLocalDpi xmlns:a14="http://schemas.microsoft.com/office/drawing/2010/main"/>
              </a:ext>
            </a:extLst>
          </a:blip>
          <a:stretch>
            <a:fillRect/>
          </a:stretch>
        </p:blipFill>
        <p:spPr>
          <a:xfrm>
            <a:off x="40641" y="406400"/>
            <a:ext cx="12151359" cy="5608320"/>
          </a:xfrm>
        </p:spPr>
      </p:pic>
      <p:sp>
        <p:nvSpPr>
          <p:cNvPr id="2" name="TextBox 1"/>
          <p:cNvSpPr txBox="1"/>
          <p:nvPr/>
        </p:nvSpPr>
        <p:spPr>
          <a:xfrm>
            <a:off x="284480" y="6197600"/>
            <a:ext cx="11480800" cy="646331"/>
          </a:xfrm>
          <a:prstGeom prst="rect">
            <a:avLst/>
          </a:prstGeom>
          <a:noFill/>
        </p:spPr>
        <p:txBody>
          <a:bodyPr wrap="square" rtlCol="0">
            <a:spAutoFit/>
          </a:bodyPr>
          <a:lstStyle/>
          <a:p>
            <a:pPr lvl="0" algn="ctr" defTabSz="914400">
              <a:defRPr/>
            </a:pPr>
            <a:r>
              <a:rPr lang="en-US" dirty="0"/>
              <a:t>FRCC Westminster and Brighton campuses had 1,352 graduates during the 2016-2017 school year.  </a:t>
            </a:r>
            <a:endParaRPr lang="en-US" dirty="0" smtClean="0"/>
          </a:p>
          <a:p>
            <a:pPr lvl="0" algn="ctr" defTabSz="914400">
              <a:defRPr/>
            </a:pPr>
            <a:r>
              <a:rPr lang="en-US" dirty="0" smtClean="0"/>
              <a:t>Nearly 10% of them were concurrent enrollment.</a:t>
            </a:r>
            <a:endParaRPr lang="en-US" dirty="0"/>
          </a:p>
        </p:txBody>
      </p:sp>
    </p:spTree>
    <p:extLst>
      <p:ext uri="{BB962C8B-B14F-4D97-AF65-F5344CB8AC3E}">
        <p14:creationId xmlns:p14="http://schemas.microsoft.com/office/powerpoint/2010/main" val="27937049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34939" y="236946"/>
            <a:ext cx="8551304" cy="6413478"/>
          </a:xfrm>
          <a:prstGeom prst="rect">
            <a:avLst/>
          </a:prstGeom>
        </p:spPr>
      </p:pic>
      <p:sp>
        <p:nvSpPr>
          <p:cNvPr id="2" name="TextBox 1"/>
          <p:cNvSpPr txBox="1"/>
          <p:nvPr/>
        </p:nvSpPr>
        <p:spPr>
          <a:xfrm>
            <a:off x="162560" y="548640"/>
            <a:ext cx="2560320" cy="5632311"/>
          </a:xfrm>
          <a:prstGeom prst="rect">
            <a:avLst/>
          </a:prstGeom>
          <a:noFill/>
        </p:spPr>
        <p:txBody>
          <a:bodyPr wrap="square" rtlCol="0">
            <a:spAutoFit/>
          </a:bodyPr>
          <a:lstStyle/>
          <a:p>
            <a:pPr algn="ctr"/>
            <a:r>
              <a:rPr lang="en-US" sz="2400" u="sng" dirty="0" smtClean="0"/>
              <a:t>Spring 2018</a:t>
            </a:r>
          </a:p>
          <a:p>
            <a:pPr algn="ctr"/>
            <a:endParaRPr lang="en-US" sz="2400" dirty="0" smtClean="0"/>
          </a:p>
          <a:p>
            <a:pPr algn="ctr"/>
            <a:endParaRPr lang="en-US" sz="2400" dirty="0"/>
          </a:p>
          <a:p>
            <a:pPr algn="ctr"/>
            <a:r>
              <a:rPr lang="en-US" sz="2400" dirty="0" smtClean="0"/>
              <a:t>College wide =</a:t>
            </a:r>
          </a:p>
          <a:p>
            <a:pPr algn="ctr"/>
            <a:r>
              <a:rPr lang="en-US" sz="2400" dirty="0" smtClean="0"/>
              <a:t>4,309 CE students</a:t>
            </a:r>
          </a:p>
          <a:p>
            <a:pPr algn="ctr"/>
            <a:endParaRPr lang="en-US" sz="2400" dirty="0"/>
          </a:p>
          <a:p>
            <a:pPr algn="ctr"/>
            <a:endParaRPr lang="en-US" sz="2400" dirty="0"/>
          </a:p>
          <a:p>
            <a:pPr algn="ctr"/>
            <a:r>
              <a:rPr lang="en-US" sz="2400" dirty="0" smtClean="0"/>
              <a:t>Westminster Campus = 1,503 students</a:t>
            </a:r>
          </a:p>
          <a:p>
            <a:endParaRPr lang="en-US" sz="2400" dirty="0"/>
          </a:p>
          <a:p>
            <a:endParaRPr lang="en-US" sz="2400" dirty="0"/>
          </a:p>
          <a:p>
            <a:pPr algn="ctr"/>
            <a:r>
              <a:rPr lang="en-US" sz="2400" dirty="0" smtClean="0"/>
              <a:t>43 different high schools </a:t>
            </a:r>
          </a:p>
        </p:txBody>
      </p:sp>
    </p:spTree>
    <p:extLst>
      <p:ext uri="{BB962C8B-B14F-4D97-AF65-F5344CB8AC3E}">
        <p14:creationId xmlns:p14="http://schemas.microsoft.com/office/powerpoint/2010/main" val="3255522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Grp="1" noChangeAspect="1"/>
          </p:cNvPicPr>
          <p:nvPr>
            <p:ph sz="quarter" idx="13"/>
          </p:nvPr>
        </p:nvPicPr>
        <p:blipFill>
          <a:blip r:embed="rId3" cstate="email">
            <a:extLst>
              <a:ext uri="{28A0092B-C50C-407E-A947-70E740481C1C}">
                <a14:useLocalDpi xmlns:a14="http://schemas.microsoft.com/office/drawing/2010/main"/>
              </a:ext>
            </a:extLst>
          </a:blip>
          <a:stretch>
            <a:fillRect/>
          </a:stretch>
        </p:blipFill>
        <p:spPr>
          <a:xfrm>
            <a:off x="1568994" y="77586"/>
            <a:ext cx="9044577" cy="6780414"/>
          </a:xfrm>
        </p:spPr>
      </p:pic>
    </p:spTree>
    <p:extLst>
      <p:ext uri="{BB962C8B-B14F-4D97-AF65-F5344CB8AC3E}">
        <p14:creationId xmlns:p14="http://schemas.microsoft.com/office/powerpoint/2010/main" val="13685412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09143" y="568096"/>
            <a:ext cx="6887700" cy="6066070"/>
          </a:xfrm>
          <a:prstGeom prst="rect">
            <a:avLst/>
          </a:prstGeom>
        </p:spPr>
      </p:pic>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097433" y="4520018"/>
            <a:ext cx="1958815" cy="2337982"/>
          </a:xfrm>
          <a:prstGeom prst="rect">
            <a:avLst/>
          </a:prstGeom>
        </p:spPr>
      </p:pic>
      <p:sp>
        <p:nvSpPr>
          <p:cNvPr id="4" name="TextBox 3"/>
          <p:cNvSpPr txBox="1"/>
          <p:nvPr/>
        </p:nvSpPr>
        <p:spPr>
          <a:xfrm>
            <a:off x="10815276" y="5535386"/>
            <a:ext cx="1240972" cy="947058"/>
          </a:xfrm>
          <a:prstGeom prst="rect">
            <a:avLst/>
          </a:prstGeom>
          <a:noFill/>
        </p:spPr>
        <p:txBody>
          <a:bodyPr wrap="square" rtlCol="0">
            <a:spAutoFit/>
          </a:bodyPr>
          <a:lstStyle/>
          <a:p>
            <a:pPr algn="ctr"/>
            <a:r>
              <a:rPr lang="en-US" dirty="0" smtClean="0"/>
              <a:t>I’m FRCC Student Ready</a:t>
            </a:r>
            <a:endParaRPr lang="en-US" dirty="0"/>
          </a:p>
        </p:txBody>
      </p:sp>
      <p:pic>
        <p:nvPicPr>
          <p:cNvPr id="5" name="Picture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749073" y="568096"/>
            <a:ext cx="3686689" cy="485843"/>
          </a:xfrm>
          <a:prstGeom prst="rect">
            <a:avLst/>
          </a:prstGeom>
        </p:spPr>
      </p:pic>
      <p:sp>
        <p:nvSpPr>
          <p:cNvPr id="6" name="TextBox 5"/>
          <p:cNvSpPr txBox="1"/>
          <p:nvPr/>
        </p:nvSpPr>
        <p:spPr>
          <a:xfrm>
            <a:off x="7934450" y="1585675"/>
            <a:ext cx="4121798" cy="2246769"/>
          </a:xfrm>
          <a:prstGeom prst="rect">
            <a:avLst/>
          </a:prstGeom>
          <a:noFill/>
        </p:spPr>
        <p:txBody>
          <a:bodyPr wrap="square" rtlCol="0">
            <a:spAutoFit/>
          </a:bodyPr>
          <a:lstStyle/>
          <a:p>
            <a:pPr algn="ctr"/>
            <a:r>
              <a:rPr lang="en-US" sz="2800" dirty="0" smtClean="0"/>
              <a:t>“The secret of change is to focus all your energy not on fighting the old, but on building the new!</a:t>
            </a:r>
          </a:p>
          <a:p>
            <a:pPr algn="ctr"/>
            <a:r>
              <a:rPr lang="en-US" sz="2800" dirty="0" smtClean="0"/>
              <a:t>~Socrates</a:t>
            </a:r>
            <a:endParaRPr lang="en-US" sz="2800" dirty="0"/>
          </a:p>
        </p:txBody>
      </p:sp>
    </p:spTree>
    <p:extLst>
      <p:ext uri="{BB962C8B-B14F-4D97-AF65-F5344CB8AC3E}">
        <p14:creationId xmlns:p14="http://schemas.microsoft.com/office/powerpoint/2010/main" val="8127978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ea typeface="Times New Roman" panose="02020603050405020304" pitchFamily="18" charset="0"/>
                <a:cs typeface="Garamond" panose="02020404030301010803" pitchFamily="18" charset="0"/>
              </a:rPr>
              <a:t>WHAT IS A STUDENT?</a:t>
            </a:r>
            <a:r>
              <a:rPr lang="en-US" sz="1800" dirty="0">
                <a:solidFill>
                  <a:schemeClr val="bg1"/>
                </a:solidFill>
                <a:ea typeface="Times New Roman" panose="02020603050405020304" pitchFamily="18" charset="0"/>
                <a:cs typeface="Times New Roman" panose="02020603050405020304" pitchFamily="18" charset="0"/>
              </a:rPr>
              <a:t/>
            </a:r>
            <a:br>
              <a:rPr lang="en-US" sz="1800" dirty="0">
                <a:solidFill>
                  <a:schemeClr val="bg1"/>
                </a:solidFill>
                <a:ea typeface="Times New Roman" panose="02020603050405020304" pitchFamily="18" charset="0"/>
                <a:cs typeface="Times New Roman" panose="02020603050405020304" pitchFamily="18" charset="0"/>
              </a:rPr>
            </a:br>
            <a:endParaRPr lang="en-US" dirty="0"/>
          </a:p>
        </p:txBody>
      </p:sp>
      <p:sp>
        <p:nvSpPr>
          <p:cNvPr id="8" name="Text Box 2"/>
          <p:cNvSpPr txBox="1">
            <a:spLocks noChangeArrowheads="1"/>
          </p:cNvSpPr>
          <p:nvPr/>
        </p:nvSpPr>
        <p:spPr bwMode="auto">
          <a:xfrm>
            <a:off x="680321" y="2155373"/>
            <a:ext cx="10945585" cy="4425042"/>
          </a:xfrm>
          <a:prstGeom prst="rect">
            <a:avLst/>
          </a:prstGeom>
          <a:solidFill>
            <a:srgbClr val="FFFFFF"/>
          </a:solidFill>
          <a:ln w="57150" cmpd="thinThick">
            <a:solidFill>
              <a:srgbClr val="000000"/>
            </a:solidFill>
            <a:miter lim="800000"/>
            <a:headEnd/>
            <a:tailEnd/>
          </a:ln>
        </p:spPr>
        <p:txBody>
          <a:bodyPr rot="0" vert="horz" wrap="square" lIns="91440" tIns="45720" rIns="91440" bIns="45720" anchor="t" anchorCtr="0" upright="1">
            <a:noAutofit/>
          </a:bodyPr>
          <a:lstStyle/>
          <a:p>
            <a:pPr marL="0" marR="0">
              <a:lnSpc>
                <a:spcPct val="115000"/>
              </a:lnSpc>
              <a:spcBef>
                <a:spcPts val="0"/>
              </a:spcBef>
              <a:spcAft>
                <a:spcPts val="0"/>
              </a:spcAft>
            </a:pPr>
            <a:r>
              <a:rPr lang="en-US" sz="2000" dirty="0" smtClean="0">
                <a:solidFill>
                  <a:schemeClr val="bg1"/>
                </a:solidFill>
                <a:effectLst/>
                <a:ea typeface="Times New Roman" panose="02020603050405020304" pitchFamily="18" charset="0"/>
                <a:cs typeface="Garamond" panose="02020404030301010803" pitchFamily="18" charset="0"/>
              </a:rPr>
              <a:t>A </a:t>
            </a:r>
            <a:r>
              <a:rPr lang="en-US" sz="2000" b="1" dirty="0">
                <a:solidFill>
                  <a:schemeClr val="bg1"/>
                </a:solidFill>
                <a:effectLst/>
                <a:ea typeface="Times New Roman" panose="02020603050405020304" pitchFamily="18" charset="0"/>
                <a:cs typeface="Garamond" panose="02020404030301010803" pitchFamily="18" charset="0"/>
              </a:rPr>
              <a:t>STUDENT </a:t>
            </a:r>
            <a:r>
              <a:rPr lang="en-US" sz="2000" dirty="0">
                <a:solidFill>
                  <a:schemeClr val="bg1"/>
                </a:solidFill>
                <a:effectLst/>
                <a:ea typeface="Times New Roman" panose="02020603050405020304" pitchFamily="18" charset="0"/>
                <a:cs typeface="Garamond" panose="02020404030301010803" pitchFamily="18" charset="0"/>
              </a:rPr>
              <a:t>is the most important person in any educational institution.</a:t>
            </a:r>
            <a:endParaRPr lang="en-US" dirty="0">
              <a:solidFill>
                <a:schemeClr val="bg1"/>
              </a:solidFill>
              <a:effectLst/>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2000" dirty="0">
                <a:solidFill>
                  <a:schemeClr val="bg1"/>
                </a:solidFill>
                <a:effectLst/>
                <a:ea typeface="Times New Roman" panose="02020603050405020304" pitchFamily="18" charset="0"/>
                <a:cs typeface="Garamond" panose="02020404030301010803" pitchFamily="18" charset="0"/>
              </a:rPr>
              <a:t>A </a:t>
            </a:r>
            <a:r>
              <a:rPr lang="en-US" sz="2000" b="1" dirty="0">
                <a:solidFill>
                  <a:schemeClr val="bg1"/>
                </a:solidFill>
                <a:effectLst/>
                <a:ea typeface="Times New Roman" panose="02020603050405020304" pitchFamily="18" charset="0"/>
                <a:cs typeface="Garamond" panose="02020404030301010803" pitchFamily="18" charset="0"/>
              </a:rPr>
              <a:t>STUDENT </a:t>
            </a:r>
            <a:r>
              <a:rPr lang="en-US" sz="2000" dirty="0">
                <a:solidFill>
                  <a:schemeClr val="bg1"/>
                </a:solidFill>
                <a:effectLst/>
                <a:ea typeface="Times New Roman" panose="02020603050405020304" pitchFamily="18" charset="0"/>
                <a:cs typeface="Garamond" panose="02020404030301010803" pitchFamily="18" charset="0"/>
              </a:rPr>
              <a:t>is not dependent on us. We are dependent on him/her.</a:t>
            </a:r>
            <a:endParaRPr lang="en-US" dirty="0">
              <a:solidFill>
                <a:schemeClr val="bg1"/>
              </a:solidFill>
              <a:effectLst/>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2000" dirty="0">
                <a:solidFill>
                  <a:schemeClr val="bg1"/>
                </a:solidFill>
                <a:effectLst/>
                <a:ea typeface="Times New Roman" panose="02020603050405020304" pitchFamily="18" charset="0"/>
                <a:cs typeface="Garamond" panose="02020404030301010803" pitchFamily="18" charset="0"/>
              </a:rPr>
              <a:t>A </a:t>
            </a:r>
            <a:r>
              <a:rPr lang="en-US" sz="2000" b="1" dirty="0">
                <a:solidFill>
                  <a:schemeClr val="bg1"/>
                </a:solidFill>
                <a:effectLst/>
                <a:ea typeface="Times New Roman" panose="02020603050405020304" pitchFamily="18" charset="0"/>
                <a:cs typeface="Garamond" panose="02020404030301010803" pitchFamily="18" charset="0"/>
              </a:rPr>
              <a:t>STUDENT </a:t>
            </a:r>
            <a:r>
              <a:rPr lang="en-US" sz="2000" dirty="0">
                <a:solidFill>
                  <a:schemeClr val="bg1"/>
                </a:solidFill>
                <a:effectLst/>
                <a:ea typeface="Times New Roman" panose="02020603050405020304" pitchFamily="18" charset="0"/>
                <a:cs typeface="Garamond" panose="02020404030301010803" pitchFamily="18" charset="0"/>
              </a:rPr>
              <a:t>is not an interruption of our work. He/she is the purpose of it.</a:t>
            </a:r>
            <a:endParaRPr lang="en-US" dirty="0">
              <a:solidFill>
                <a:schemeClr val="bg1"/>
              </a:solidFill>
              <a:effectLst/>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2000" dirty="0">
                <a:solidFill>
                  <a:schemeClr val="bg1"/>
                </a:solidFill>
                <a:effectLst/>
                <a:ea typeface="Times New Roman" panose="02020603050405020304" pitchFamily="18" charset="0"/>
                <a:cs typeface="Garamond" panose="02020404030301010803" pitchFamily="18" charset="0"/>
              </a:rPr>
              <a:t>A </a:t>
            </a:r>
            <a:r>
              <a:rPr lang="en-US" sz="2000" b="1" dirty="0">
                <a:solidFill>
                  <a:schemeClr val="bg1"/>
                </a:solidFill>
                <a:effectLst/>
                <a:ea typeface="Times New Roman" panose="02020603050405020304" pitchFamily="18" charset="0"/>
                <a:cs typeface="Garamond" panose="02020404030301010803" pitchFamily="18" charset="0"/>
              </a:rPr>
              <a:t>STUDENT </a:t>
            </a:r>
            <a:r>
              <a:rPr lang="en-US" sz="2000" dirty="0">
                <a:solidFill>
                  <a:schemeClr val="bg1"/>
                </a:solidFill>
                <a:effectLst/>
                <a:ea typeface="Times New Roman" panose="02020603050405020304" pitchFamily="18" charset="0"/>
                <a:cs typeface="Garamond" panose="02020404030301010803" pitchFamily="18" charset="0"/>
              </a:rPr>
              <a:t>does us a favor when he/she enrolls. We are not doing him/her a favor by serving </a:t>
            </a:r>
            <a:r>
              <a:rPr lang="en-US" sz="2000" dirty="0" smtClean="0">
                <a:solidFill>
                  <a:schemeClr val="bg1"/>
                </a:solidFill>
                <a:effectLst/>
                <a:ea typeface="Times New Roman" panose="02020603050405020304" pitchFamily="18" charset="0"/>
                <a:cs typeface="Garamond" panose="02020404030301010803" pitchFamily="18" charset="0"/>
              </a:rPr>
              <a:t>him/her</a:t>
            </a:r>
            <a:r>
              <a:rPr lang="en-US" sz="2000" dirty="0">
                <a:solidFill>
                  <a:schemeClr val="bg1"/>
                </a:solidFill>
                <a:effectLst/>
                <a:ea typeface="Times New Roman" panose="02020603050405020304" pitchFamily="18" charset="0"/>
                <a:cs typeface="Garamond" panose="02020404030301010803" pitchFamily="18" charset="0"/>
              </a:rPr>
              <a:t>.</a:t>
            </a:r>
            <a:endParaRPr lang="en-US" dirty="0">
              <a:solidFill>
                <a:schemeClr val="bg1"/>
              </a:solidFill>
              <a:effectLst/>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2000" dirty="0">
                <a:solidFill>
                  <a:schemeClr val="bg1"/>
                </a:solidFill>
                <a:effectLst/>
                <a:ea typeface="Times New Roman" panose="02020603050405020304" pitchFamily="18" charset="0"/>
                <a:cs typeface="Garamond" panose="02020404030301010803" pitchFamily="18" charset="0"/>
              </a:rPr>
              <a:t>A </a:t>
            </a:r>
            <a:r>
              <a:rPr lang="en-US" sz="2000" b="1" dirty="0">
                <a:solidFill>
                  <a:schemeClr val="bg1"/>
                </a:solidFill>
                <a:effectLst/>
                <a:ea typeface="Times New Roman" panose="02020603050405020304" pitchFamily="18" charset="0"/>
                <a:cs typeface="Garamond" panose="02020404030301010803" pitchFamily="18" charset="0"/>
              </a:rPr>
              <a:t>STUDENT </a:t>
            </a:r>
            <a:r>
              <a:rPr lang="en-US" sz="2000" dirty="0">
                <a:solidFill>
                  <a:schemeClr val="bg1"/>
                </a:solidFill>
                <a:effectLst/>
                <a:ea typeface="Times New Roman" panose="02020603050405020304" pitchFamily="18" charset="0"/>
                <a:cs typeface="Garamond" panose="02020404030301010803" pitchFamily="18" charset="0"/>
              </a:rPr>
              <a:t>is a part of our work--not an outsider.</a:t>
            </a:r>
            <a:endParaRPr lang="en-US" dirty="0">
              <a:solidFill>
                <a:schemeClr val="bg1"/>
              </a:solidFill>
              <a:effectLst/>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2000" dirty="0">
                <a:solidFill>
                  <a:schemeClr val="bg1"/>
                </a:solidFill>
                <a:effectLst/>
                <a:ea typeface="Times New Roman" panose="02020603050405020304" pitchFamily="18" charset="0"/>
                <a:cs typeface="Garamond" panose="02020404030301010803" pitchFamily="18" charset="0"/>
              </a:rPr>
              <a:t>A </a:t>
            </a:r>
            <a:r>
              <a:rPr lang="en-US" sz="2000" b="1" dirty="0">
                <a:solidFill>
                  <a:schemeClr val="bg1"/>
                </a:solidFill>
                <a:effectLst/>
                <a:ea typeface="Times New Roman" panose="02020603050405020304" pitchFamily="18" charset="0"/>
                <a:cs typeface="Garamond" panose="02020404030301010803" pitchFamily="18" charset="0"/>
              </a:rPr>
              <a:t>STUDENT </a:t>
            </a:r>
            <a:r>
              <a:rPr lang="en-US" sz="2000" dirty="0">
                <a:solidFill>
                  <a:schemeClr val="bg1"/>
                </a:solidFill>
                <a:effectLst/>
                <a:ea typeface="Times New Roman" panose="02020603050405020304" pitchFamily="18" charset="0"/>
                <a:cs typeface="Garamond" panose="02020404030301010803" pitchFamily="18" charset="0"/>
              </a:rPr>
              <a:t>is not just a statistic. He/she is a flesh and blood human being with feelings and emotions like us.</a:t>
            </a:r>
            <a:endParaRPr lang="en-US" dirty="0">
              <a:solidFill>
                <a:schemeClr val="bg1"/>
              </a:solidFill>
              <a:effectLst/>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2000" dirty="0">
                <a:solidFill>
                  <a:schemeClr val="bg1"/>
                </a:solidFill>
                <a:effectLst/>
                <a:ea typeface="Times New Roman" panose="02020603050405020304" pitchFamily="18" charset="0"/>
                <a:cs typeface="Garamond" panose="02020404030301010803" pitchFamily="18" charset="0"/>
              </a:rPr>
              <a:t>A </a:t>
            </a:r>
            <a:r>
              <a:rPr lang="en-US" sz="2000" b="1" dirty="0">
                <a:solidFill>
                  <a:schemeClr val="bg1"/>
                </a:solidFill>
                <a:effectLst/>
                <a:ea typeface="Times New Roman" panose="02020603050405020304" pitchFamily="18" charset="0"/>
                <a:cs typeface="Garamond" panose="02020404030301010803" pitchFamily="18" charset="0"/>
              </a:rPr>
              <a:t>STUDENT </a:t>
            </a:r>
            <a:r>
              <a:rPr lang="en-US" sz="2000" dirty="0">
                <a:solidFill>
                  <a:schemeClr val="bg1"/>
                </a:solidFill>
                <a:effectLst/>
                <a:ea typeface="Times New Roman" panose="02020603050405020304" pitchFamily="18" charset="0"/>
                <a:cs typeface="Garamond" panose="02020404030301010803" pitchFamily="18" charset="0"/>
              </a:rPr>
              <a:t>is a person who comes to us with his/her needs or wants. It is our job to fill them.</a:t>
            </a:r>
            <a:endParaRPr lang="en-US" dirty="0">
              <a:solidFill>
                <a:schemeClr val="bg1"/>
              </a:solidFill>
              <a:effectLst/>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2000" dirty="0">
                <a:solidFill>
                  <a:schemeClr val="bg1"/>
                </a:solidFill>
                <a:effectLst/>
                <a:ea typeface="Times New Roman" panose="02020603050405020304" pitchFamily="18" charset="0"/>
                <a:cs typeface="Garamond" panose="02020404030301010803" pitchFamily="18" charset="0"/>
              </a:rPr>
              <a:t>A </a:t>
            </a:r>
            <a:r>
              <a:rPr lang="en-US" sz="2000" b="1" dirty="0">
                <a:solidFill>
                  <a:schemeClr val="bg1"/>
                </a:solidFill>
                <a:effectLst/>
                <a:ea typeface="Times New Roman" panose="02020603050405020304" pitchFamily="18" charset="0"/>
                <a:cs typeface="Garamond" panose="02020404030301010803" pitchFamily="18" charset="0"/>
              </a:rPr>
              <a:t>STUDENT </a:t>
            </a:r>
            <a:r>
              <a:rPr lang="en-US" sz="2000" dirty="0">
                <a:solidFill>
                  <a:schemeClr val="bg1"/>
                </a:solidFill>
                <a:effectLst/>
                <a:ea typeface="Times New Roman" panose="02020603050405020304" pitchFamily="18" charset="0"/>
                <a:cs typeface="Garamond" panose="02020404030301010803" pitchFamily="18" charset="0"/>
              </a:rPr>
              <a:t>is deserving of the most courteous and attentive treatment we can give him/her.</a:t>
            </a:r>
            <a:endParaRPr lang="en-US" dirty="0">
              <a:solidFill>
                <a:schemeClr val="bg1"/>
              </a:solidFill>
              <a:effectLst/>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2000" dirty="0">
                <a:solidFill>
                  <a:schemeClr val="bg1"/>
                </a:solidFill>
                <a:effectLst/>
                <a:ea typeface="Times New Roman" panose="02020603050405020304" pitchFamily="18" charset="0"/>
                <a:cs typeface="Garamond" panose="02020404030301010803" pitchFamily="18" charset="0"/>
              </a:rPr>
              <a:t>A </a:t>
            </a:r>
            <a:r>
              <a:rPr lang="en-US" sz="2000" b="1" dirty="0">
                <a:solidFill>
                  <a:schemeClr val="bg1"/>
                </a:solidFill>
                <a:effectLst/>
                <a:ea typeface="Times New Roman" panose="02020603050405020304" pitchFamily="18" charset="0"/>
                <a:cs typeface="Garamond" panose="02020404030301010803" pitchFamily="18" charset="0"/>
              </a:rPr>
              <a:t>STUDENT </a:t>
            </a:r>
            <a:r>
              <a:rPr lang="en-US" sz="2000" dirty="0">
                <a:solidFill>
                  <a:schemeClr val="bg1"/>
                </a:solidFill>
                <a:effectLst/>
                <a:ea typeface="Times New Roman" panose="02020603050405020304" pitchFamily="18" charset="0"/>
                <a:cs typeface="Garamond" panose="02020404030301010803" pitchFamily="18" charset="0"/>
              </a:rPr>
              <a:t>is the life blood of this and every other educational institution (source unknown).</a:t>
            </a:r>
            <a:endParaRPr lang="en-US" dirty="0">
              <a:solidFill>
                <a:schemeClr val="bg1"/>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72717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the bar from the beginning</a:t>
            </a:r>
            <a:endParaRPr lang="en-US" dirty="0"/>
          </a:p>
        </p:txBody>
      </p:sp>
      <p:sp>
        <p:nvSpPr>
          <p:cNvPr id="3" name="Content Placeholder 2"/>
          <p:cNvSpPr>
            <a:spLocks noGrp="1"/>
          </p:cNvSpPr>
          <p:nvPr>
            <p:ph idx="1"/>
          </p:nvPr>
        </p:nvSpPr>
        <p:spPr/>
        <p:txBody>
          <a:bodyPr/>
          <a:lstStyle/>
          <a:p>
            <a:r>
              <a:rPr lang="en-US" dirty="0" smtClean="0"/>
              <a:t>Students</a:t>
            </a:r>
          </a:p>
          <a:p>
            <a:pPr marL="0" indent="0">
              <a:buNone/>
            </a:pPr>
            <a:endParaRPr lang="en-US" dirty="0"/>
          </a:p>
          <a:p>
            <a:r>
              <a:rPr lang="en-US" dirty="0"/>
              <a:t>Parents</a:t>
            </a:r>
          </a:p>
          <a:p>
            <a:pPr marL="0" indent="0">
              <a:buNone/>
            </a:pPr>
            <a:endParaRPr lang="en-US" dirty="0" smtClean="0"/>
          </a:p>
          <a:p>
            <a:r>
              <a:rPr lang="en-US" dirty="0" smtClean="0"/>
              <a:t>School </a:t>
            </a:r>
            <a:r>
              <a:rPr lang="en-US" dirty="0"/>
              <a:t>partners</a:t>
            </a:r>
          </a:p>
          <a:p>
            <a:endParaRPr lang="en-US" dirty="0" smtClean="0"/>
          </a:p>
          <a:p>
            <a:r>
              <a:rPr lang="en-US" dirty="0" smtClean="0"/>
              <a:t>Faculty/Staff</a:t>
            </a:r>
            <a:endParaRPr lang="en-US" dirty="0"/>
          </a:p>
          <a:p>
            <a:endParaRPr lang="en-US" dirty="0"/>
          </a:p>
        </p:txBody>
      </p:sp>
      <p:pic>
        <p:nvPicPr>
          <p:cNvPr id="5" name="Content Placeholder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30131" y="2173853"/>
            <a:ext cx="7934532" cy="2936989"/>
          </a:xfrm>
          <a:prstGeom prst="rect">
            <a:avLst/>
          </a:prstGeom>
        </p:spPr>
      </p:pic>
    </p:spTree>
    <p:extLst>
      <p:ext uri="{BB962C8B-B14F-4D97-AF65-F5344CB8AC3E}">
        <p14:creationId xmlns:p14="http://schemas.microsoft.com/office/powerpoint/2010/main" val="20802926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 </a:t>
            </a:r>
            <a:r>
              <a:rPr lang="en-US" dirty="0"/>
              <a:t>I</a:t>
            </a:r>
            <a:r>
              <a:rPr lang="en-US" dirty="0" smtClean="0"/>
              <a:t>ntentional  </a:t>
            </a:r>
            <a:endParaRPr lang="en-US" dirty="0"/>
          </a:p>
        </p:txBody>
      </p:sp>
      <p:sp>
        <p:nvSpPr>
          <p:cNvPr id="3" name="Content Placeholder 2"/>
          <p:cNvSpPr>
            <a:spLocks noGrp="1"/>
          </p:cNvSpPr>
          <p:nvPr>
            <p:ph idx="1"/>
          </p:nvPr>
        </p:nvSpPr>
        <p:spPr>
          <a:xfrm>
            <a:off x="680321" y="2794073"/>
            <a:ext cx="9613861" cy="3312813"/>
          </a:xfrm>
        </p:spPr>
        <p:txBody>
          <a:bodyPr>
            <a:normAutofit fontScale="92500" lnSpcReduction="20000"/>
          </a:bodyPr>
          <a:lstStyle/>
          <a:p>
            <a:r>
              <a:rPr lang="en-US" dirty="0"/>
              <a:t>What are the goals?  </a:t>
            </a:r>
            <a:endParaRPr lang="en-US" dirty="0" smtClean="0"/>
          </a:p>
          <a:p>
            <a:endParaRPr lang="en-US" dirty="0" smtClean="0"/>
          </a:p>
          <a:p>
            <a:r>
              <a:rPr lang="en-US" dirty="0" smtClean="0"/>
              <a:t>Where </a:t>
            </a:r>
            <a:r>
              <a:rPr lang="en-US" dirty="0"/>
              <a:t>do we want to get? </a:t>
            </a:r>
            <a:endParaRPr lang="en-US" dirty="0" smtClean="0"/>
          </a:p>
          <a:p>
            <a:endParaRPr lang="en-US" dirty="0" smtClean="0"/>
          </a:p>
          <a:p>
            <a:r>
              <a:rPr lang="en-US" dirty="0" smtClean="0"/>
              <a:t>What </a:t>
            </a:r>
            <a:r>
              <a:rPr lang="en-US" dirty="0"/>
              <a:t>steps can we take to get there? </a:t>
            </a:r>
          </a:p>
          <a:p>
            <a:endParaRPr lang="en-US" dirty="0" smtClean="0"/>
          </a:p>
          <a:p>
            <a:r>
              <a:rPr lang="en-US" dirty="0" smtClean="0"/>
              <a:t>Avoid </a:t>
            </a:r>
            <a:r>
              <a:rPr lang="en-US" dirty="0"/>
              <a:t>back pedaling.  </a:t>
            </a:r>
          </a:p>
          <a:p>
            <a:endParaRPr lang="en-US" dirty="0" smtClean="0"/>
          </a:p>
          <a:p>
            <a:r>
              <a:rPr lang="en-US" dirty="0" smtClean="0"/>
              <a:t>It </a:t>
            </a:r>
            <a:r>
              <a:rPr lang="en-US" dirty="0"/>
              <a:t>doesn’t work if the partnership is one sided</a:t>
            </a:r>
          </a:p>
          <a:p>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63917" y="1293697"/>
            <a:ext cx="6667921" cy="2471053"/>
          </a:xfrm>
          <a:prstGeom prst="rect">
            <a:avLst/>
          </a:prstGeom>
        </p:spPr>
      </p:pic>
    </p:spTree>
    <p:extLst>
      <p:ext uri="{BB962C8B-B14F-4D97-AF65-F5344CB8AC3E}">
        <p14:creationId xmlns:p14="http://schemas.microsoft.com/office/powerpoint/2010/main" val="31268979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Students &amp; Parents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87381140"/>
              </p:ext>
            </p:extLst>
          </p:nvPr>
        </p:nvGraphicFramePr>
        <p:xfrm>
          <a:off x="5943600" y="2612571"/>
          <a:ext cx="5600700" cy="3739243"/>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261259" y="2054740"/>
            <a:ext cx="5421084" cy="4739759"/>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Academics are not everything!</a:t>
            </a:r>
          </a:p>
          <a:p>
            <a:endParaRPr lang="en-US" sz="2400" dirty="0" smtClean="0"/>
          </a:p>
          <a:p>
            <a:pPr marL="285750" indent="-285750">
              <a:buFont typeface="Arial" panose="020B0604020202020204" pitchFamily="34" charset="0"/>
              <a:buChar char="•"/>
            </a:pPr>
            <a:r>
              <a:rPr lang="en-US" sz="2400" dirty="0" smtClean="0"/>
              <a:t>Who is driving the bus?</a:t>
            </a:r>
          </a:p>
          <a:p>
            <a:endParaRPr lang="en-US" sz="2400" dirty="0" smtClean="0"/>
          </a:p>
          <a:p>
            <a:pPr marL="285750" indent="-285750">
              <a:buFont typeface="Arial" panose="020B0604020202020204" pitchFamily="34" charset="0"/>
              <a:buChar char="•"/>
            </a:pPr>
            <a:r>
              <a:rPr lang="en-US" sz="2400" dirty="0" smtClean="0"/>
              <a:t>What else is going 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smtClean="0"/>
              <a:t>You don’t know what you don’t know</a:t>
            </a:r>
          </a:p>
          <a:p>
            <a:pPr marL="285750" indent="-285750">
              <a:buFont typeface="Arial" panose="020B0604020202020204" pitchFamily="34" charset="0"/>
              <a:buChar char="•"/>
            </a:pPr>
            <a:endParaRPr lang="en-US" sz="2400" dirty="0" smtClean="0"/>
          </a:p>
          <a:p>
            <a:pPr marL="285750" indent="-285750">
              <a:buFont typeface="Arial" panose="020B0604020202020204" pitchFamily="34" charset="0"/>
              <a:buChar char="•"/>
            </a:pPr>
            <a:r>
              <a:rPr lang="en-US" sz="2400" dirty="0"/>
              <a:t>Don’t highlight “free” tuition right away (or discounted tuition)</a:t>
            </a:r>
          </a:p>
          <a:p>
            <a:pPr marL="285750" indent="-285750">
              <a:buFont typeface="Arial" panose="020B0604020202020204" pitchFamily="34" charset="0"/>
              <a:buChar char="•"/>
            </a:pPr>
            <a:endParaRPr lang="en-US" sz="2000" dirty="0" smtClean="0"/>
          </a:p>
          <a:p>
            <a:pPr marL="285750" indent="-285750">
              <a:buFont typeface="Arial" panose="020B0604020202020204" pitchFamily="34" charset="0"/>
              <a:buChar char="•"/>
            </a:pPr>
            <a:endParaRPr lang="en-US" dirty="0"/>
          </a:p>
        </p:txBody>
      </p:sp>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23814" y="753228"/>
            <a:ext cx="1077686" cy="1441836"/>
          </a:xfrm>
          <a:prstGeom prst="rect">
            <a:avLst/>
          </a:prstGeom>
        </p:spPr>
      </p:pic>
    </p:spTree>
    <p:extLst>
      <p:ext uri="{BB962C8B-B14F-4D97-AF65-F5344CB8AC3E}">
        <p14:creationId xmlns:p14="http://schemas.microsoft.com/office/powerpoint/2010/main" val="17755018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 about the big picture</a:t>
            </a:r>
            <a:endParaRPr lang="en-US" dirty="0"/>
          </a:p>
        </p:txBody>
      </p:sp>
      <p:pic>
        <p:nvPicPr>
          <p:cNvPr id="4" name="Content Placeholder 3"/>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rot="5400000">
            <a:off x="-206978" y="2590711"/>
            <a:ext cx="4161208" cy="3120906"/>
          </a:xfrm>
        </p:spPr>
      </p:pic>
      <p:sp>
        <p:nvSpPr>
          <p:cNvPr id="6" name="Content Placeholder 5"/>
          <p:cNvSpPr>
            <a:spLocks noGrp="1"/>
          </p:cNvSpPr>
          <p:nvPr>
            <p:ph sz="half" idx="2"/>
          </p:nvPr>
        </p:nvSpPr>
        <p:spPr>
          <a:xfrm>
            <a:off x="3724682" y="2070560"/>
            <a:ext cx="8203158" cy="4787440"/>
          </a:xfrm>
        </p:spPr>
        <p:txBody>
          <a:bodyPr>
            <a:normAutofit lnSpcReduction="10000"/>
          </a:bodyPr>
          <a:lstStyle/>
          <a:p>
            <a:r>
              <a:rPr lang="en-US" sz="2200" dirty="0" smtClean="0"/>
              <a:t>Not always the best opportunity for all students at the same </a:t>
            </a:r>
            <a:r>
              <a:rPr lang="en-US" sz="2200" dirty="0" smtClean="0"/>
              <a:t>time</a:t>
            </a:r>
            <a:endParaRPr lang="en-US" sz="2000" dirty="0" smtClean="0"/>
          </a:p>
          <a:p>
            <a:endParaRPr lang="en-US" sz="2200" dirty="0" smtClean="0"/>
          </a:p>
          <a:p>
            <a:r>
              <a:rPr lang="en-US" sz="2200" dirty="0" smtClean="0"/>
              <a:t>Look at the big picture	</a:t>
            </a:r>
          </a:p>
          <a:p>
            <a:pPr lvl="1"/>
            <a:r>
              <a:rPr lang="en-US" sz="2000" dirty="0" smtClean="0"/>
              <a:t>High School Commitments </a:t>
            </a:r>
          </a:p>
          <a:p>
            <a:pPr lvl="1"/>
            <a:r>
              <a:rPr lang="en-US" sz="2000" dirty="0" smtClean="0"/>
              <a:t>Sports</a:t>
            </a:r>
          </a:p>
          <a:p>
            <a:pPr lvl="1"/>
            <a:r>
              <a:rPr lang="en-US" sz="2000" dirty="0" smtClean="0"/>
              <a:t>Religious commitments</a:t>
            </a:r>
          </a:p>
          <a:p>
            <a:pPr lvl="1"/>
            <a:r>
              <a:rPr lang="en-US" sz="2000" dirty="0" smtClean="0"/>
              <a:t>Family commitments</a:t>
            </a:r>
          </a:p>
          <a:p>
            <a:pPr lvl="1"/>
            <a:r>
              <a:rPr lang="en-US" sz="2000" dirty="0" smtClean="0"/>
              <a:t>Jobs</a:t>
            </a:r>
          </a:p>
          <a:p>
            <a:pPr lvl="1"/>
            <a:endParaRPr lang="en-US" sz="2000" dirty="0" smtClean="0"/>
          </a:p>
          <a:p>
            <a:r>
              <a:rPr lang="en-US" sz="2200" dirty="0" smtClean="0"/>
              <a:t>Scale up (credits, location of courses, etc</a:t>
            </a:r>
            <a:r>
              <a:rPr lang="en-US" sz="2200" dirty="0" smtClean="0"/>
              <a:t>.)</a:t>
            </a:r>
          </a:p>
          <a:p>
            <a:endParaRPr lang="en-US" sz="2200" dirty="0" smtClean="0"/>
          </a:p>
          <a:p>
            <a:r>
              <a:rPr lang="en-US" sz="2200" dirty="0" smtClean="0"/>
              <a:t>Course selection and beyond – fielding their environment</a:t>
            </a:r>
            <a:endParaRPr lang="en-US" sz="2200" dirty="0"/>
          </a:p>
          <a:p>
            <a:endParaRPr lang="en-US" sz="2200" dirty="0"/>
          </a:p>
        </p:txBody>
      </p:sp>
    </p:spTree>
    <p:extLst>
      <p:ext uri="{BB962C8B-B14F-4D97-AF65-F5344CB8AC3E}">
        <p14:creationId xmlns:p14="http://schemas.microsoft.com/office/powerpoint/2010/main" val="4196801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College Faculty &amp; Staff</a:t>
            </a:r>
            <a:endParaRPr lang="en-US" dirty="0"/>
          </a:p>
        </p:txBody>
      </p:sp>
      <p:sp>
        <p:nvSpPr>
          <p:cNvPr id="3" name="Content Placeholder 2"/>
          <p:cNvSpPr>
            <a:spLocks noGrp="1"/>
          </p:cNvSpPr>
          <p:nvPr>
            <p:ph idx="1"/>
          </p:nvPr>
        </p:nvSpPr>
        <p:spPr>
          <a:xfrm>
            <a:off x="4533900" y="2324100"/>
            <a:ext cx="7271657" cy="4177388"/>
          </a:xfrm>
        </p:spPr>
        <p:txBody>
          <a:bodyPr>
            <a:normAutofit/>
          </a:bodyPr>
          <a:lstStyle/>
          <a:p>
            <a:r>
              <a:rPr lang="en-US" dirty="0" smtClean="0"/>
              <a:t>Department Chairs</a:t>
            </a:r>
          </a:p>
          <a:p>
            <a:endParaRPr lang="en-US" dirty="0"/>
          </a:p>
          <a:p>
            <a:r>
              <a:rPr lang="en-US" dirty="0" smtClean="0"/>
              <a:t>Department meetings</a:t>
            </a:r>
          </a:p>
          <a:p>
            <a:endParaRPr lang="en-US" dirty="0"/>
          </a:p>
          <a:p>
            <a:r>
              <a:rPr lang="en-US" dirty="0" smtClean="0"/>
              <a:t>Faculty Senate </a:t>
            </a:r>
          </a:p>
          <a:p>
            <a:endParaRPr lang="en-US" dirty="0"/>
          </a:p>
          <a:p>
            <a:r>
              <a:rPr lang="en-US" dirty="0" smtClean="0"/>
              <a:t>Surveys to collect </a:t>
            </a:r>
            <a:r>
              <a:rPr lang="en-US" dirty="0" smtClean="0"/>
              <a:t>faculty/partner feedback</a:t>
            </a:r>
            <a:endParaRPr lang="en-US" dirty="0" smtClean="0"/>
          </a:p>
          <a:p>
            <a:pPr marL="0" indent="0">
              <a:buNone/>
            </a:pPr>
            <a:endParaRPr lang="en-US" dirty="0" smtClean="0"/>
          </a:p>
          <a:p>
            <a:endParaRPr lang="en-US" dirty="0"/>
          </a:p>
        </p:txBody>
      </p:sp>
      <p:pic>
        <p:nvPicPr>
          <p:cNvPr id="4" name="Content Placeholder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0321" y="2032831"/>
            <a:ext cx="3621102" cy="4468657"/>
          </a:xfrm>
          <a:prstGeom prst="rect">
            <a:avLst/>
          </a:prstGeom>
        </p:spPr>
      </p:pic>
    </p:spTree>
    <p:extLst>
      <p:ext uri="{BB962C8B-B14F-4D97-AF65-F5344CB8AC3E}">
        <p14:creationId xmlns:p14="http://schemas.microsoft.com/office/powerpoint/2010/main" val="30720874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 outside the box</a:t>
            </a:r>
            <a:endParaRPr lang="en-US" dirty="0"/>
          </a:p>
        </p:txBody>
      </p:sp>
      <p:sp>
        <p:nvSpPr>
          <p:cNvPr id="3" name="Content Placeholder 2"/>
          <p:cNvSpPr>
            <a:spLocks noGrp="1"/>
          </p:cNvSpPr>
          <p:nvPr>
            <p:ph idx="1"/>
          </p:nvPr>
        </p:nvSpPr>
        <p:spPr>
          <a:xfrm>
            <a:off x="680322" y="2336873"/>
            <a:ext cx="4806930" cy="3933298"/>
          </a:xfrm>
        </p:spPr>
        <p:txBody>
          <a:bodyPr>
            <a:normAutofit/>
          </a:bodyPr>
          <a:lstStyle/>
          <a:p>
            <a:r>
              <a:rPr lang="en-US" dirty="0"/>
              <a:t>English symposium</a:t>
            </a:r>
          </a:p>
          <a:p>
            <a:pPr lvl="1"/>
            <a:r>
              <a:rPr lang="en-US" sz="2400" dirty="0"/>
              <a:t>“Be colleague ready”</a:t>
            </a:r>
          </a:p>
          <a:p>
            <a:pPr lvl="1"/>
            <a:endParaRPr lang="en-US" sz="2400" dirty="0"/>
          </a:p>
          <a:p>
            <a:r>
              <a:rPr lang="en-US" dirty="0"/>
              <a:t>PTECH </a:t>
            </a:r>
          </a:p>
          <a:p>
            <a:pPr lvl="1"/>
            <a:r>
              <a:rPr lang="en-US" sz="2400" dirty="0"/>
              <a:t>Brining college, secondary, and industry together</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74980" y="3313298"/>
            <a:ext cx="6302827" cy="2626178"/>
          </a:xfrm>
          <a:prstGeom prst="rect">
            <a:avLst/>
          </a:prstGeom>
        </p:spPr>
      </p:pic>
    </p:spTree>
    <p:extLst>
      <p:ext uri="{BB962C8B-B14F-4D97-AF65-F5344CB8AC3E}">
        <p14:creationId xmlns:p14="http://schemas.microsoft.com/office/powerpoint/2010/main" val="28342418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instructional tips</a:t>
            </a:r>
            <a:endParaRPr lang="en-US" dirty="0"/>
          </a:p>
        </p:txBody>
      </p:sp>
      <p:sp>
        <p:nvSpPr>
          <p:cNvPr id="3" name="Content Placeholder 2"/>
          <p:cNvSpPr>
            <a:spLocks noGrp="1"/>
          </p:cNvSpPr>
          <p:nvPr>
            <p:ph idx="1"/>
          </p:nvPr>
        </p:nvSpPr>
        <p:spPr>
          <a:xfrm>
            <a:off x="326572" y="1989366"/>
            <a:ext cx="11462657" cy="4641342"/>
          </a:xfrm>
        </p:spPr>
        <p:txBody>
          <a:bodyPr>
            <a:normAutofit/>
          </a:bodyPr>
          <a:lstStyle/>
          <a:p>
            <a:r>
              <a:rPr lang="en-US" dirty="0"/>
              <a:t>Hiring </a:t>
            </a:r>
            <a:r>
              <a:rPr lang="en-US" dirty="0" smtClean="0"/>
              <a:t>credentials – make sure they are clear!</a:t>
            </a:r>
            <a:endParaRPr lang="en-US" dirty="0"/>
          </a:p>
          <a:p>
            <a:pPr lvl="1"/>
            <a:endParaRPr lang="en-US" dirty="0"/>
          </a:p>
          <a:p>
            <a:r>
              <a:rPr lang="en-US" dirty="0" smtClean="0"/>
              <a:t>Include college faculty on hiring decisions at high school as appropriate</a:t>
            </a:r>
          </a:p>
          <a:p>
            <a:pPr lvl="1"/>
            <a:endParaRPr lang="en-US" dirty="0" smtClean="0"/>
          </a:p>
          <a:p>
            <a:r>
              <a:rPr lang="en-US" dirty="0" smtClean="0"/>
              <a:t>Be intentional and inclusive with professional development </a:t>
            </a:r>
          </a:p>
          <a:p>
            <a:endParaRPr lang="en-US" dirty="0" smtClean="0"/>
          </a:p>
          <a:p>
            <a:r>
              <a:rPr lang="en-US" dirty="0" smtClean="0"/>
              <a:t>Insure regular observations (mirror what is done on campus)</a:t>
            </a:r>
          </a:p>
          <a:p>
            <a:endParaRPr lang="en-US" dirty="0" smtClean="0"/>
          </a:p>
          <a:p>
            <a:r>
              <a:rPr lang="en-US" dirty="0" smtClean="0"/>
              <a:t>Compensation models for faculty overseeing high school sections. </a:t>
            </a:r>
          </a:p>
          <a:p>
            <a:pPr lvl="1"/>
            <a:r>
              <a:rPr lang="en-US" dirty="0" smtClean="0"/>
              <a:t>“What is the job description?”</a:t>
            </a:r>
          </a:p>
          <a:p>
            <a:pPr lvl="1"/>
            <a:endParaRPr lang="en-US" dirty="0" smtClean="0"/>
          </a:p>
        </p:txBody>
      </p:sp>
    </p:spTree>
    <p:extLst>
      <p:ext uri="{BB962C8B-B14F-4D97-AF65-F5344CB8AC3E}">
        <p14:creationId xmlns:p14="http://schemas.microsoft.com/office/powerpoint/2010/main" val="38706828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Sanford’s Challenge and Support Theory</a:t>
            </a:r>
            <a:endParaRPr lang="en-US" dirty="0"/>
          </a:p>
        </p:txBody>
      </p:sp>
      <p:pic>
        <p:nvPicPr>
          <p:cNvPr id="4" name="Picture 3" descr="https://media.licdn.com/mpr/mpr/p/5/005/0ac/2cb/0c8f067.png"/>
          <p:cNvPicPr/>
          <p:nvPr/>
        </p:nvPicPr>
        <p:blipFill>
          <a:blip r:embed="rId3" cstate="email">
            <a:extLst>
              <a:ext uri="{28A0092B-C50C-407E-A947-70E740481C1C}">
                <a14:useLocalDpi xmlns:a14="http://schemas.microsoft.com/office/drawing/2010/main"/>
              </a:ext>
            </a:extLst>
          </a:blip>
          <a:srcRect/>
          <a:stretch>
            <a:fillRect/>
          </a:stretch>
        </p:blipFill>
        <p:spPr bwMode="auto">
          <a:xfrm>
            <a:off x="506186" y="2202360"/>
            <a:ext cx="9787995" cy="4541339"/>
          </a:xfrm>
          <a:prstGeom prst="rect">
            <a:avLst/>
          </a:prstGeom>
          <a:noFill/>
          <a:ln>
            <a:noFill/>
          </a:ln>
        </p:spPr>
      </p:pic>
    </p:spTree>
    <p:extLst>
      <p:ext uri="{BB962C8B-B14F-4D97-AF65-F5344CB8AC3E}">
        <p14:creationId xmlns:p14="http://schemas.microsoft.com/office/powerpoint/2010/main" val="28305835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Celebrate Success</a:t>
            </a:r>
            <a:endParaRPr lang="en-US" dirty="0"/>
          </a:p>
        </p:txBody>
      </p:sp>
      <p:pic>
        <p:nvPicPr>
          <p:cNvPr id="8" name="Content Placeholder 7"/>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75968" y="2418443"/>
            <a:ext cx="5111283" cy="3598863"/>
          </a:xfrm>
          <a:prstGeom prst="rect">
            <a:avLst/>
          </a:prstGeom>
        </p:spPr>
      </p:pic>
      <p:sp>
        <p:nvSpPr>
          <p:cNvPr id="9" name="TextBox 8"/>
          <p:cNvSpPr txBox="1"/>
          <p:nvPr/>
        </p:nvSpPr>
        <p:spPr>
          <a:xfrm>
            <a:off x="5682343" y="2155370"/>
            <a:ext cx="5453743"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a:t>Fear of going to </a:t>
            </a:r>
            <a:r>
              <a:rPr lang="en-US" sz="2400" dirty="0" smtClean="0"/>
              <a:t>college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smtClean="0"/>
              <a:t>1 class vs a certificate or degree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smtClean="0"/>
              <a:t>Finding a niche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smtClean="0"/>
              <a:t>Accomplishing goals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smtClean="0"/>
              <a:t>New partnerships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smtClean="0"/>
              <a:t>Opportunities to learn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38949581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t>
            </a:r>
            <a:endParaRPr lang="en-US" dirty="0"/>
          </a:p>
        </p:txBody>
      </p:sp>
      <p:sp>
        <p:nvSpPr>
          <p:cNvPr id="3" name="Content Placeholder 2"/>
          <p:cNvSpPr>
            <a:spLocks noGrp="1"/>
          </p:cNvSpPr>
          <p:nvPr>
            <p:ph idx="1"/>
          </p:nvPr>
        </p:nvSpPr>
        <p:spPr>
          <a:xfrm>
            <a:off x="680321" y="3741130"/>
            <a:ext cx="5932750" cy="2202470"/>
          </a:xfrm>
        </p:spPr>
        <p:txBody>
          <a:bodyPr>
            <a:normAutofit/>
          </a:bodyPr>
          <a:lstStyle/>
          <a:p>
            <a:pPr marL="0" indent="0">
              <a:buNone/>
            </a:pPr>
            <a:r>
              <a:rPr lang="en-US" sz="3200" dirty="0" smtClean="0"/>
              <a:t>Margo Leone</a:t>
            </a:r>
          </a:p>
          <a:p>
            <a:pPr marL="0" indent="0">
              <a:buNone/>
            </a:pPr>
            <a:r>
              <a:rPr lang="en-US" sz="3200" dirty="0" smtClean="0"/>
              <a:t>303.404.5212</a:t>
            </a:r>
          </a:p>
          <a:p>
            <a:pPr marL="0" indent="0">
              <a:buNone/>
            </a:pPr>
            <a:r>
              <a:rPr lang="en-US" sz="3200" dirty="0" smtClean="0"/>
              <a:t>Margo.leone@frontrange.edu</a:t>
            </a:r>
            <a:endParaRPr lang="en-US" sz="3200" dirty="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16747" y="2336873"/>
            <a:ext cx="1754870" cy="4267160"/>
          </a:xfrm>
          <a:prstGeom prst="rect">
            <a:avLst/>
          </a:prstGeom>
        </p:spPr>
      </p:pic>
    </p:spTree>
    <p:extLst>
      <p:ext uri="{BB962C8B-B14F-4D97-AF65-F5344CB8AC3E}">
        <p14:creationId xmlns:p14="http://schemas.microsoft.com/office/powerpoint/2010/main" val="20960856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0" y="2320543"/>
            <a:ext cx="12192000" cy="4913014"/>
          </a:xfrm>
        </p:spPr>
        <p:txBody>
          <a:bodyPr>
            <a:normAutofit/>
          </a:bodyPr>
          <a:lstStyle/>
          <a:p>
            <a:pPr lvl="0"/>
            <a:r>
              <a:rPr lang="en-US" dirty="0">
                <a:effectLst/>
              </a:rPr>
              <a:t>An, B. P. (2012). “The Impact of Dual Enrollment on College Degree Attainment: Do Low-SES Students Benefit? Educational Evaluation and Policy Analysis, 35, 57–75.</a:t>
            </a:r>
          </a:p>
          <a:p>
            <a:pPr lvl="0"/>
            <a:r>
              <a:rPr lang="en-US" dirty="0">
                <a:effectLst/>
              </a:rPr>
              <a:t>Bailey, M, and </a:t>
            </a:r>
            <a:r>
              <a:rPr lang="en-US" dirty="0" err="1">
                <a:effectLst/>
              </a:rPr>
              <a:t>Dynarski</a:t>
            </a:r>
            <a:r>
              <a:rPr lang="en-US" dirty="0">
                <a:effectLst/>
              </a:rPr>
              <a:t>, S. (2011). Gains and Gaps: Changing Inequality in U.S. College Entry and Completion. National Bureau of Economic Research. http://users.nber.org/~dynarski/Bailey_Dynarski.pdf</a:t>
            </a:r>
          </a:p>
          <a:p>
            <a:pPr lvl="0"/>
            <a:r>
              <a:rPr lang="en-US" dirty="0">
                <a:effectLst/>
              </a:rPr>
              <a:t>Bean, B. and </a:t>
            </a:r>
            <a:r>
              <a:rPr lang="en-US" dirty="0" err="1">
                <a:effectLst/>
              </a:rPr>
              <a:t>Poast</a:t>
            </a:r>
            <a:r>
              <a:rPr lang="en-US" dirty="0">
                <a:effectLst/>
              </a:rPr>
              <a:t>, K. (2018). </a:t>
            </a:r>
            <a:r>
              <a:rPr lang="en-US" i="1" dirty="0">
                <a:effectLst/>
              </a:rPr>
              <a:t>Concurrent and Dual Enrollment (Policy brief 2-8). </a:t>
            </a:r>
            <a:r>
              <a:rPr lang="en-US" dirty="0">
                <a:effectLst/>
              </a:rPr>
              <a:t>Retrieved from https://highered.colorado.gov/academics/concurrent/</a:t>
            </a:r>
          </a:p>
          <a:p>
            <a:pPr lvl="0"/>
            <a:r>
              <a:rPr lang="en-US" dirty="0">
                <a:effectLst/>
              </a:rPr>
              <a:t>Colorado Community College System Institutional Research. (2017). </a:t>
            </a:r>
            <a:r>
              <a:rPr lang="en-US" i="1" dirty="0">
                <a:effectLst/>
              </a:rPr>
              <a:t>Fact Book Academic Year 2016-2017. </a:t>
            </a:r>
            <a:r>
              <a:rPr lang="en-US" dirty="0">
                <a:effectLst/>
              </a:rPr>
              <a:t>Retrieved from https://www.cccs.edu/wp-content/uploads/documents/Fact-Book-2016-17-Final.pdf</a:t>
            </a:r>
          </a:p>
          <a:p>
            <a:pPr marL="0" indent="0">
              <a:buNone/>
            </a:pPr>
            <a:endParaRPr lang="en-US" dirty="0" smtClean="0"/>
          </a:p>
        </p:txBody>
      </p:sp>
    </p:spTree>
    <p:extLst>
      <p:ext uri="{BB962C8B-B14F-4D97-AF65-F5344CB8AC3E}">
        <p14:creationId xmlns:p14="http://schemas.microsoft.com/office/powerpoint/2010/main" val="40500181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Continued</a:t>
            </a:r>
            <a:endParaRPr lang="en-US" dirty="0"/>
          </a:p>
        </p:txBody>
      </p:sp>
      <p:sp>
        <p:nvSpPr>
          <p:cNvPr id="3" name="Content Placeholder 2"/>
          <p:cNvSpPr>
            <a:spLocks noGrp="1"/>
          </p:cNvSpPr>
          <p:nvPr>
            <p:ph idx="1"/>
          </p:nvPr>
        </p:nvSpPr>
        <p:spPr>
          <a:xfrm>
            <a:off x="114301" y="1975756"/>
            <a:ext cx="11870870" cy="4718957"/>
          </a:xfrm>
        </p:spPr>
        <p:txBody>
          <a:bodyPr>
            <a:normAutofit lnSpcReduction="10000"/>
          </a:bodyPr>
          <a:lstStyle/>
          <a:p>
            <a:pPr lvl="0"/>
            <a:r>
              <a:rPr lang="en-US" dirty="0">
                <a:effectLst/>
              </a:rPr>
              <a:t>Colorado Department of Education and Colorado Department of Higher Education. (2017). </a:t>
            </a:r>
            <a:r>
              <a:rPr lang="en-US" i="1" dirty="0">
                <a:effectLst/>
              </a:rPr>
              <a:t>Annual Report on Concurrent Enrollment 2015-2016 School Year. </a:t>
            </a:r>
            <a:r>
              <a:rPr lang="en-US" dirty="0">
                <a:effectLst/>
              </a:rPr>
              <a:t>Retrieved from https://highered.colorado.gov/Publications/Reports/Enrollment/FY2016/2016_Concurrent_Enrollment_April_2017.pdf</a:t>
            </a:r>
          </a:p>
          <a:p>
            <a:pPr lvl="0"/>
            <a:r>
              <a:rPr lang="en-US" dirty="0">
                <a:effectLst/>
              </a:rPr>
              <a:t>Karp, M, and Hughes, K. (2008). Study: Dual Enrollment Can Benefit a Broad Range of Students. Techniques: Connecting Education and Careers (J1) 83.7, 14-17.</a:t>
            </a:r>
          </a:p>
          <a:p>
            <a:pPr lvl="0"/>
            <a:r>
              <a:rPr lang="en-US" dirty="0">
                <a:effectLst/>
              </a:rPr>
              <a:t>Karp, M. M., Calcagno, J. C., Hughes, K. L., </a:t>
            </a:r>
            <a:r>
              <a:rPr lang="en-US" dirty="0" err="1">
                <a:effectLst/>
              </a:rPr>
              <a:t>Jeong</a:t>
            </a:r>
            <a:r>
              <a:rPr lang="en-US" dirty="0">
                <a:effectLst/>
              </a:rPr>
              <a:t>, D. W., &amp; Bailey, T. R. (2007). The Achievement of Participants in Dual Enrollment: An Analysis of Student Outcomes in Two States. Saint Paul, MN: University of Minnesota, National Research Center for Career and Technical Education.</a:t>
            </a:r>
          </a:p>
          <a:p>
            <a:pPr lvl="0"/>
            <a:r>
              <a:rPr lang="en-US" dirty="0">
                <a:effectLst/>
              </a:rPr>
              <a:t>NACEP. (</a:t>
            </a:r>
            <a:r>
              <a:rPr lang="en-US" dirty="0" err="1">
                <a:effectLst/>
              </a:rPr>
              <a:t>n.d</a:t>
            </a:r>
            <a:r>
              <a:rPr lang="en-US" dirty="0" err="1" smtClean="0">
                <a:effectLst/>
              </a:rPr>
              <a:t>.</a:t>
            </a:r>
            <a:r>
              <a:rPr lang="en-US" dirty="0" smtClean="0">
                <a:effectLst/>
              </a:rPr>
              <a:t>). </a:t>
            </a:r>
            <a:r>
              <a:rPr lang="en-US" i="1" dirty="0">
                <a:effectLst/>
              </a:rPr>
              <a:t>What is Concurrent Enrollment? Retrieved from </a:t>
            </a:r>
            <a:r>
              <a:rPr lang="en-US" dirty="0">
                <a:effectLst/>
              </a:rPr>
              <a:t>http://www.nacep.org/about-nacep/what-is-concurrent-enrollment/</a:t>
            </a:r>
          </a:p>
          <a:p>
            <a:endParaRPr lang="en-US" dirty="0"/>
          </a:p>
        </p:txBody>
      </p:sp>
    </p:spTree>
    <p:extLst>
      <p:ext uri="{BB962C8B-B14F-4D97-AF65-F5344CB8AC3E}">
        <p14:creationId xmlns:p14="http://schemas.microsoft.com/office/powerpoint/2010/main" val="28540761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146957" y="2024743"/>
            <a:ext cx="11887200" cy="4620986"/>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endParaRPr lang="en-US" sz="2400" dirty="0"/>
          </a:p>
        </p:txBody>
      </p:sp>
      <p:sp>
        <p:nvSpPr>
          <p:cNvPr id="2" name="Rectangle 1"/>
          <p:cNvSpPr/>
          <p:nvPr/>
        </p:nvSpPr>
        <p:spPr>
          <a:xfrm>
            <a:off x="146957" y="2024743"/>
            <a:ext cx="11887200" cy="4351832"/>
          </a:xfrm>
          <a:prstGeom prst="rect">
            <a:avLst/>
          </a:prstGeom>
        </p:spPr>
        <p:txBody>
          <a:bodyPr wrap="square">
            <a:spAutoFit/>
          </a:bodyPr>
          <a:lstStyle/>
          <a:p>
            <a:pPr marL="342900" indent="-342900">
              <a:lnSpc>
                <a:spcPct val="107000"/>
              </a:lnSpc>
              <a:spcAft>
                <a:spcPts val="800"/>
              </a:spcAft>
              <a:buFont typeface="Arial" panose="020B0604020202020204" pitchFamily="34" charset="0"/>
              <a:buChar char="•"/>
              <a:tabLst>
                <a:tab pos="457200" algn="l"/>
              </a:tabLst>
            </a:pPr>
            <a:r>
              <a:rPr lang="en-US" sz="2400" dirty="0"/>
              <a:t>NACEP. (2014). </a:t>
            </a:r>
            <a:r>
              <a:rPr lang="en-US" sz="2400" i="1" dirty="0"/>
              <a:t>Research on the Impact of Students Completing Dual and Concurrent Enrollment Courses. </a:t>
            </a:r>
            <a:r>
              <a:rPr lang="en-US" sz="2400" dirty="0"/>
              <a:t>Retrieved from </a:t>
            </a:r>
            <a:r>
              <a:rPr lang="en-US" sz="2400" u="sng" dirty="0">
                <a:hlinkClick r:id="rId3"/>
              </a:rPr>
              <a:t>www.nacep.org</a:t>
            </a:r>
            <a:r>
              <a:rPr lang="en-US" sz="2400" dirty="0"/>
              <a:t>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2400" dirty="0" smtClean="0">
                <a:ea typeface="Calibri" panose="020F0502020204030204" pitchFamily="34" charset="0"/>
                <a:cs typeface="Times New Roman" panose="02020603050405020304" pitchFamily="18" charset="0"/>
              </a:rPr>
              <a:t>Pierce</a:t>
            </a:r>
            <a:r>
              <a:rPr lang="en-US" sz="2400" dirty="0">
                <a:ea typeface="Calibri" panose="020F0502020204030204" pitchFamily="34" charset="0"/>
                <a:cs typeface="Times New Roman" panose="02020603050405020304" pitchFamily="18" charset="0"/>
              </a:rPr>
              <a:t>, D. (2017). The Rise of Dual Enrollment. </a:t>
            </a:r>
            <a:r>
              <a:rPr lang="en-US" sz="2400" i="1" dirty="0">
                <a:ea typeface="Calibri" panose="020F0502020204030204" pitchFamily="34" charset="0"/>
                <a:cs typeface="Times New Roman" panose="02020603050405020304" pitchFamily="18" charset="0"/>
              </a:rPr>
              <a:t>Community College Journal, </a:t>
            </a:r>
            <a:r>
              <a:rPr lang="en-US" sz="2400" dirty="0">
                <a:ea typeface="Calibri" panose="020F0502020204030204" pitchFamily="34" charset="0"/>
                <a:cs typeface="Times New Roman" panose="02020603050405020304" pitchFamily="18" charset="0"/>
              </a:rPr>
              <a:t>Volume 87 (April/May), 17-24. Retrieved from http://www.ccjournal-digital.com/ccjournal/20170405?pg=19#pg19</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2400" dirty="0">
                <a:ea typeface="Calibri" panose="020F0502020204030204" pitchFamily="34" charset="0"/>
                <a:cs typeface="Times New Roman" panose="02020603050405020304" pitchFamily="18" charset="0"/>
              </a:rPr>
              <a:t>Smith, A. (2017, May 31). </a:t>
            </a:r>
            <a:r>
              <a:rPr lang="en-US" sz="2400" i="1" dirty="0">
                <a:ea typeface="Calibri" panose="020F0502020204030204" pitchFamily="34" charset="0"/>
                <a:cs typeface="Times New Roman" panose="02020603050405020304" pitchFamily="18" charset="0"/>
              </a:rPr>
              <a:t>Double-Edged Sword of Dual Enrollment</a:t>
            </a:r>
            <a:r>
              <a:rPr lang="en-US" sz="2400" dirty="0">
                <a:ea typeface="Calibri" panose="020F0502020204030204" pitchFamily="34" charset="0"/>
                <a:cs typeface="Times New Roman" panose="02020603050405020304" pitchFamily="18" charset="0"/>
              </a:rPr>
              <a:t>. Retrieved from https://www.insidehighered.com/news/2017/05/31/dual-enrollment-provides-boost-community-colleges-may-hide-extent-enrollment</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2400" dirty="0">
                <a:ea typeface="Calibri" panose="020F0502020204030204" pitchFamily="34" charset="0"/>
                <a:cs typeface="Times New Roman" panose="02020603050405020304" pitchFamily="18" charset="0"/>
              </a:rPr>
              <a:t>Wallace, K. (2017). </a:t>
            </a:r>
            <a:r>
              <a:rPr lang="en-US" sz="2400" i="1" dirty="0">
                <a:ea typeface="Calibri" panose="020F0502020204030204" pitchFamily="34" charset="0"/>
                <a:cs typeface="Times New Roman" panose="02020603050405020304" pitchFamily="18" charset="0"/>
              </a:rPr>
              <a:t>FRCC Fast Facts Fall 2016. </a:t>
            </a:r>
            <a:r>
              <a:rPr lang="en-US" sz="2400" dirty="0">
                <a:ea typeface="Calibri" panose="020F0502020204030204" pitchFamily="34" charset="0"/>
                <a:cs typeface="Times New Roman" panose="02020603050405020304" pitchFamily="18" charset="0"/>
              </a:rPr>
              <a:t>Retrieved from https://www.frontrange.edu/about-frcc/facts-and-figures/fact-book</a:t>
            </a:r>
          </a:p>
        </p:txBody>
      </p:sp>
      <p:sp>
        <p:nvSpPr>
          <p:cNvPr id="6" name="Title 1"/>
          <p:cNvSpPr>
            <a:spLocks noGrp="1"/>
          </p:cNvSpPr>
          <p:nvPr>
            <p:ph type="title"/>
          </p:nvPr>
        </p:nvSpPr>
        <p:spPr>
          <a:xfrm>
            <a:off x="680321" y="753228"/>
            <a:ext cx="9613861" cy="1080938"/>
          </a:xfrm>
        </p:spPr>
        <p:txBody>
          <a:bodyPr/>
          <a:lstStyle/>
          <a:p>
            <a:r>
              <a:rPr lang="en-US" dirty="0" smtClean="0"/>
              <a:t>References Continued</a:t>
            </a:r>
            <a:endParaRPr lang="en-US" dirty="0"/>
          </a:p>
        </p:txBody>
      </p:sp>
    </p:spTree>
    <p:extLst>
      <p:ext uri="{BB962C8B-B14F-4D97-AF65-F5344CB8AC3E}">
        <p14:creationId xmlns:p14="http://schemas.microsoft.com/office/powerpoint/2010/main" val="2415914784"/>
      </p:ext>
    </p:extLst>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1662</TotalTime>
  <Words>4214</Words>
  <Application>Microsoft Office PowerPoint</Application>
  <PresentationFormat>Widescreen</PresentationFormat>
  <Paragraphs>269</Paragraphs>
  <Slides>37</Slides>
  <Notes>36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Garamond</vt:lpstr>
      <vt:lpstr>Times New Roman</vt:lpstr>
      <vt:lpstr>Trebuchet MS</vt:lpstr>
      <vt:lpstr>Berlin</vt:lpstr>
      <vt:lpstr>Raising the Bar with Concurrent Enrollment</vt:lpstr>
      <vt:lpstr>Who is in the room? </vt:lpstr>
      <vt:lpstr>PowerPoint Presentation</vt:lpstr>
      <vt:lpstr>PowerPoint Presentation</vt:lpstr>
      <vt:lpstr>PowerPoint Presentation</vt:lpstr>
      <vt:lpstr>PowerPoint Presentation</vt:lpstr>
      <vt:lpstr>PowerPoint Presentation</vt:lpstr>
      <vt:lpstr>PowerPoint Presentation</vt:lpstr>
      <vt:lpstr>According to National Student Clearinghouse Research Center</vt:lpstr>
      <vt:lpstr>Taken from CDE and CDHE’s Annual Concurrent Enrollment report 2015-2016</vt:lpstr>
      <vt:lpstr>PowerPoint Presentation</vt:lpstr>
      <vt:lpstr>PowerPoint Presentation</vt:lpstr>
      <vt:lpstr>Westminster Campus Westminster, Colorado</vt:lpstr>
      <vt:lpstr>Boulder County Campus Longmont, Colorado</vt:lpstr>
      <vt:lpstr>Larimer Campus Fort Collins, Colorado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A STUDENT? </vt:lpstr>
      <vt:lpstr>Set the bar from the beginning</vt:lpstr>
      <vt:lpstr>Be Intentional  </vt:lpstr>
      <vt:lpstr>Students &amp; Parents</vt:lpstr>
      <vt:lpstr>Think about the big picture</vt:lpstr>
      <vt:lpstr>College Faculty &amp; Staff</vt:lpstr>
      <vt:lpstr>Think outside the box</vt:lpstr>
      <vt:lpstr>Other instructional tips</vt:lpstr>
      <vt:lpstr>Sanford’s Challenge and Support Theory</vt:lpstr>
      <vt:lpstr>Celebrate Success</vt:lpstr>
      <vt:lpstr>Questions? </vt:lpstr>
      <vt:lpstr>References</vt:lpstr>
      <vt:lpstr>References Continued</vt:lpstr>
      <vt:lpstr>References Continued</vt:lpstr>
    </vt:vector>
  </TitlesOfParts>
  <Company>Front Range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Leone, Margo</dc:creator>
  <cp:lastModifiedBy>Leone, Margo</cp:lastModifiedBy>
  <cp:revision>238</cp:revision>
  <dcterms:created xsi:type="dcterms:W3CDTF">2018-02-23T21:07:48Z</dcterms:created>
  <dcterms:modified xsi:type="dcterms:W3CDTF">2018-03-19T17:06:08Z</dcterms:modified>
</cp:coreProperties>
</file>