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handoutMasterIdLst>
    <p:handoutMasterId r:id="rId31"/>
  </p:handoutMasterIdLst>
  <p:sldIdLst>
    <p:sldId id="257" r:id="rId3"/>
    <p:sldId id="280" r:id="rId4"/>
    <p:sldId id="284" r:id="rId5"/>
    <p:sldId id="259" r:id="rId6"/>
    <p:sldId id="279" r:id="rId7"/>
    <p:sldId id="285" r:id="rId8"/>
    <p:sldId id="261" r:id="rId9"/>
    <p:sldId id="263" r:id="rId10"/>
    <p:sldId id="264" r:id="rId11"/>
    <p:sldId id="265" r:id="rId12"/>
    <p:sldId id="281" r:id="rId13"/>
    <p:sldId id="266" r:id="rId14"/>
    <p:sldId id="267" r:id="rId15"/>
    <p:sldId id="268" r:id="rId16"/>
    <p:sldId id="269" r:id="rId17"/>
    <p:sldId id="282" r:id="rId18"/>
    <p:sldId id="270" r:id="rId19"/>
    <p:sldId id="271" r:id="rId20"/>
    <p:sldId id="272" r:id="rId21"/>
    <p:sldId id="273" r:id="rId22"/>
    <p:sldId id="274" r:id="rId23"/>
    <p:sldId id="275" r:id="rId24"/>
    <p:sldId id="276" r:id="rId25"/>
    <p:sldId id="277" r:id="rId26"/>
    <p:sldId id="283" r:id="rId27"/>
    <p:sldId id="286" r:id="rId28"/>
    <p:sldId id="278" r:id="rId29"/>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5863" autoAdjust="0"/>
  </p:normalViewPr>
  <p:slideViewPr>
    <p:cSldViewPr snapToGrid="0">
      <p:cViewPr varScale="1">
        <p:scale>
          <a:sx n="65" d="100"/>
          <a:sy n="65" d="100"/>
        </p:scale>
        <p:origin x="53" y="1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8E463615-DE5B-438D-8721-70EBFAC0FCC3}" type="datetimeFigureOut">
              <a:rPr lang="en-US" smtClean="0"/>
              <a:t>11/7/2016</a:t>
            </a:fld>
            <a:endParaRPr lang="en-US" dirty="0"/>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4CCBAEAA-76AA-442F-AA75-BB9C3AA358CD}" type="slidenum">
              <a:rPr lang="en-US" smtClean="0"/>
              <a:t>‹#›</a:t>
            </a:fld>
            <a:endParaRPr lang="en-US" dirty="0"/>
          </a:p>
        </p:txBody>
      </p:sp>
    </p:spTree>
    <p:extLst>
      <p:ext uri="{BB962C8B-B14F-4D97-AF65-F5344CB8AC3E}">
        <p14:creationId xmlns:p14="http://schemas.microsoft.com/office/powerpoint/2010/main" val="3507243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21C2F513-6CF5-40F6-99B0-1C91A7D81349}" type="datetimeFigureOut">
              <a:rPr lang="en-US" smtClean="0"/>
              <a:t>11/7/2016</a:t>
            </a:fld>
            <a:endParaRPr lang="en-US" dirty="0"/>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73893"/>
            <a:ext cx="5486400" cy="366045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A6DA5525-98D5-4144-9932-0D0D4EEA1359}" type="slidenum">
              <a:rPr lang="en-US" smtClean="0"/>
              <a:t>‹#›</a:t>
            </a:fld>
            <a:endParaRPr lang="en-US" dirty="0"/>
          </a:p>
        </p:txBody>
      </p:sp>
    </p:spTree>
    <p:extLst>
      <p:ext uri="{BB962C8B-B14F-4D97-AF65-F5344CB8AC3E}">
        <p14:creationId xmlns:p14="http://schemas.microsoft.com/office/powerpoint/2010/main" val="2729442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1</a:t>
            </a:fld>
            <a:endParaRPr lang="en-US" dirty="0"/>
          </a:p>
        </p:txBody>
      </p:sp>
    </p:spTree>
    <p:extLst>
      <p:ext uri="{BB962C8B-B14F-4D97-AF65-F5344CB8AC3E}">
        <p14:creationId xmlns:p14="http://schemas.microsoft.com/office/powerpoint/2010/main" val="4209690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2</a:t>
            </a:fld>
            <a:endParaRPr lang="en-US" dirty="0"/>
          </a:p>
        </p:txBody>
      </p:sp>
    </p:spTree>
    <p:extLst>
      <p:ext uri="{BB962C8B-B14F-4D97-AF65-F5344CB8AC3E}">
        <p14:creationId xmlns:p14="http://schemas.microsoft.com/office/powerpoint/2010/main" val="2293828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3</a:t>
            </a:fld>
            <a:endParaRPr lang="en-US" dirty="0"/>
          </a:p>
        </p:txBody>
      </p:sp>
    </p:spTree>
    <p:extLst>
      <p:ext uri="{BB962C8B-B14F-4D97-AF65-F5344CB8AC3E}">
        <p14:creationId xmlns:p14="http://schemas.microsoft.com/office/powerpoint/2010/main" val="3709764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4</a:t>
            </a:fld>
            <a:endParaRPr lang="en-US" dirty="0"/>
          </a:p>
        </p:txBody>
      </p:sp>
    </p:spTree>
    <p:extLst>
      <p:ext uri="{BB962C8B-B14F-4D97-AF65-F5344CB8AC3E}">
        <p14:creationId xmlns:p14="http://schemas.microsoft.com/office/powerpoint/2010/main" val="74729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5</a:t>
            </a:fld>
            <a:endParaRPr lang="en-US" dirty="0"/>
          </a:p>
        </p:txBody>
      </p:sp>
    </p:spTree>
    <p:extLst>
      <p:ext uri="{BB962C8B-B14F-4D97-AF65-F5344CB8AC3E}">
        <p14:creationId xmlns:p14="http://schemas.microsoft.com/office/powerpoint/2010/main" val="346865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6</a:t>
            </a:fld>
            <a:endParaRPr lang="en-US" dirty="0"/>
          </a:p>
        </p:txBody>
      </p:sp>
    </p:spTree>
    <p:extLst>
      <p:ext uri="{BB962C8B-B14F-4D97-AF65-F5344CB8AC3E}">
        <p14:creationId xmlns:p14="http://schemas.microsoft.com/office/powerpoint/2010/main" val="149709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7</a:t>
            </a:fld>
            <a:endParaRPr lang="en-US" dirty="0"/>
          </a:p>
        </p:txBody>
      </p:sp>
    </p:spTree>
    <p:extLst>
      <p:ext uri="{BB962C8B-B14F-4D97-AF65-F5344CB8AC3E}">
        <p14:creationId xmlns:p14="http://schemas.microsoft.com/office/powerpoint/2010/main" val="219883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8</a:t>
            </a:fld>
            <a:endParaRPr lang="en-US" dirty="0"/>
          </a:p>
        </p:txBody>
      </p:sp>
    </p:spTree>
    <p:extLst>
      <p:ext uri="{BB962C8B-B14F-4D97-AF65-F5344CB8AC3E}">
        <p14:creationId xmlns:p14="http://schemas.microsoft.com/office/powerpoint/2010/main" val="108581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9</a:t>
            </a:fld>
            <a:endParaRPr lang="en-US" dirty="0"/>
          </a:p>
        </p:txBody>
      </p:sp>
    </p:spTree>
    <p:extLst>
      <p:ext uri="{BB962C8B-B14F-4D97-AF65-F5344CB8AC3E}">
        <p14:creationId xmlns:p14="http://schemas.microsoft.com/office/powerpoint/2010/main" val="1805084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10</a:t>
            </a:fld>
            <a:endParaRPr lang="en-US" dirty="0"/>
          </a:p>
        </p:txBody>
      </p:sp>
    </p:spTree>
    <p:extLst>
      <p:ext uri="{BB962C8B-B14F-4D97-AF65-F5344CB8AC3E}">
        <p14:creationId xmlns:p14="http://schemas.microsoft.com/office/powerpoint/2010/main" val="395432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11</a:t>
            </a:fld>
            <a:endParaRPr lang="en-US" dirty="0"/>
          </a:p>
        </p:txBody>
      </p:sp>
    </p:spTree>
    <p:extLst>
      <p:ext uri="{BB962C8B-B14F-4D97-AF65-F5344CB8AC3E}">
        <p14:creationId xmlns:p14="http://schemas.microsoft.com/office/powerpoint/2010/main" val="2466017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12</a:t>
            </a:fld>
            <a:endParaRPr lang="en-US" dirty="0"/>
          </a:p>
        </p:txBody>
      </p:sp>
    </p:spTree>
    <p:extLst>
      <p:ext uri="{BB962C8B-B14F-4D97-AF65-F5344CB8AC3E}">
        <p14:creationId xmlns:p14="http://schemas.microsoft.com/office/powerpoint/2010/main" val="916651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13</a:t>
            </a:fld>
            <a:endParaRPr lang="en-US" dirty="0"/>
          </a:p>
        </p:txBody>
      </p:sp>
    </p:spTree>
    <p:extLst>
      <p:ext uri="{BB962C8B-B14F-4D97-AF65-F5344CB8AC3E}">
        <p14:creationId xmlns:p14="http://schemas.microsoft.com/office/powerpoint/2010/main" val="3738028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14</a:t>
            </a:fld>
            <a:endParaRPr lang="en-US" dirty="0"/>
          </a:p>
        </p:txBody>
      </p:sp>
    </p:spTree>
    <p:extLst>
      <p:ext uri="{BB962C8B-B14F-4D97-AF65-F5344CB8AC3E}">
        <p14:creationId xmlns:p14="http://schemas.microsoft.com/office/powerpoint/2010/main" val="2777791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15</a:t>
            </a:fld>
            <a:endParaRPr lang="en-US" dirty="0"/>
          </a:p>
        </p:txBody>
      </p:sp>
    </p:spTree>
    <p:extLst>
      <p:ext uri="{BB962C8B-B14F-4D97-AF65-F5344CB8AC3E}">
        <p14:creationId xmlns:p14="http://schemas.microsoft.com/office/powerpoint/2010/main" val="3869703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16</a:t>
            </a:fld>
            <a:endParaRPr lang="en-US" dirty="0"/>
          </a:p>
        </p:txBody>
      </p:sp>
    </p:spTree>
    <p:extLst>
      <p:ext uri="{BB962C8B-B14F-4D97-AF65-F5344CB8AC3E}">
        <p14:creationId xmlns:p14="http://schemas.microsoft.com/office/powerpoint/2010/main" val="4132204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62764-1026-438C-925A-4BDFB95E0865}" type="slidenum">
              <a:rPr lang="en-US" altLang="en-US"/>
              <a:pPr/>
              <a:t>17</a:t>
            </a:fld>
            <a:endParaRPr lang="en-US" altLang="en-US" dirty="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3443775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18</a:t>
            </a:fld>
            <a:endParaRPr lang="en-US" dirty="0"/>
          </a:p>
        </p:txBody>
      </p:sp>
    </p:spTree>
    <p:extLst>
      <p:ext uri="{BB962C8B-B14F-4D97-AF65-F5344CB8AC3E}">
        <p14:creationId xmlns:p14="http://schemas.microsoft.com/office/powerpoint/2010/main" val="5400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831ECD-9FF9-4351-BC59-473726330FAC}" type="slidenum">
              <a:rPr lang="en-US" altLang="en-US"/>
              <a:pPr/>
              <a:t>19</a:t>
            </a:fld>
            <a:endParaRPr lang="en-US" altLang="en-US" dirty="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ltLang="en-US" b="1" dirty="0"/>
          </a:p>
        </p:txBody>
      </p:sp>
    </p:spTree>
    <p:extLst>
      <p:ext uri="{BB962C8B-B14F-4D97-AF65-F5344CB8AC3E}">
        <p14:creationId xmlns:p14="http://schemas.microsoft.com/office/powerpoint/2010/main" val="2785001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C8414A-F755-4A61-9BEA-C84852E31CE8}" type="slidenum">
              <a:rPr lang="en-US" altLang="en-US"/>
              <a:pPr/>
              <a:t>20</a:t>
            </a:fld>
            <a:endParaRPr lang="en-US" altLang="en-US" dirty="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466111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21</a:t>
            </a:fld>
            <a:endParaRPr lang="en-US" dirty="0"/>
          </a:p>
        </p:txBody>
      </p:sp>
    </p:spTree>
    <p:extLst>
      <p:ext uri="{BB962C8B-B14F-4D97-AF65-F5344CB8AC3E}">
        <p14:creationId xmlns:p14="http://schemas.microsoft.com/office/powerpoint/2010/main" val="1623997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u="sng" dirty="0"/>
          </a:p>
        </p:txBody>
      </p:sp>
      <p:sp>
        <p:nvSpPr>
          <p:cNvPr id="4" name="Slide Number Placeholder 3"/>
          <p:cNvSpPr>
            <a:spLocks noGrp="1"/>
          </p:cNvSpPr>
          <p:nvPr>
            <p:ph type="sldNum" sz="quarter" idx="10"/>
          </p:nvPr>
        </p:nvSpPr>
        <p:spPr/>
        <p:txBody>
          <a:bodyPr/>
          <a:lstStyle/>
          <a:p>
            <a:fld id="{83D950B1-67F1-4B1A-8D67-1DCB7655880D}" type="slidenum">
              <a:rPr lang="en-US" smtClean="0"/>
              <a:t>22</a:t>
            </a:fld>
            <a:endParaRPr lang="en-US" dirty="0"/>
          </a:p>
        </p:txBody>
      </p:sp>
    </p:spTree>
    <p:extLst>
      <p:ext uri="{BB962C8B-B14F-4D97-AF65-F5344CB8AC3E}">
        <p14:creationId xmlns:p14="http://schemas.microsoft.com/office/powerpoint/2010/main" val="2028774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D950B1-67F1-4B1A-8D67-1DCB7655880D}" type="slidenum">
              <a:rPr lang="en-US" smtClean="0"/>
              <a:t>23</a:t>
            </a:fld>
            <a:endParaRPr lang="en-US" dirty="0"/>
          </a:p>
        </p:txBody>
      </p:sp>
    </p:spTree>
    <p:extLst>
      <p:ext uri="{BB962C8B-B14F-4D97-AF65-F5344CB8AC3E}">
        <p14:creationId xmlns:p14="http://schemas.microsoft.com/office/powerpoint/2010/main" val="3421204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24</a:t>
            </a:fld>
            <a:endParaRPr lang="en-US" dirty="0"/>
          </a:p>
        </p:txBody>
      </p:sp>
    </p:spTree>
    <p:extLst>
      <p:ext uri="{BB962C8B-B14F-4D97-AF65-F5344CB8AC3E}">
        <p14:creationId xmlns:p14="http://schemas.microsoft.com/office/powerpoint/2010/main" val="1033686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25</a:t>
            </a:fld>
            <a:endParaRPr lang="en-US" dirty="0"/>
          </a:p>
        </p:txBody>
      </p:sp>
    </p:spTree>
    <p:extLst>
      <p:ext uri="{BB962C8B-B14F-4D97-AF65-F5344CB8AC3E}">
        <p14:creationId xmlns:p14="http://schemas.microsoft.com/office/powerpoint/2010/main" val="1136526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26</a:t>
            </a:fld>
            <a:endParaRPr lang="en-US" dirty="0"/>
          </a:p>
        </p:txBody>
      </p:sp>
    </p:spTree>
    <p:extLst>
      <p:ext uri="{BB962C8B-B14F-4D97-AF65-F5344CB8AC3E}">
        <p14:creationId xmlns:p14="http://schemas.microsoft.com/office/powerpoint/2010/main" val="3500340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DA5525-98D5-4144-9932-0D0D4EEA1359}" type="slidenum">
              <a:rPr lang="en-US" smtClean="0"/>
              <a:t>27</a:t>
            </a:fld>
            <a:endParaRPr lang="en-US" dirty="0"/>
          </a:p>
        </p:txBody>
      </p:sp>
    </p:spTree>
    <p:extLst>
      <p:ext uri="{BB962C8B-B14F-4D97-AF65-F5344CB8AC3E}">
        <p14:creationId xmlns:p14="http://schemas.microsoft.com/office/powerpoint/2010/main" val="842047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22972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97022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240828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048559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43922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10599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39966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58950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49623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936866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913117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99DA20F-7CD9-44E5-B074-FC2B5BA490E6}"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64139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052376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99DA20F-7CD9-44E5-B074-FC2B5BA490E6}"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31742400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798116496"/>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426279126"/>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1208173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3548486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099DA20F-7CD9-44E5-B074-FC2B5BA490E6}"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118235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0228F57-0884-40EB-B224-D71A0AE6FCA0}" type="datetimeFigureOut">
              <a:rPr lang="en-US" smtClean="0"/>
              <a:t>11/7/2016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2378876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4241313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228F57-0884-40EB-B224-D71A0AE6FCA0}" type="datetimeFigureOut">
              <a:rPr lang="en-US" smtClean="0"/>
              <a:t>11/7/2016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9DA20F-7CD9-44E5-B074-FC2B5BA490E6}" type="slidenum">
              <a:rPr lang="en-US" smtClean="0"/>
              <a:t>‹#›</a:t>
            </a:fld>
            <a:endParaRPr lang="en-US" dirty="0"/>
          </a:p>
        </p:txBody>
      </p:sp>
    </p:spTree>
    <p:extLst>
      <p:ext uri="{BB962C8B-B14F-4D97-AF65-F5344CB8AC3E}">
        <p14:creationId xmlns:p14="http://schemas.microsoft.com/office/powerpoint/2010/main" val="688008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fld id="{0F469471-45CD-4A10-A1EA-88CB97E75C0F}" type="slidenum">
              <a:rPr lang="en-US" altLang="en-US"/>
              <a:pPr/>
              <a:t>‹#›</a:t>
            </a:fld>
            <a:endParaRPr lang="en-US" altLang="en-US" dirty="0"/>
          </a:p>
        </p:txBody>
      </p:sp>
    </p:spTree>
    <p:extLst>
      <p:ext uri="{BB962C8B-B14F-4D97-AF65-F5344CB8AC3E}">
        <p14:creationId xmlns:p14="http://schemas.microsoft.com/office/powerpoint/2010/main" val="305317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28F57-0884-40EB-B224-D71A0AE6FCA0}" type="datetimeFigureOut">
              <a:rPr lang="en-US" smtClean="0"/>
              <a:t>11/7/2016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DA20F-7CD9-44E5-B074-FC2B5BA490E6}" type="slidenum">
              <a:rPr lang="en-US" smtClean="0"/>
              <a:t>‹#›</a:t>
            </a:fld>
            <a:endParaRPr lang="en-US" dirty="0"/>
          </a:p>
        </p:txBody>
      </p:sp>
    </p:spTree>
    <p:extLst>
      <p:ext uri="{BB962C8B-B14F-4D97-AF65-F5344CB8AC3E}">
        <p14:creationId xmlns:p14="http://schemas.microsoft.com/office/powerpoint/2010/main" val="59266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0228F57-0884-40EB-B224-D71A0AE6FCA0}" type="datetimeFigureOut">
              <a:rPr lang="en-US" smtClean="0"/>
              <a:t>11/7/2016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99DA20F-7CD9-44E5-B074-FC2B5BA490E6}" type="slidenum">
              <a:rPr lang="en-US" smtClean="0"/>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89033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healthit.gov/sites/default/files/chws_bls_report_2012.pdf"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8" Type="http://schemas.openxmlformats.org/officeDocument/2006/relationships/hyperlink" Target="http://www.bls.gov/ooh/healthcare/medical-assistants.htm" TargetMode="External"/><Relationship Id="rId13" Type="http://schemas.openxmlformats.org/officeDocument/2006/relationships/image" Target="../media/image2.png"/><Relationship Id="rId3" Type="http://schemas.openxmlformats.org/officeDocument/2006/relationships/hyperlink" Target="http://www.adha.org/" TargetMode="External"/><Relationship Id="rId7" Type="http://schemas.openxmlformats.org/officeDocument/2006/relationships/hyperlink" Target="http://ccie-accreditation.org/" TargetMode="External"/><Relationship Id="rId12" Type="http://schemas.openxmlformats.org/officeDocument/2006/relationships/hyperlink" Target="http://www.nursezone.com/"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hyperlink" Target="http://www.paramedicemttraining.com/" TargetMode="External"/><Relationship Id="rId11" Type="http://schemas.openxmlformats.org/officeDocument/2006/relationships/hyperlink" Target="http://www.nln.org/" TargetMode="External"/><Relationship Id="rId5" Type="http://schemas.openxmlformats.org/officeDocument/2006/relationships/hyperlink" Target="http://www.nremt.org/" TargetMode="External"/><Relationship Id="rId10" Type="http://schemas.openxmlformats.org/officeDocument/2006/relationships/hyperlink" Target="http://www.njsna.org/" TargetMode="External"/><Relationship Id="rId4" Type="http://schemas.openxmlformats.org/officeDocument/2006/relationships/hyperlink" Target="http://www.caahep.org/" TargetMode="External"/><Relationship Id="rId9" Type="http://schemas.openxmlformats.org/officeDocument/2006/relationships/hyperlink" Target="http://www.state.nj.us/oag/ca/medical/nursing.htm"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www.bls.gov/ooh/healthcare/medical-assistants.htm" TargetMode="External"/><Relationship Id="rId13" Type="http://schemas.openxmlformats.org/officeDocument/2006/relationships/hyperlink" Target="http://www.ast.org/" TargetMode="External"/><Relationship Id="rId3" Type="http://schemas.openxmlformats.org/officeDocument/2006/relationships/hyperlink" Target="http://www.adha.org/" TargetMode="External"/><Relationship Id="rId7" Type="http://schemas.openxmlformats.org/officeDocument/2006/relationships/hyperlink" Target="http://ccie-accreditation.org/" TargetMode="External"/><Relationship Id="rId12" Type="http://schemas.openxmlformats.org/officeDocument/2006/relationships/hyperlink" Target="http://www.aarc.org/"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www.paramedicemttraining.com/" TargetMode="External"/><Relationship Id="rId11" Type="http://schemas.openxmlformats.org/officeDocument/2006/relationships/hyperlink" Target="http://www.acote.org/" TargetMode="External"/><Relationship Id="rId5" Type="http://schemas.openxmlformats.org/officeDocument/2006/relationships/hyperlink" Target="http://www.nremt.org/" TargetMode="External"/><Relationship Id="rId10" Type="http://schemas.openxmlformats.org/officeDocument/2006/relationships/hyperlink" Target="http://www.nln.org/" TargetMode="External"/><Relationship Id="rId4" Type="http://schemas.openxmlformats.org/officeDocument/2006/relationships/hyperlink" Target="http://www.caahep.org/" TargetMode="External"/><Relationship Id="rId9" Type="http://schemas.openxmlformats.org/officeDocument/2006/relationships/hyperlink" Target="http://www.state.nj.us/oag/ca/medical/nursing.htm" TargetMode="External"/><Relationship Id="rId1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hyperlink" Target="http://www.personal.psu.edu/bxb11/LSI/LSI.htm"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2Z4OEhufTQ"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hyperlink" Target="https://www.youtube.com/watch?v=0jPk6CtK360" TargetMode="External"/><Relationship Id="rId4" Type="http://schemas.openxmlformats.org/officeDocument/2006/relationships/hyperlink" Target="https://www.youtube.com/watch?v=W1RY_72O_LQ"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r>
              <a:rPr lang="en-US" b="1" dirty="0" smtClean="0"/>
              <a:t>ONLINE STUDENT RECRUITMENT</a:t>
            </a:r>
            <a:endParaRPr lang="en-US" b="1" dirty="0"/>
          </a:p>
        </p:txBody>
      </p:sp>
      <p:pic>
        <p:nvPicPr>
          <p:cNvPr id="5" name="Picture Placeholder 4"/>
          <p:cNvPicPr>
            <a:picLocks noGrp="1" noChangeAspect="1"/>
          </p:cNvPicPr>
          <p:nvPr>
            <p:ph type="pic" idx="1"/>
          </p:nvPr>
        </p:nvPicPr>
        <p:blipFill>
          <a:blip r:embed="rId3"/>
          <a:srcRect t="23674" b="23674"/>
          <a:stretch>
            <a:fillRect/>
          </a:stretch>
        </p:blipFill>
        <p:spPr>
          <a:prstGeom prst="rect">
            <a:avLst/>
          </a:prstGeom>
        </p:spPr>
      </p:pic>
      <p:sp>
        <p:nvSpPr>
          <p:cNvPr id="8" name="Text Placeholder 7"/>
          <p:cNvSpPr>
            <a:spLocks noGrp="1"/>
          </p:cNvSpPr>
          <p:nvPr>
            <p:ph type="body" sz="half" idx="2"/>
          </p:nvPr>
        </p:nvSpPr>
        <p:spPr/>
        <p:txBody>
          <a:bodyPr>
            <a:normAutofit fontScale="92500" lnSpcReduction="10000"/>
          </a:bodyPr>
          <a:lstStyle/>
          <a:p>
            <a:pPr algn="r"/>
            <a:endParaRPr lang="en-US" sz="2400" dirty="0" smtClean="0"/>
          </a:p>
          <a:p>
            <a:pPr algn="r"/>
            <a:r>
              <a:rPr lang="en-US" sz="2400" dirty="0" smtClean="0"/>
              <a:t>KATHLEEN MICHELL, Ed.D,</a:t>
            </a:r>
          </a:p>
          <a:p>
            <a:pPr algn="r"/>
            <a:r>
              <a:rPr lang="en-US" sz="2400" dirty="0"/>
              <a:t> </a:t>
            </a:r>
            <a:r>
              <a:rPr lang="en-US" sz="2400" dirty="0" smtClean="0"/>
              <a:t>    DIRECTOR, ALLIED HEALTH</a:t>
            </a:r>
          </a:p>
          <a:p>
            <a:pPr algn="r"/>
            <a:endParaRPr lang="en-US" sz="2400" dirty="0" smtClean="0"/>
          </a:p>
          <a:p>
            <a:pPr algn="r"/>
            <a:r>
              <a:rPr lang="en-US" sz="2400" dirty="0" smtClean="0"/>
              <a:t>BERYL STETSON, RNBC, MSN,</a:t>
            </a:r>
          </a:p>
          <a:p>
            <a:pPr algn="r"/>
            <a:r>
              <a:rPr lang="en-US" sz="2400" dirty="0"/>
              <a:t> </a:t>
            </a:r>
            <a:r>
              <a:rPr lang="en-US" sz="2400" dirty="0" smtClean="0"/>
              <a:t>    CHAIRPERSON, HEALTH </a:t>
            </a:r>
          </a:p>
          <a:p>
            <a:pPr algn="r"/>
            <a:r>
              <a:rPr lang="en-US" sz="2400" dirty="0"/>
              <a:t> </a:t>
            </a:r>
            <a:r>
              <a:rPr lang="en-US" sz="2400" dirty="0" smtClean="0"/>
              <a:t>     SCIENCE EDUCATION</a:t>
            </a:r>
          </a:p>
          <a:p>
            <a:pPr algn="r"/>
            <a:endParaRPr lang="en-US" sz="2400" dirty="0"/>
          </a:p>
          <a:p>
            <a:pPr algn="r"/>
            <a:r>
              <a:rPr lang="en-US" sz="2400" dirty="0" smtClean="0"/>
              <a:t>RARITAN VALLEY COMMUNITY COLLEGE, BRANCHBURG, N.J.</a:t>
            </a:r>
            <a:endParaRPr lang="en-US" sz="2400" dirty="0"/>
          </a:p>
        </p:txBody>
      </p:sp>
      <p:pic>
        <p:nvPicPr>
          <p:cNvPr id="2" name="Picture 1"/>
          <p:cNvPicPr>
            <a:picLocks noChangeAspect="1"/>
          </p:cNvPicPr>
          <p:nvPr/>
        </p:nvPicPr>
        <p:blipFill>
          <a:blip r:embed="rId4"/>
          <a:stretch>
            <a:fillRect/>
          </a:stretch>
        </p:blipFill>
        <p:spPr>
          <a:xfrm>
            <a:off x="108286" y="114343"/>
            <a:ext cx="1742857" cy="685714"/>
          </a:xfrm>
          <a:prstGeom prst="rect">
            <a:avLst/>
          </a:prstGeom>
        </p:spPr>
      </p:pic>
    </p:spTree>
    <p:extLst>
      <p:ext uri="{BB962C8B-B14F-4D97-AF65-F5344CB8AC3E}">
        <p14:creationId xmlns:p14="http://schemas.microsoft.com/office/powerpoint/2010/main" val="348098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Presenters </a:t>
            </a:r>
            <a:endParaRPr lang="en-US" dirty="0"/>
          </a:p>
        </p:txBody>
      </p:sp>
      <p:sp>
        <p:nvSpPr>
          <p:cNvPr id="3" name="Content Placeholder 2"/>
          <p:cNvSpPr>
            <a:spLocks noGrp="1"/>
          </p:cNvSpPr>
          <p:nvPr>
            <p:ph idx="1"/>
          </p:nvPr>
        </p:nvSpPr>
        <p:spPr/>
        <p:txBody>
          <a:bodyPr/>
          <a:lstStyle/>
          <a:p>
            <a:pPr marL="0" indent="0">
              <a:buNone/>
            </a:pPr>
            <a:r>
              <a:rPr lang="en-US" dirty="0" smtClean="0"/>
              <a:t>Dr. Kathleen Michell is the Director of Allied Health at Raritan Valley Community College. She successfully designs, plans, implements, and administers Allied Health course, curriculum, and program policies, including credit-bearing courses, non-credit and external credit courses, occupational certification programs, workforce development, and customized training programs. Dr. Michell earned her BA and MA from Rutgers University and a Doctorate in Educational Leadership from Rowan University. With over </a:t>
            </a:r>
            <a:r>
              <a:rPr lang="en-US" dirty="0" smtClean="0"/>
              <a:t>9 </a:t>
            </a:r>
            <a:r>
              <a:rPr lang="en-US" dirty="0" smtClean="0"/>
              <a:t>years of higher education experience, Dr. Michell’s research interests include gender advantage, fields within allied health, assessment, and online learning. </a:t>
            </a:r>
          </a:p>
          <a:p>
            <a:endParaRPr lang="en-US" dirty="0" smtClean="0"/>
          </a:p>
          <a:p>
            <a:endParaRPr lang="en-US" dirty="0"/>
          </a:p>
        </p:txBody>
      </p:sp>
    </p:spTree>
    <p:extLst>
      <p:ext uri="{BB962C8B-B14F-4D97-AF65-F5344CB8AC3E}">
        <p14:creationId xmlns:p14="http://schemas.microsoft.com/office/powerpoint/2010/main" val="70010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Presenters </a:t>
            </a:r>
            <a:endParaRPr lang="en-US" dirty="0"/>
          </a:p>
        </p:txBody>
      </p:sp>
      <p:sp>
        <p:nvSpPr>
          <p:cNvPr id="3" name="Content Placeholder 2"/>
          <p:cNvSpPr>
            <a:spLocks noGrp="1"/>
          </p:cNvSpPr>
          <p:nvPr>
            <p:ph idx="1"/>
          </p:nvPr>
        </p:nvSpPr>
        <p:spPr/>
        <p:txBody>
          <a:bodyPr/>
          <a:lstStyle/>
          <a:p>
            <a:pPr marL="0" indent="0">
              <a:buNone/>
            </a:pPr>
            <a:r>
              <a:rPr lang="en-US" dirty="0" smtClean="0"/>
              <a:t>Ms. Beryl Stetson has been a registered nurse for 44 years and a nurse educator for 26 years.  Her specialties are Oncology and Maternity.  She has been a nurse manager, IV nurse, medical/surgical nurse, and a professional development nurse educator.  She is a Lamaze Childbirth Educator, Certified </a:t>
            </a:r>
            <a:r>
              <a:rPr lang="en-US" dirty="0"/>
              <a:t>L</a:t>
            </a:r>
            <a:r>
              <a:rPr lang="en-US" dirty="0" smtClean="0"/>
              <a:t>actation </a:t>
            </a:r>
            <a:r>
              <a:rPr lang="en-US" dirty="0"/>
              <a:t>C</a:t>
            </a:r>
            <a:r>
              <a:rPr lang="en-US" dirty="0" smtClean="0"/>
              <a:t>onsultant, Certified Chemotherapy and Biotherapy nurse and a past CPR instructor.  Currently Ms. Stetson is an Associate Professor of Nursing and Chairperson of the Health Science Education Department at Raritan Valley Community College.  Her experience includes teaching and development of face-to-face and online credit, non-credit and continuing education courses, and curriculum development and revision.  </a:t>
            </a:r>
            <a:r>
              <a:rPr lang="en-US" dirty="0" smtClean="0"/>
              <a:t>Ms</a:t>
            </a:r>
            <a:r>
              <a:rPr lang="en-US" dirty="0" smtClean="0"/>
              <a:t>. Stetson received her BSN from College of Staten Island, MSN from SUNY-Downstate and is currently working on her Doctorate of Education at Walden University.</a:t>
            </a:r>
            <a:endParaRPr lang="en-US" dirty="0"/>
          </a:p>
          <a:p>
            <a:endParaRPr lang="en-US" dirty="0"/>
          </a:p>
        </p:txBody>
      </p:sp>
    </p:spTree>
    <p:extLst>
      <p:ext uri="{BB962C8B-B14F-4D97-AF65-F5344CB8AC3E}">
        <p14:creationId xmlns:p14="http://schemas.microsoft.com/office/powerpoint/2010/main" val="215695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 AM A FUTURE HEALTH CARE PROFESSIONAL</a:t>
            </a:r>
            <a:endParaRPr lang="en-US" dirty="0"/>
          </a:p>
        </p:txBody>
      </p:sp>
      <p:sp>
        <p:nvSpPr>
          <p:cNvPr id="3" name="Subtitle 2"/>
          <p:cNvSpPr>
            <a:spLocks noGrp="1"/>
          </p:cNvSpPr>
          <p:nvPr>
            <p:ph type="subTitle" idx="1"/>
          </p:nvPr>
        </p:nvSpPr>
        <p:spPr/>
        <p:txBody>
          <a:bodyPr/>
          <a:lstStyle/>
          <a:p>
            <a:r>
              <a:rPr lang="en-US" dirty="0" smtClean="0"/>
              <a:t>SMART START AT RVCC – INTRODUCTION TO HEALTH CARE CAREER OPPORTUNITES</a:t>
            </a:r>
            <a:endParaRPr lang="en-US" dirty="0"/>
          </a:p>
        </p:txBody>
      </p:sp>
    </p:spTree>
    <p:extLst>
      <p:ext uri="{BB962C8B-B14F-4D97-AF65-F5344CB8AC3E}">
        <p14:creationId xmlns:p14="http://schemas.microsoft.com/office/powerpoint/2010/main" val="2363236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funding</a:t>
            </a:r>
            <a:endParaRPr lang="en-US" dirty="0"/>
          </a:p>
        </p:txBody>
      </p:sp>
      <p:sp>
        <p:nvSpPr>
          <p:cNvPr id="3" name="Content Placeholder 2"/>
          <p:cNvSpPr>
            <a:spLocks noGrp="1"/>
          </p:cNvSpPr>
          <p:nvPr>
            <p:ph idx="1"/>
          </p:nvPr>
        </p:nvSpPr>
        <p:spPr/>
        <p:txBody>
          <a:bodyPr/>
          <a:lstStyle/>
          <a:p>
            <a:r>
              <a:rPr lang="en-US" dirty="0"/>
              <a:t>Trade Adjustment Assistance Community College Career Training </a:t>
            </a:r>
            <a:r>
              <a:rPr lang="en-US" dirty="0" smtClean="0"/>
              <a:t> (TAACCCT) </a:t>
            </a:r>
            <a:r>
              <a:rPr lang="en-US" dirty="0"/>
              <a:t>Round IV Grant was awarded in October </a:t>
            </a:r>
            <a:r>
              <a:rPr lang="en-US" dirty="0" smtClean="0"/>
              <a:t>2014</a:t>
            </a:r>
          </a:p>
          <a:p>
            <a:r>
              <a:rPr lang="en-US" dirty="0" smtClean="0"/>
              <a:t>RVCC receives $264,751 </a:t>
            </a:r>
            <a:r>
              <a:rPr lang="en-US" dirty="0"/>
              <a:t>per year over a four year </a:t>
            </a:r>
            <a:r>
              <a:rPr lang="en-US" dirty="0" smtClean="0"/>
              <a:t>period, or just over </a:t>
            </a:r>
            <a:r>
              <a:rPr lang="en-US" dirty="0" smtClean="0"/>
              <a:t>$1,000,000 </a:t>
            </a:r>
            <a:r>
              <a:rPr lang="en-US" dirty="0" smtClean="0"/>
              <a:t>for the grant term</a:t>
            </a:r>
          </a:p>
          <a:p>
            <a:r>
              <a:rPr lang="en-US" dirty="0" smtClean="0"/>
              <a:t>The </a:t>
            </a:r>
            <a:r>
              <a:rPr lang="en-US" dirty="0"/>
              <a:t>project: NJ </a:t>
            </a:r>
            <a:r>
              <a:rPr lang="en-US" dirty="0" smtClean="0"/>
              <a:t>Prep, </a:t>
            </a:r>
            <a:r>
              <a:rPr lang="en-US" dirty="0"/>
              <a:t>involves Bergen Community College and 10 other community colleges in </a:t>
            </a:r>
            <a:r>
              <a:rPr lang="en-US" dirty="0" smtClean="0"/>
              <a:t>New Jersey to </a:t>
            </a:r>
            <a:r>
              <a:rPr lang="en-US" dirty="0"/>
              <a:t>develop health care laddering and latticing of training throughout the </a:t>
            </a:r>
            <a:r>
              <a:rPr lang="en-US" dirty="0" smtClean="0"/>
              <a:t>consortium</a:t>
            </a:r>
            <a:endParaRPr lang="en-US" dirty="0"/>
          </a:p>
          <a:p>
            <a:r>
              <a:rPr lang="en-US" dirty="0" smtClean="0"/>
              <a:t>Project has allowed for the creation of a new occupational Therapy Assistant Program AS </a:t>
            </a:r>
          </a:p>
        </p:txBody>
      </p:sp>
    </p:spTree>
    <p:extLst>
      <p:ext uri="{BB962C8B-B14F-4D97-AF65-F5344CB8AC3E}">
        <p14:creationId xmlns:p14="http://schemas.microsoft.com/office/powerpoint/2010/main" val="253664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funding</a:t>
            </a:r>
          </a:p>
        </p:txBody>
      </p:sp>
      <p:sp>
        <p:nvSpPr>
          <p:cNvPr id="4" name="Text Placeholder 3"/>
          <p:cNvSpPr>
            <a:spLocks noGrp="1"/>
          </p:cNvSpPr>
          <p:nvPr>
            <p:ph type="body"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a:t>NJ PREP programs at </a:t>
            </a:r>
            <a:r>
              <a:rPr lang="en-US" dirty="0" smtClean="0"/>
              <a:t>rvcc</a:t>
            </a:r>
            <a:endParaRPr lang="en-US" dirty="0"/>
          </a:p>
        </p:txBody>
      </p:sp>
      <p:sp>
        <p:nvSpPr>
          <p:cNvPr id="3" name="Content Placeholder 2"/>
          <p:cNvSpPr>
            <a:spLocks noGrp="1"/>
          </p:cNvSpPr>
          <p:nvPr>
            <p:ph sz="half" idx="2"/>
          </p:nvPr>
        </p:nvSpPr>
        <p:spPr/>
        <p:txBody>
          <a:bodyPr/>
          <a:lstStyle/>
          <a:p>
            <a:r>
              <a:rPr lang="en-US" dirty="0" smtClean="0"/>
              <a:t>Certified Nurse Aide</a:t>
            </a:r>
          </a:p>
          <a:p>
            <a:r>
              <a:rPr lang="en-US" dirty="0" smtClean="0"/>
              <a:t>EKG Technician </a:t>
            </a:r>
          </a:p>
          <a:p>
            <a:r>
              <a:rPr lang="en-US" dirty="0" smtClean="0"/>
              <a:t>Health Information Technology AS</a:t>
            </a:r>
          </a:p>
          <a:p>
            <a:r>
              <a:rPr lang="en-US" dirty="0" smtClean="0"/>
              <a:t>Medical Assisting Certificate </a:t>
            </a:r>
          </a:p>
          <a:p>
            <a:r>
              <a:rPr lang="en-US" dirty="0" smtClean="0"/>
              <a:t>Phlebotomy Lab Assistant </a:t>
            </a:r>
            <a:endParaRPr lang="en-US" dirty="0"/>
          </a:p>
        </p:txBody>
      </p:sp>
      <p:sp>
        <p:nvSpPr>
          <p:cNvPr id="5" name="Text Placeholder 4"/>
          <p:cNvSpPr>
            <a:spLocks noGrp="1"/>
          </p:cNvSpPr>
          <p:nvPr>
            <p:ph type="body" sz="quarter" idx="3"/>
          </p:nvPr>
        </p:nvSpPr>
        <p:spPr/>
        <p:txBody>
          <a:bodyPr/>
          <a:lstStyle/>
          <a:p>
            <a:r>
              <a:rPr lang="en-US" dirty="0" smtClean="0"/>
              <a:t>Student resources </a:t>
            </a:r>
            <a:endParaRPr lang="en-US" dirty="0"/>
          </a:p>
        </p:txBody>
      </p:sp>
      <p:sp>
        <p:nvSpPr>
          <p:cNvPr id="6" name="Content Placeholder 5"/>
          <p:cNvSpPr>
            <a:spLocks noGrp="1"/>
          </p:cNvSpPr>
          <p:nvPr>
            <p:ph sz="quarter" idx="4"/>
          </p:nvPr>
        </p:nvSpPr>
        <p:spPr/>
        <p:txBody>
          <a:bodyPr/>
          <a:lstStyle/>
          <a:p>
            <a:r>
              <a:rPr lang="en-US" dirty="0" smtClean="0"/>
              <a:t>Smart Start	</a:t>
            </a:r>
          </a:p>
          <a:p>
            <a:pPr lvl="1"/>
            <a:r>
              <a:rPr lang="en-US" dirty="0" smtClean="0"/>
              <a:t>Recruitment tool used to introduced students to Health Care Careers </a:t>
            </a:r>
          </a:p>
          <a:p>
            <a:r>
              <a:rPr lang="en-US" dirty="0" smtClean="0"/>
              <a:t>Networking Sessions</a:t>
            </a:r>
          </a:p>
          <a:p>
            <a:pPr lvl="1"/>
            <a:r>
              <a:rPr lang="en-US" dirty="0" smtClean="0"/>
              <a:t>Resume writing </a:t>
            </a:r>
          </a:p>
          <a:p>
            <a:pPr lvl="1"/>
            <a:r>
              <a:rPr lang="en-US" dirty="0" smtClean="0"/>
              <a:t>Soft skills </a:t>
            </a:r>
          </a:p>
          <a:p>
            <a:pPr lvl="1"/>
            <a:endParaRPr lang="en-US" dirty="0" smtClean="0"/>
          </a:p>
        </p:txBody>
      </p:sp>
    </p:spTree>
    <p:extLst>
      <p:ext uri="{BB962C8B-B14F-4D97-AF65-F5344CB8AC3E}">
        <p14:creationId xmlns:p14="http://schemas.microsoft.com/office/powerpoint/2010/main" val="1718382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SMART START CLASSES</a:t>
            </a:r>
            <a:endParaRPr lang="en-US" dirty="0"/>
          </a:p>
        </p:txBody>
      </p:sp>
      <p:sp>
        <p:nvSpPr>
          <p:cNvPr id="3" name="Content Placeholder 2"/>
          <p:cNvSpPr>
            <a:spLocks noGrp="1"/>
          </p:cNvSpPr>
          <p:nvPr>
            <p:ph idx="1"/>
          </p:nvPr>
        </p:nvSpPr>
        <p:spPr/>
        <p:txBody>
          <a:bodyPr/>
          <a:lstStyle/>
          <a:p>
            <a:r>
              <a:rPr lang="en-US" dirty="0" smtClean="0"/>
              <a:t>INTRODUCTION TO HEALTH CARE CAREERS</a:t>
            </a:r>
          </a:p>
          <a:p>
            <a:pPr marL="0" indent="0">
              <a:buNone/>
            </a:pPr>
            <a:endParaRPr lang="en-US" dirty="0" smtClean="0"/>
          </a:p>
          <a:p>
            <a:r>
              <a:rPr lang="en-US" dirty="0" smtClean="0"/>
              <a:t>WHO IS THIS CLASS FOR:</a:t>
            </a:r>
          </a:p>
          <a:p>
            <a:pPr marL="0" indent="0">
              <a:buNone/>
            </a:pPr>
            <a:r>
              <a:rPr lang="en-US" dirty="0"/>
              <a:t> </a:t>
            </a:r>
            <a:r>
              <a:rPr lang="en-US" dirty="0" smtClean="0"/>
              <a:t>            HIGH SCHOOL STUDENT OVER 18 YEARS OF AGE</a:t>
            </a:r>
          </a:p>
          <a:p>
            <a:pPr marL="0" indent="0">
              <a:buNone/>
            </a:pPr>
            <a:r>
              <a:rPr lang="en-US" dirty="0"/>
              <a:t> </a:t>
            </a:r>
            <a:r>
              <a:rPr lang="en-US" dirty="0" smtClean="0"/>
              <a:t>            UNEMPLOYED INDIVIDUALS</a:t>
            </a:r>
          </a:p>
          <a:p>
            <a:pPr marL="0" indent="0">
              <a:buNone/>
            </a:pPr>
            <a:r>
              <a:rPr lang="en-US" dirty="0"/>
              <a:t> </a:t>
            </a:r>
            <a:r>
              <a:rPr lang="en-US" dirty="0" smtClean="0"/>
              <a:t>            UNDEREMPLOYED INDIVIDUALS</a:t>
            </a:r>
          </a:p>
          <a:p>
            <a:pPr marL="0" indent="0">
              <a:buNone/>
            </a:pPr>
            <a:r>
              <a:rPr lang="en-US" dirty="0"/>
              <a:t> </a:t>
            </a:r>
            <a:r>
              <a:rPr lang="en-US" dirty="0" smtClean="0"/>
              <a:t>            INDIVIDUALS INTERESTED IN FIRST AND SECOND CAREERS</a:t>
            </a:r>
            <a:endParaRPr lang="en-US" dirty="0"/>
          </a:p>
        </p:txBody>
      </p:sp>
      <p:pic>
        <p:nvPicPr>
          <p:cNvPr id="6" name="Picture 5"/>
          <p:cNvPicPr>
            <a:picLocks noChangeAspect="1"/>
          </p:cNvPicPr>
          <p:nvPr/>
        </p:nvPicPr>
        <p:blipFill>
          <a:blip r:embed="rId3"/>
          <a:stretch>
            <a:fillRect/>
          </a:stretch>
        </p:blipFill>
        <p:spPr>
          <a:xfrm>
            <a:off x="10177571" y="6172286"/>
            <a:ext cx="1742857" cy="685714"/>
          </a:xfrm>
          <a:prstGeom prst="rect">
            <a:avLst/>
          </a:prstGeom>
        </p:spPr>
      </p:pic>
    </p:spTree>
    <p:extLst>
      <p:ext uri="{BB962C8B-B14F-4D97-AF65-F5344CB8AC3E}">
        <p14:creationId xmlns:p14="http://schemas.microsoft.com/office/powerpoint/2010/main" val="649058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Purpose of course</a:t>
            </a:r>
            <a:endParaRPr lang="en-US" dirty="0"/>
          </a:p>
        </p:txBody>
      </p:sp>
      <p:sp>
        <p:nvSpPr>
          <p:cNvPr id="3" name="Content Placeholder 2"/>
          <p:cNvSpPr>
            <a:spLocks noGrp="1"/>
          </p:cNvSpPr>
          <p:nvPr>
            <p:ph idx="1"/>
          </p:nvPr>
        </p:nvSpPr>
        <p:spPr/>
        <p:txBody>
          <a:bodyPr/>
          <a:lstStyle/>
          <a:p>
            <a:r>
              <a:rPr lang="en-US" b="1" dirty="0" smtClean="0"/>
              <a:t>To provide information on the Health Care arena in the 21</a:t>
            </a:r>
            <a:r>
              <a:rPr lang="en-US" b="1" baseline="30000" dirty="0" smtClean="0"/>
              <a:t>st</a:t>
            </a:r>
            <a:r>
              <a:rPr lang="en-US" b="1" dirty="0" smtClean="0"/>
              <a:t> century</a:t>
            </a:r>
          </a:p>
          <a:p>
            <a:r>
              <a:rPr lang="en-US" b="1" dirty="0"/>
              <a:t> </a:t>
            </a:r>
            <a:r>
              <a:rPr lang="en-US" b="1" dirty="0" smtClean="0"/>
              <a:t>Introduce students to different Health Care careers</a:t>
            </a:r>
          </a:p>
          <a:p>
            <a:r>
              <a:rPr lang="en-US" b="1" dirty="0" smtClean="0"/>
              <a:t> Help student determine if they are interested in a Health Care career path</a:t>
            </a:r>
          </a:p>
          <a:p>
            <a:r>
              <a:rPr lang="en-US" b="1" dirty="0"/>
              <a:t> </a:t>
            </a:r>
            <a:r>
              <a:rPr lang="en-US" b="1" dirty="0" smtClean="0"/>
              <a:t>Identify required preparation and education for several Health Care professions</a:t>
            </a:r>
          </a:p>
          <a:p>
            <a:r>
              <a:rPr lang="en-US" b="1" dirty="0" smtClean="0"/>
              <a:t> Identify where information on job locations, salary range can be found.</a:t>
            </a:r>
          </a:p>
          <a:p>
            <a:endParaRPr lang="en-US" b="1" dirty="0"/>
          </a:p>
        </p:txBody>
      </p:sp>
      <p:pic>
        <p:nvPicPr>
          <p:cNvPr id="6" name="Picture 5"/>
          <p:cNvPicPr>
            <a:picLocks noChangeAspect="1"/>
          </p:cNvPicPr>
          <p:nvPr/>
        </p:nvPicPr>
        <p:blipFill>
          <a:blip r:embed="rId3"/>
          <a:stretch>
            <a:fillRect/>
          </a:stretch>
        </p:blipFill>
        <p:spPr>
          <a:xfrm>
            <a:off x="10155799" y="6172286"/>
            <a:ext cx="1742857" cy="685714"/>
          </a:xfrm>
          <a:prstGeom prst="rect">
            <a:avLst/>
          </a:prstGeom>
        </p:spPr>
      </p:pic>
    </p:spTree>
    <p:extLst>
      <p:ext uri="{BB962C8B-B14F-4D97-AF65-F5344CB8AC3E}">
        <p14:creationId xmlns:p14="http://schemas.microsoft.com/office/powerpoint/2010/main" val="974499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Care in the 21</a:t>
            </a:r>
            <a:r>
              <a:rPr lang="en-US" baseline="30000" dirty="0" smtClean="0"/>
              <a:t>st</a:t>
            </a:r>
            <a:r>
              <a:rPr lang="en-US" dirty="0" smtClean="0"/>
              <a:t> century</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r>
              <a:rPr lang="en-US" dirty="0" smtClean="0"/>
              <a:t>4.2 MILLION INCREASE IN HEALTH CARE JOBS IS EXPECTED BETWEEN 2010 AND 2020</a:t>
            </a:r>
          </a:p>
          <a:p>
            <a:endParaRPr lang="en-US" dirty="0" smtClean="0"/>
          </a:p>
          <a:p>
            <a:r>
              <a:rPr lang="en-US" dirty="0" smtClean="0"/>
              <a:t>63% OF THOSE INCREASED JOBS WILL BE IN AMBULATORY SETTINGS</a:t>
            </a:r>
          </a:p>
          <a:p>
            <a:pPr marL="0" indent="0">
              <a:buNone/>
            </a:pPr>
            <a:endParaRPr lang="en-US" dirty="0"/>
          </a:p>
          <a:p>
            <a:pPr marL="0" indent="0">
              <a:buNone/>
            </a:pPr>
            <a:r>
              <a:rPr lang="en-US" dirty="0">
                <a:hlinkClick r:id="rId3"/>
              </a:rPr>
              <a:t>https://</a:t>
            </a:r>
            <a:r>
              <a:rPr lang="en-US" dirty="0" smtClean="0">
                <a:hlinkClick r:id="rId3"/>
              </a:rPr>
              <a:t>www.healthit.gov/sites/default/files/chws_bls_report_2012.pdf</a:t>
            </a:r>
            <a:r>
              <a:rPr lang="en-US" dirty="0" smtClean="0"/>
              <a:t> </a:t>
            </a:r>
            <a:endParaRPr lang="en-US" dirty="0"/>
          </a:p>
        </p:txBody>
      </p:sp>
      <p:pic>
        <p:nvPicPr>
          <p:cNvPr id="4" name="Picture 3"/>
          <p:cNvPicPr>
            <a:picLocks noChangeAspect="1"/>
          </p:cNvPicPr>
          <p:nvPr/>
        </p:nvPicPr>
        <p:blipFill>
          <a:blip r:embed="rId4"/>
          <a:stretch>
            <a:fillRect/>
          </a:stretch>
        </p:blipFill>
        <p:spPr>
          <a:xfrm>
            <a:off x="10177570" y="6172286"/>
            <a:ext cx="1742857" cy="685714"/>
          </a:xfrm>
          <a:prstGeom prst="rect">
            <a:avLst/>
          </a:prstGeom>
        </p:spPr>
      </p:pic>
    </p:spTree>
    <p:extLst>
      <p:ext uri="{BB962C8B-B14F-4D97-AF65-F5344CB8AC3E}">
        <p14:creationId xmlns:p14="http://schemas.microsoft.com/office/powerpoint/2010/main" val="45864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HEALTH CARE PROFESSIONS</a:t>
            </a:r>
            <a:endParaRPr lang="en-US" dirty="0"/>
          </a:p>
        </p:txBody>
      </p:sp>
      <p:sp>
        <p:nvSpPr>
          <p:cNvPr id="5" name="Content Placeholder 4"/>
          <p:cNvSpPr>
            <a:spLocks noGrp="1"/>
          </p:cNvSpPr>
          <p:nvPr>
            <p:ph sz="half" idx="1"/>
          </p:nvPr>
        </p:nvSpPr>
        <p:spPr/>
        <p:txBody>
          <a:bodyPr>
            <a:normAutofit fontScale="77500" lnSpcReduction="20000"/>
          </a:bodyPr>
          <a:lstStyle/>
          <a:p>
            <a:r>
              <a:rPr lang="en-US" dirty="0" smtClean="0"/>
              <a:t>ATHLETIC TRAINER*</a:t>
            </a:r>
          </a:p>
          <a:p>
            <a:r>
              <a:rPr lang="en-US" dirty="0" smtClean="0"/>
              <a:t>CARDIOVASCULAR TECHNOLOGIST</a:t>
            </a:r>
          </a:p>
          <a:p>
            <a:r>
              <a:rPr lang="en-US" dirty="0" smtClean="0"/>
              <a:t>CERTIFIED NURSING ASSISTANT*</a:t>
            </a:r>
          </a:p>
          <a:p>
            <a:r>
              <a:rPr lang="en-US" dirty="0" smtClean="0"/>
              <a:t>CLINICAL CODER/MEDICAL CODER*</a:t>
            </a:r>
          </a:p>
          <a:p>
            <a:r>
              <a:rPr lang="en-US" dirty="0" smtClean="0"/>
              <a:t>DENTAL ASSISTANT*/HYGIENIST</a:t>
            </a:r>
          </a:p>
          <a:p>
            <a:r>
              <a:rPr lang="en-US" dirty="0" smtClean="0"/>
              <a:t>EKG TECHNICIAN*</a:t>
            </a:r>
          </a:p>
          <a:p>
            <a:r>
              <a:rPr lang="en-US" dirty="0" smtClean="0"/>
              <a:t>EMT/PARAMEDIC</a:t>
            </a:r>
          </a:p>
          <a:p>
            <a:r>
              <a:rPr lang="en-US" dirty="0" smtClean="0"/>
              <a:t>HEALTH INFORMATION TECHNOLOGIST*</a:t>
            </a:r>
          </a:p>
          <a:p>
            <a:r>
              <a:rPr lang="en-US" dirty="0" smtClean="0"/>
              <a:t>LANGUAGE INTERPRETOR</a:t>
            </a:r>
          </a:p>
          <a:p>
            <a:r>
              <a:rPr lang="en-US" dirty="0" smtClean="0"/>
              <a:t>MEDICAL ASSISTANT*</a:t>
            </a:r>
          </a:p>
          <a:p>
            <a:pPr marL="0" indent="0">
              <a:buNone/>
            </a:pPr>
            <a:endParaRPr lang="en-US" dirty="0" smtClean="0"/>
          </a:p>
          <a:p>
            <a:endParaRPr lang="en-US" dirty="0" smtClean="0"/>
          </a:p>
          <a:p>
            <a:endParaRPr lang="en-US" dirty="0" smtClean="0"/>
          </a:p>
          <a:p>
            <a:endParaRPr lang="en-US" dirty="0" smtClean="0"/>
          </a:p>
          <a:p>
            <a:endParaRPr lang="en-US" dirty="0"/>
          </a:p>
        </p:txBody>
      </p:sp>
      <p:sp>
        <p:nvSpPr>
          <p:cNvPr id="6" name="Content Placeholder 5"/>
          <p:cNvSpPr>
            <a:spLocks noGrp="1"/>
          </p:cNvSpPr>
          <p:nvPr>
            <p:ph sz="half" idx="2"/>
          </p:nvPr>
        </p:nvSpPr>
        <p:spPr/>
        <p:txBody>
          <a:bodyPr>
            <a:normAutofit fontScale="77500" lnSpcReduction="20000"/>
          </a:bodyPr>
          <a:lstStyle/>
          <a:p>
            <a:r>
              <a:rPr lang="en-US" dirty="0" smtClean="0"/>
              <a:t>NURSE – RN*/LPN</a:t>
            </a:r>
          </a:p>
          <a:p>
            <a:r>
              <a:rPr lang="en-US" dirty="0" smtClean="0"/>
              <a:t>NUTRITIONIST</a:t>
            </a:r>
          </a:p>
          <a:p>
            <a:r>
              <a:rPr lang="en-US" dirty="0" smtClean="0"/>
              <a:t>OCCUPATIONAL/PHYSICAL THERAPIST</a:t>
            </a:r>
          </a:p>
          <a:p>
            <a:r>
              <a:rPr lang="en-US" dirty="0" smtClean="0"/>
              <a:t>OPHTHALMIC TECHNICIAN*</a:t>
            </a:r>
          </a:p>
          <a:p>
            <a:r>
              <a:rPr lang="en-US" dirty="0" smtClean="0"/>
              <a:t>PHARMACY TECHNICIAN*</a:t>
            </a:r>
          </a:p>
          <a:p>
            <a:r>
              <a:rPr lang="en-US" dirty="0" smtClean="0"/>
              <a:t>PHLEBOTOMIST*</a:t>
            </a:r>
          </a:p>
          <a:p>
            <a:r>
              <a:rPr lang="en-US" dirty="0" smtClean="0"/>
              <a:t>RADIOGRAPHER</a:t>
            </a:r>
          </a:p>
          <a:p>
            <a:r>
              <a:rPr lang="en-US" dirty="0" smtClean="0"/>
              <a:t>RESPIRATORY THERAPIST</a:t>
            </a:r>
          </a:p>
          <a:p>
            <a:r>
              <a:rPr lang="en-US" dirty="0" smtClean="0"/>
              <a:t>SONOGRAPHER</a:t>
            </a:r>
          </a:p>
          <a:p>
            <a:r>
              <a:rPr lang="en-US" dirty="0" smtClean="0"/>
              <a:t>SURGICAL TECHNICIAN</a:t>
            </a:r>
          </a:p>
          <a:p>
            <a:r>
              <a:rPr lang="en-US" dirty="0" smtClean="0"/>
              <a:t>THERAPIST</a:t>
            </a:r>
            <a:endParaRPr lang="en-US" sz="1000" dirty="0" smtClean="0"/>
          </a:p>
          <a:p>
            <a:r>
              <a:rPr lang="en-US" sz="1000" dirty="0" smtClean="0"/>
              <a:t>*COURSES/PROGRAMS CURRENTLY OFFERED AT RVCC</a:t>
            </a:r>
            <a:endParaRPr lang="en-US" dirty="0" smtClean="0"/>
          </a:p>
          <a:p>
            <a:pPr marL="0" indent="0">
              <a:buNone/>
            </a:pPr>
            <a:endParaRPr lang="en-US" dirty="0" smtClean="0"/>
          </a:p>
          <a:p>
            <a:pPr marL="0" indent="0">
              <a:buNone/>
            </a:pPr>
            <a:endParaRPr lang="en-US" dirty="0"/>
          </a:p>
        </p:txBody>
      </p:sp>
      <p:pic>
        <p:nvPicPr>
          <p:cNvPr id="2" name="Picture 1"/>
          <p:cNvPicPr>
            <a:picLocks noChangeAspect="1"/>
          </p:cNvPicPr>
          <p:nvPr/>
        </p:nvPicPr>
        <p:blipFill>
          <a:blip r:embed="rId3"/>
          <a:stretch>
            <a:fillRect/>
          </a:stretch>
        </p:blipFill>
        <p:spPr>
          <a:xfrm>
            <a:off x="10188457" y="6172286"/>
            <a:ext cx="1742857" cy="685714"/>
          </a:xfrm>
          <a:prstGeom prst="rect">
            <a:avLst/>
          </a:prstGeom>
        </p:spPr>
      </p:pic>
    </p:spTree>
    <p:extLst>
      <p:ext uri="{BB962C8B-B14F-4D97-AF65-F5344CB8AC3E}">
        <p14:creationId xmlns:p14="http://schemas.microsoft.com/office/powerpoint/2010/main" val="2060023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Allied Health &amp; nursing at rvcc</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4197015713"/>
              </p:ext>
            </p:extLst>
          </p:nvPr>
        </p:nvGraphicFramePr>
        <p:xfrm>
          <a:off x="1613877" y="1779271"/>
          <a:ext cx="8128000" cy="4109979"/>
        </p:xfrm>
        <a:graphic>
          <a:graphicData uri="http://schemas.openxmlformats.org/drawingml/2006/table">
            <a:tbl>
              <a:tblPr firstRow="1" firstCol="1" bandRow="1">
                <a:tableStyleId>{5C22544A-7EE6-4342-B048-85BDC9FD1C3A}</a:tableStyleId>
              </a:tblPr>
              <a:tblGrid>
                <a:gridCol w="8128000"/>
              </a:tblGrid>
              <a:tr h="294519">
                <a:tc>
                  <a:txBody>
                    <a:bodyPr/>
                    <a:lstStyle/>
                    <a:p>
                      <a:pPr marL="0" marR="0">
                        <a:spcBef>
                          <a:spcPts val="0"/>
                        </a:spcBef>
                        <a:spcAft>
                          <a:spcPts val="0"/>
                        </a:spcAft>
                      </a:pPr>
                      <a:r>
                        <a:rPr lang="en-US" sz="1600" dirty="0">
                          <a:effectLst/>
                        </a:rPr>
                        <a:t>Dental Radiology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smtClean="0">
                          <a:effectLst/>
                        </a:rPr>
                        <a:t>Electrocardiogram Technician (EKG)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Emergency Medical Technician (EMT)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Exercise Science 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Health Information Technology AAS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Medical Assisting Certificate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Nursing AAS Degree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79404">
                <a:tc>
                  <a:txBody>
                    <a:bodyPr/>
                    <a:lstStyle/>
                    <a:p>
                      <a:pPr marL="0" marR="0">
                        <a:spcBef>
                          <a:spcPts val="0"/>
                        </a:spcBef>
                        <a:spcAft>
                          <a:spcPts val="0"/>
                        </a:spcAft>
                      </a:pPr>
                      <a:r>
                        <a:rPr lang="en-US" sz="1600" dirty="0">
                          <a:effectLst/>
                        </a:rPr>
                        <a:t>Occupational Therapy Assistant Program *proposed program </a:t>
                      </a:r>
                      <a:r>
                        <a:rPr lang="en-US" sz="1600" dirty="0" smtClean="0">
                          <a:effectLst/>
                        </a:rPr>
                        <a:t>AAS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Ophthalmic Science AAS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294519">
                <a:tc>
                  <a:txBody>
                    <a:bodyPr/>
                    <a:lstStyle/>
                    <a:p>
                      <a:pPr marL="0" marR="0">
                        <a:spcBef>
                          <a:spcPts val="0"/>
                        </a:spcBef>
                        <a:spcAft>
                          <a:spcPts val="0"/>
                        </a:spcAft>
                      </a:pPr>
                      <a:r>
                        <a:rPr lang="en-US" sz="1600" dirty="0">
                          <a:effectLst/>
                        </a:rPr>
                        <a:t>Phlebotomy Lab Assistant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39952">
                <a:tc>
                  <a:txBody>
                    <a:bodyPr/>
                    <a:lstStyle/>
                    <a:p>
                      <a:pPr marL="0" marR="0">
                        <a:spcBef>
                          <a:spcPts val="0"/>
                        </a:spcBef>
                        <a:spcAft>
                          <a:spcPts val="0"/>
                        </a:spcAft>
                      </a:pPr>
                      <a:r>
                        <a:rPr lang="en-US" sz="1600" dirty="0">
                          <a:effectLst/>
                        </a:rPr>
                        <a:t>Psycho-Social Rehabilitation and Treatment AS* Joint Rutgers Univ. </a:t>
                      </a:r>
                      <a:r>
                        <a:rPr lang="en-US" sz="1600" dirty="0" smtClean="0">
                          <a:effectLst/>
                        </a:rPr>
                        <a:t>Program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399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Sports Management</a:t>
                      </a:r>
                      <a:r>
                        <a:rPr lang="en-US" sz="1600" baseline="0" dirty="0" smtClean="0">
                          <a:effectLst/>
                          <a:latin typeface="Calibri" panose="020F0502020204030204" pitchFamily="34" charset="0"/>
                          <a:ea typeface="Calibri" panose="020F0502020204030204" pitchFamily="34" charset="0"/>
                          <a:cs typeface="Times New Roman" panose="02020603050405020304" pitchFamily="18" charset="0"/>
                        </a:rPr>
                        <a:t> Option </a:t>
                      </a:r>
                      <a:r>
                        <a:rPr lang="en-US" sz="1600" dirty="0" smtClean="0">
                          <a:effectLst/>
                        </a:rPr>
                        <a:t>Exercise Science 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1222765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a:r>
              <a:rPr lang="en-US" altLang="en-US" dirty="0" smtClean="0"/>
              <a:t>PROFESSIONAL ASSOCIATIONS AND Web </a:t>
            </a:r>
            <a:r>
              <a:rPr lang="en-US" altLang="en-US" dirty="0"/>
              <a:t>Sites</a:t>
            </a:r>
          </a:p>
        </p:txBody>
      </p:sp>
      <p:sp>
        <p:nvSpPr>
          <p:cNvPr id="51203" name="Rectangle 3"/>
          <p:cNvSpPr>
            <a:spLocks noGrp="1" noChangeArrowheads="1"/>
          </p:cNvSpPr>
          <p:nvPr>
            <p:ph sz="half" idx="1"/>
          </p:nvPr>
        </p:nvSpPr>
        <p:spPr/>
        <p:txBody>
          <a:bodyPr>
            <a:normAutofit fontScale="25000" lnSpcReduction="20000"/>
          </a:bodyPr>
          <a:lstStyle/>
          <a:p>
            <a:pPr marL="0" indent="0">
              <a:lnSpc>
                <a:spcPct val="80000"/>
              </a:lnSpc>
              <a:buNone/>
            </a:pPr>
            <a:endParaRPr lang="en-US" altLang="en-US" dirty="0" smtClean="0"/>
          </a:p>
          <a:p>
            <a:pPr>
              <a:lnSpc>
                <a:spcPct val="80000"/>
              </a:lnSpc>
            </a:pPr>
            <a:r>
              <a:rPr lang="en-US" altLang="en-US" sz="5600" dirty="0" smtClean="0">
                <a:hlinkClick r:id="rId3"/>
              </a:rPr>
              <a:t>http://www.adha.org</a:t>
            </a:r>
            <a:r>
              <a:rPr lang="en-US" altLang="en-US" sz="5600" dirty="0" smtClean="0"/>
              <a:t> –Dental Hygienist</a:t>
            </a:r>
          </a:p>
          <a:p>
            <a:pPr marL="0" indent="0">
              <a:lnSpc>
                <a:spcPct val="80000"/>
              </a:lnSpc>
              <a:buNone/>
            </a:pPr>
            <a:endParaRPr lang="en-US" altLang="en-US" sz="5600" dirty="0" smtClean="0"/>
          </a:p>
          <a:p>
            <a:pPr>
              <a:lnSpc>
                <a:spcPct val="80000"/>
              </a:lnSpc>
            </a:pPr>
            <a:r>
              <a:rPr lang="en-US" altLang="en-US" sz="5600" dirty="0" smtClean="0">
                <a:hlinkClick r:id="rId4"/>
              </a:rPr>
              <a:t>http://www.CAAHEP.org</a:t>
            </a:r>
            <a:r>
              <a:rPr lang="en-US" altLang="en-US" sz="5600" dirty="0" smtClean="0"/>
              <a:t> – EKG tech</a:t>
            </a:r>
          </a:p>
          <a:p>
            <a:pPr marL="0" indent="0">
              <a:lnSpc>
                <a:spcPct val="80000"/>
              </a:lnSpc>
              <a:buNone/>
            </a:pPr>
            <a:endParaRPr lang="en-US" altLang="en-US" sz="5600" dirty="0" smtClean="0"/>
          </a:p>
          <a:p>
            <a:pPr>
              <a:lnSpc>
                <a:spcPct val="80000"/>
              </a:lnSpc>
            </a:pPr>
            <a:r>
              <a:rPr lang="en-US" altLang="en-US" sz="5600" dirty="0" smtClean="0">
                <a:hlinkClick r:id="rId5"/>
              </a:rPr>
              <a:t>http://www.nremt.org</a:t>
            </a:r>
            <a:r>
              <a:rPr lang="en-US" altLang="en-US" sz="5600" dirty="0" smtClean="0"/>
              <a:t> – EMT</a:t>
            </a:r>
          </a:p>
          <a:p>
            <a:pPr marL="0" indent="0">
              <a:lnSpc>
                <a:spcPct val="80000"/>
              </a:lnSpc>
              <a:buNone/>
            </a:pPr>
            <a:endParaRPr lang="en-US" altLang="en-US" sz="5600" dirty="0" smtClean="0"/>
          </a:p>
          <a:p>
            <a:pPr>
              <a:lnSpc>
                <a:spcPct val="80000"/>
              </a:lnSpc>
            </a:pPr>
            <a:r>
              <a:rPr lang="en-US" altLang="en-US" sz="5600" dirty="0" smtClean="0">
                <a:hlinkClick r:id="rId6"/>
              </a:rPr>
              <a:t>http://www.paramedicemttraining.com</a:t>
            </a:r>
            <a:r>
              <a:rPr lang="en-US" altLang="en-US" sz="5600" dirty="0" smtClean="0"/>
              <a:t>  - EMT/Paramedic</a:t>
            </a:r>
          </a:p>
          <a:p>
            <a:pPr marL="0" indent="0">
              <a:lnSpc>
                <a:spcPct val="80000"/>
              </a:lnSpc>
              <a:buNone/>
            </a:pPr>
            <a:endParaRPr lang="en-US" altLang="en-US" sz="5600" dirty="0" smtClean="0"/>
          </a:p>
          <a:p>
            <a:pPr>
              <a:lnSpc>
                <a:spcPct val="80000"/>
              </a:lnSpc>
            </a:pPr>
            <a:r>
              <a:rPr lang="en-US" altLang="en-US" sz="5600" dirty="0" smtClean="0">
                <a:hlinkClick r:id="rId7"/>
              </a:rPr>
              <a:t>http://ccie-accreditation.org</a:t>
            </a:r>
            <a:r>
              <a:rPr lang="en-US" altLang="en-US" sz="5600" dirty="0" smtClean="0"/>
              <a:t> – Language Interpretation</a:t>
            </a:r>
          </a:p>
          <a:p>
            <a:pPr marL="0" indent="0">
              <a:lnSpc>
                <a:spcPct val="80000"/>
              </a:lnSpc>
              <a:buNone/>
            </a:pPr>
            <a:endParaRPr lang="en-US" altLang="en-US" sz="5600" dirty="0" smtClean="0"/>
          </a:p>
          <a:p>
            <a:pPr>
              <a:lnSpc>
                <a:spcPct val="80000"/>
              </a:lnSpc>
            </a:pPr>
            <a:r>
              <a:rPr lang="en-US" altLang="en-US" sz="5600" dirty="0" smtClean="0">
                <a:hlinkClick r:id="rId8"/>
              </a:rPr>
              <a:t>http://www.bls.gov/ooh/healthcare/medical-assistants.htm</a:t>
            </a:r>
            <a:r>
              <a:rPr lang="en-US" altLang="en-US" sz="5600" dirty="0" smtClean="0"/>
              <a:t> </a:t>
            </a:r>
          </a:p>
          <a:p>
            <a:pPr>
              <a:lnSpc>
                <a:spcPct val="80000"/>
              </a:lnSpc>
            </a:pPr>
            <a:endParaRPr lang="en-US" altLang="en-US" sz="4300" dirty="0" smtClean="0">
              <a:latin typeface="+mj-lt"/>
            </a:endParaRPr>
          </a:p>
          <a:p>
            <a:pPr>
              <a:lnSpc>
                <a:spcPct val="80000"/>
              </a:lnSpc>
            </a:pPr>
            <a:endParaRPr lang="en-US" altLang="en-US" dirty="0" smtClean="0"/>
          </a:p>
          <a:p>
            <a:pPr marL="0" indent="0">
              <a:lnSpc>
                <a:spcPct val="80000"/>
              </a:lnSpc>
              <a:buNone/>
            </a:pPr>
            <a:endParaRPr lang="en-US" altLang="en-US" sz="6000" dirty="0"/>
          </a:p>
          <a:p>
            <a:pPr>
              <a:lnSpc>
                <a:spcPct val="80000"/>
              </a:lnSpc>
            </a:pPr>
            <a:endParaRPr lang="en-US" altLang="en-US" dirty="0"/>
          </a:p>
          <a:p>
            <a:pPr>
              <a:lnSpc>
                <a:spcPct val="80000"/>
              </a:lnSpc>
              <a:buFont typeface="Wingdings" panose="05000000000000000000" pitchFamily="2" charset="2"/>
              <a:buNone/>
            </a:pPr>
            <a:r>
              <a:rPr lang="en-US" altLang="en-US" sz="1600" dirty="0"/>
              <a:t>    </a:t>
            </a:r>
          </a:p>
          <a:p>
            <a:pPr>
              <a:lnSpc>
                <a:spcPct val="80000"/>
              </a:lnSpc>
              <a:buFont typeface="Wingdings" panose="05000000000000000000" pitchFamily="2" charset="2"/>
              <a:buNone/>
            </a:pPr>
            <a:endParaRPr lang="en-US" altLang="en-US" sz="1600" dirty="0"/>
          </a:p>
          <a:p>
            <a:pPr>
              <a:lnSpc>
                <a:spcPct val="80000"/>
              </a:lnSpc>
              <a:buFontTx/>
              <a:buNone/>
            </a:pPr>
            <a:endParaRPr lang="en-US" altLang="en-US" sz="1600" dirty="0"/>
          </a:p>
          <a:p>
            <a:pPr>
              <a:lnSpc>
                <a:spcPct val="80000"/>
              </a:lnSpc>
              <a:buFont typeface="Wingdings" panose="05000000000000000000" pitchFamily="2" charset="2"/>
              <a:buNone/>
            </a:pPr>
            <a:endParaRPr lang="en-US" altLang="en-US" sz="1600" dirty="0"/>
          </a:p>
          <a:p>
            <a:pPr>
              <a:lnSpc>
                <a:spcPct val="80000"/>
              </a:lnSpc>
            </a:pPr>
            <a:endParaRPr lang="en-US" altLang="en-US" dirty="0"/>
          </a:p>
        </p:txBody>
      </p:sp>
      <p:sp>
        <p:nvSpPr>
          <p:cNvPr id="2" name="Content Placeholder 1"/>
          <p:cNvSpPr>
            <a:spLocks noGrp="1"/>
          </p:cNvSpPr>
          <p:nvPr>
            <p:ph sz="half" idx="2"/>
          </p:nvPr>
        </p:nvSpPr>
        <p:spPr/>
        <p:txBody>
          <a:bodyPr>
            <a:normAutofit fontScale="25000" lnSpcReduction="20000"/>
          </a:bodyPr>
          <a:lstStyle/>
          <a:p>
            <a:pPr>
              <a:lnSpc>
                <a:spcPct val="80000"/>
              </a:lnSpc>
            </a:pPr>
            <a:r>
              <a:rPr lang="en-US" altLang="en-US" sz="5600" dirty="0">
                <a:latin typeface="+mj-lt"/>
              </a:rPr>
              <a:t>New Jersey Board of Nursing: </a:t>
            </a:r>
          </a:p>
          <a:p>
            <a:pPr>
              <a:lnSpc>
                <a:spcPct val="80000"/>
              </a:lnSpc>
              <a:buFont typeface="Wingdings" panose="05000000000000000000" pitchFamily="2" charset="2"/>
              <a:buNone/>
            </a:pPr>
            <a:r>
              <a:rPr lang="en-US" altLang="en-US" sz="5600" dirty="0"/>
              <a:t>   </a:t>
            </a:r>
            <a:r>
              <a:rPr lang="en-US" altLang="en-US" sz="5600" dirty="0">
                <a:hlinkClick r:id="rId9"/>
              </a:rPr>
              <a:t>www.state.nj.us/oag/ca/medical/nursing.htm</a:t>
            </a:r>
            <a:endParaRPr lang="en-US" altLang="en-US" sz="5600" dirty="0"/>
          </a:p>
          <a:p>
            <a:pPr>
              <a:lnSpc>
                <a:spcPct val="80000"/>
              </a:lnSpc>
              <a:buFont typeface="Wingdings" panose="05000000000000000000" pitchFamily="2" charset="2"/>
              <a:buNone/>
            </a:pPr>
            <a:endParaRPr lang="en-US" altLang="en-US" sz="5600" dirty="0"/>
          </a:p>
          <a:p>
            <a:pPr>
              <a:lnSpc>
                <a:spcPct val="80000"/>
              </a:lnSpc>
            </a:pPr>
            <a:r>
              <a:rPr lang="en-US" altLang="en-US" sz="5600" dirty="0"/>
              <a:t>New Jersey State Nurses Association:</a:t>
            </a:r>
          </a:p>
          <a:p>
            <a:pPr>
              <a:lnSpc>
                <a:spcPct val="80000"/>
              </a:lnSpc>
              <a:buFont typeface="Wingdings" panose="05000000000000000000" pitchFamily="2" charset="2"/>
              <a:buNone/>
            </a:pPr>
            <a:r>
              <a:rPr lang="en-US" altLang="en-US" sz="5600" dirty="0"/>
              <a:t>    </a:t>
            </a:r>
            <a:r>
              <a:rPr lang="en-US" altLang="en-US" sz="5600" dirty="0">
                <a:hlinkClick r:id="rId10"/>
              </a:rPr>
              <a:t>www.njsna.org</a:t>
            </a:r>
            <a:r>
              <a:rPr lang="en-US" altLang="en-US" sz="5600" dirty="0"/>
              <a:t> </a:t>
            </a:r>
          </a:p>
          <a:p>
            <a:pPr>
              <a:lnSpc>
                <a:spcPct val="80000"/>
              </a:lnSpc>
            </a:pPr>
            <a:endParaRPr lang="en-US" altLang="en-US" sz="5600" dirty="0"/>
          </a:p>
          <a:p>
            <a:pPr>
              <a:lnSpc>
                <a:spcPct val="80000"/>
              </a:lnSpc>
            </a:pPr>
            <a:r>
              <a:rPr lang="en-US" altLang="en-US" sz="5600" dirty="0"/>
              <a:t>National League for Nursing:</a:t>
            </a:r>
          </a:p>
          <a:p>
            <a:pPr>
              <a:lnSpc>
                <a:spcPct val="80000"/>
              </a:lnSpc>
              <a:buFont typeface="Wingdings" panose="05000000000000000000" pitchFamily="2" charset="2"/>
              <a:buNone/>
            </a:pPr>
            <a:r>
              <a:rPr lang="en-US" altLang="en-US" sz="5600" dirty="0"/>
              <a:t>     </a:t>
            </a:r>
            <a:r>
              <a:rPr lang="en-US" altLang="en-US" sz="5600" dirty="0">
                <a:hlinkClick r:id="rId11"/>
              </a:rPr>
              <a:t>www.nln.org</a:t>
            </a:r>
            <a:r>
              <a:rPr lang="en-US" altLang="en-US" sz="5600" dirty="0"/>
              <a:t> </a:t>
            </a:r>
          </a:p>
          <a:p>
            <a:pPr>
              <a:lnSpc>
                <a:spcPct val="80000"/>
              </a:lnSpc>
            </a:pPr>
            <a:endParaRPr lang="en-US" altLang="en-US" sz="5600" dirty="0"/>
          </a:p>
          <a:p>
            <a:pPr>
              <a:lnSpc>
                <a:spcPct val="80000"/>
              </a:lnSpc>
            </a:pPr>
            <a:r>
              <a:rPr lang="en-US" altLang="en-US" sz="5600" dirty="0"/>
              <a:t>Nursing Information:</a:t>
            </a:r>
          </a:p>
          <a:p>
            <a:pPr>
              <a:lnSpc>
                <a:spcPct val="80000"/>
              </a:lnSpc>
              <a:buFont typeface="Wingdings" panose="05000000000000000000" pitchFamily="2" charset="2"/>
              <a:buNone/>
            </a:pPr>
            <a:r>
              <a:rPr lang="en-US" altLang="en-US" sz="5600" dirty="0"/>
              <a:t>     </a:t>
            </a:r>
            <a:r>
              <a:rPr lang="en-US" altLang="en-US" sz="5600" dirty="0">
                <a:hlinkClick r:id="rId12"/>
              </a:rPr>
              <a:t>www.nursezone.com</a:t>
            </a:r>
            <a:r>
              <a:rPr lang="en-US" altLang="en-US" sz="5600" dirty="0"/>
              <a:t> </a:t>
            </a:r>
          </a:p>
          <a:p>
            <a:endParaRPr lang="en-US" sz="4800" dirty="0">
              <a:latin typeface="+mj-lt"/>
            </a:endParaRPr>
          </a:p>
        </p:txBody>
      </p:sp>
      <p:pic>
        <p:nvPicPr>
          <p:cNvPr id="3" name="Picture 2"/>
          <p:cNvPicPr>
            <a:picLocks noChangeAspect="1"/>
          </p:cNvPicPr>
          <p:nvPr/>
        </p:nvPicPr>
        <p:blipFill>
          <a:blip r:embed="rId13"/>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3801670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PROFESSIONAL ASSOCIATIONS AND WEBSITES</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Dental Hygienist - </a:t>
            </a:r>
            <a:r>
              <a:rPr lang="en-US" altLang="en-US" dirty="0">
                <a:hlinkClick r:id="rId3"/>
              </a:rPr>
              <a:t>http://</a:t>
            </a:r>
            <a:r>
              <a:rPr lang="en-US" altLang="en-US" dirty="0" smtClean="0">
                <a:hlinkClick r:id="rId3"/>
              </a:rPr>
              <a:t>www.adha.org</a:t>
            </a:r>
            <a:endParaRPr lang="en-US" altLang="en-US" dirty="0" smtClean="0"/>
          </a:p>
          <a:p>
            <a:r>
              <a:rPr lang="en-US" altLang="en-US" dirty="0" smtClean="0"/>
              <a:t>EKG Technician – </a:t>
            </a:r>
            <a:r>
              <a:rPr lang="en-US" altLang="en-US" dirty="0">
                <a:hlinkClick r:id="rId4"/>
              </a:rPr>
              <a:t>http://</a:t>
            </a:r>
            <a:r>
              <a:rPr lang="en-US" altLang="en-US" dirty="0" smtClean="0">
                <a:hlinkClick r:id="rId4"/>
              </a:rPr>
              <a:t>www.CAAHEP.org</a:t>
            </a:r>
            <a:endParaRPr lang="en-US" altLang="en-US" dirty="0" smtClean="0"/>
          </a:p>
          <a:p>
            <a:r>
              <a:rPr lang="en-US" altLang="en-US" dirty="0" smtClean="0"/>
              <a:t>EMT - </a:t>
            </a:r>
            <a:r>
              <a:rPr lang="en-US" altLang="en-US" dirty="0">
                <a:hlinkClick r:id="rId5"/>
              </a:rPr>
              <a:t>http://www.nremt.org</a:t>
            </a:r>
            <a:r>
              <a:rPr lang="en-US" altLang="en-US" dirty="0"/>
              <a:t> </a:t>
            </a:r>
            <a:endParaRPr lang="en-US" altLang="en-US" dirty="0" smtClean="0"/>
          </a:p>
          <a:p>
            <a:r>
              <a:rPr lang="en-US" altLang="en-US" dirty="0" smtClean="0"/>
              <a:t>EMT/Paramedic - </a:t>
            </a:r>
            <a:r>
              <a:rPr lang="en-US" altLang="en-US" dirty="0">
                <a:hlinkClick r:id="rId6"/>
              </a:rPr>
              <a:t>http://www.paramedicemttraining.com</a:t>
            </a:r>
            <a:r>
              <a:rPr lang="en-US" altLang="en-US" dirty="0"/>
              <a:t> </a:t>
            </a:r>
            <a:endParaRPr lang="en-US" altLang="en-US" dirty="0" smtClean="0"/>
          </a:p>
          <a:p>
            <a:r>
              <a:rPr lang="en-US" altLang="en-US" dirty="0" smtClean="0"/>
              <a:t>Language Interpretation - </a:t>
            </a:r>
            <a:r>
              <a:rPr lang="en-US" altLang="en-US" dirty="0">
                <a:hlinkClick r:id="rId7"/>
              </a:rPr>
              <a:t>http://ccie-accreditation.org</a:t>
            </a:r>
            <a:r>
              <a:rPr lang="en-US" altLang="en-US" dirty="0"/>
              <a:t> </a:t>
            </a:r>
            <a:endParaRPr lang="en-US" altLang="en-US" dirty="0" smtClean="0"/>
          </a:p>
          <a:p>
            <a:r>
              <a:rPr lang="en-US" altLang="en-US" dirty="0" smtClean="0"/>
              <a:t>Medical Assistant –  </a:t>
            </a:r>
            <a:r>
              <a:rPr lang="en-US" altLang="en-US" dirty="0" smtClean="0">
                <a:hlinkClick r:id="rId8"/>
              </a:rPr>
              <a:t>http</a:t>
            </a:r>
            <a:r>
              <a:rPr lang="en-US" altLang="en-US" dirty="0">
                <a:hlinkClick r:id="rId8"/>
              </a:rPr>
              <a:t>://</a:t>
            </a:r>
            <a:r>
              <a:rPr lang="en-US" altLang="en-US" dirty="0" smtClean="0">
                <a:hlinkClick r:id="rId8"/>
              </a:rPr>
              <a:t>www.bls.gov/ooh/healthcare/medical-assistants.htm</a:t>
            </a:r>
            <a:r>
              <a:rPr lang="en-US" altLang="en-US" dirty="0" smtClean="0"/>
              <a:t> </a:t>
            </a:r>
            <a:endParaRPr lang="en-US" altLang="en-US" dirty="0"/>
          </a:p>
          <a:p>
            <a:pPr>
              <a:lnSpc>
                <a:spcPct val="80000"/>
              </a:lnSpc>
            </a:pPr>
            <a:endParaRPr lang="en-US" altLang="en-US" sz="1400" dirty="0"/>
          </a:p>
          <a:p>
            <a:endParaRPr lang="en-US" altLang="en-US" dirty="0" smtClean="0"/>
          </a:p>
          <a:p>
            <a:pPr marL="0" indent="0">
              <a:buNone/>
            </a:pPr>
            <a:r>
              <a:rPr lang="en-US" altLang="en-US" dirty="0" smtClean="0"/>
              <a:t> </a:t>
            </a:r>
          </a:p>
          <a:p>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New Jersey Board of Nursing - </a:t>
            </a:r>
            <a:r>
              <a:rPr lang="en-US" altLang="en-US" dirty="0"/>
              <a:t> </a:t>
            </a:r>
            <a:r>
              <a:rPr lang="en-US" altLang="en-US" dirty="0" smtClean="0">
                <a:hlinkClick r:id="rId9"/>
              </a:rPr>
              <a:t>www.state.nj.us/oag/ca/medical/nursing.htm</a:t>
            </a:r>
            <a:endParaRPr lang="en-US" altLang="en-US" dirty="0" smtClean="0"/>
          </a:p>
          <a:p>
            <a:r>
              <a:rPr lang="en-US" altLang="en-US" dirty="0" smtClean="0"/>
              <a:t>National League for Nursing - </a:t>
            </a:r>
            <a:r>
              <a:rPr lang="en-US" altLang="en-US" dirty="0"/>
              <a:t> </a:t>
            </a:r>
            <a:r>
              <a:rPr lang="en-US" altLang="en-US" dirty="0">
                <a:hlinkClick r:id="rId10"/>
              </a:rPr>
              <a:t>www.nln.org</a:t>
            </a:r>
            <a:r>
              <a:rPr lang="en-US" altLang="en-US" dirty="0"/>
              <a:t> </a:t>
            </a:r>
          </a:p>
          <a:p>
            <a:r>
              <a:rPr lang="en-US" altLang="en-US" dirty="0" smtClean="0"/>
              <a:t>Occupational Therapy – </a:t>
            </a:r>
            <a:r>
              <a:rPr lang="en-US" altLang="en-US" dirty="0" smtClean="0">
                <a:hlinkClick r:id="rId11"/>
              </a:rPr>
              <a:t>www.acote.org</a:t>
            </a:r>
            <a:r>
              <a:rPr lang="en-US" altLang="en-US" dirty="0" smtClean="0"/>
              <a:t> </a:t>
            </a:r>
          </a:p>
          <a:p>
            <a:r>
              <a:rPr lang="en-US" altLang="en-US" dirty="0" smtClean="0"/>
              <a:t>American Association of Respiratory Care – </a:t>
            </a:r>
            <a:r>
              <a:rPr lang="en-US" altLang="en-US" dirty="0" smtClean="0">
                <a:hlinkClick r:id="rId12"/>
              </a:rPr>
              <a:t>www.aarc.org</a:t>
            </a:r>
            <a:r>
              <a:rPr lang="en-US" altLang="en-US" dirty="0" smtClean="0"/>
              <a:t> </a:t>
            </a:r>
          </a:p>
          <a:p>
            <a:r>
              <a:rPr lang="en-US" altLang="en-US" dirty="0" smtClean="0"/>
              <a:t>Association of Surgical Technologists – </a:t>
            </a:r>
            <a:r>
              <a:rPr lang="en-US" altLang="en-US" dirty="0" smtClean="0">
                <a:hlinkClick r:id="rId13"/>
              </a:rPr>
              <a:t>http://www.ast.org</a:t>
            </a:r>
            <a:r>
              <a:rPr lang="en-US" altLang="en-US" dirty="0" smtClean="0"/>
              <a:t> </a:t>
            </a:r>
          </a:p>
          <a:p>
            <a:pPr marL="0" indent="0">
              <a:buNone/>
            </a:pPr>
            <a:endParaRPr lang="en-US" dirty="0"/>
          </a:p>
        </p:txBody>
      </p:sp>
      <p:pic>
        <p:nvPicPr>
          <p:cNvPr id="5" name="Picture 4"/>
          <p:cNvPicPr>
            <a:picLocks noChangeAspect="1"/>
          </p:cNvPicPr>
          <p:nvPr/>
        </p:nvPicPr>
        <p:blipFill>
          <a:blip r:embed="rId14"/>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2560944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Getting started</a:t>
            </a:r>
            <a:endParaRPr lang="en-US" dirty="0"/>
          </a:p>
        </p:txBody>
      </p:sp>
      <p:sp>
        <p:nvSpPr>
          <p:cNvPr id="6" name="Text Placeholder 5"/>
          <p:cNvSpPr>
            <a:spLocks noGrp="1"/>
          </p:cNvSpPr>
          <p:nvPr>
            <p:ph type="body" idx="1"/>
          </p:nvPr>
        </p:nvSpPr>
        <p:spPr/>
        <p:txBody>
          <a:bodyPr/>
          <a:lstStyle/>
          <a:p>
            <a:endParaRPr lang="en-US" dirty="0" smtClean="0"/>
          </a:p>
          <a:p>
            <a:endParaRPr lang="en-US" dirty="0"/>
          </a:p>
          <a:p>
            <a:r>
              <a:rPr lang="en-US" dirty="0" smtClean="0"/>
              <a:t>What information do I need?</a:t>
            </a:r>
            <a:endParaRPr lang="en-US" dirty="0"/>
          </a:p>
        </p:txBody>
      </p:sp>
      <p:sp>
        <p:nvSpPr>
          <p:cNvPr id="7" name="Content Placeholder 6"/>
          <p:cNvSpPr>
            <a:spLocks noGrp="1"/>
          </p:cNvSpPr>
          <p:nvPr>
            <p:ph sz="half" idx="2"/>
          </p:nvPr>
        </p:nvSpPr>
        <p:spPr/>
        <p:txBody>
          <a:bodyPr/>
          <a:lstStyle/>
          <a:p>
            <a:r>
              <a:rPr lang="en-US" b="1" dirty="0" smtClean="0"/>
              <a:t>Career Opportunities</a:t>
            </a:r>
          </a:p>
          <a:p>
            <a:r>
              <a:rPr lang="en-US" b="1" dirty="0" smtClean="0"/>
              <a:t>Job locations</a:t>
            </a:r>
          </a:p>
          <a:p>
            <a:r>
              <a:rPr lang="en-US" b="1" dirty="0" smtClean="0"/>
              <a:t>Salary Ranges</a:t>
            </a:r>
          </a:p>
          <a:p>
            <a:r>
              <a:rPr lang="en-US" b="1" dirty="0" smtClean="0"/>
              <a:t>Required education</a:t>
            </a:r>
          </a:p>
          <a:p>
            <a:endParaRPr lang="en-US" dirty="0"/>
          </a:p>
        </p:txBody>
      </p:sp>
      <p:sp>
        <p:nvSpPr>
          <p:cNvPr id="8" name="Text Placeholder 7"/>
          <p:cNvSpPr>
            <a:spLocks noGrp="1"/>
          </p:cNvSpPr>
          <p:nvPr>
            <p:ph type="body" sz="quarter" idx="3"/>
          </p:nvPr>
        </p:nvSpPr>
        <p:spPr>
          <a:xfrm>
            <a:off x="6624828" y="2461793"/>
            <a:ext cx="4800600" cy="632529"/>
          </a:xfrm>
        </p:spPr>
        <p:txBody>
          <a:bodyPr/>
          <a:lstStyle/>
          <a:p>
            <a:endParaRPr lang="en-US" dirty="0" smtClean="0"/>
          </a:p>
          <a:p>
            <a:endParaRPr lang="en-US" dirty="0"/>
          </a:p>
          <a:p>
            <a:endParaRPr lang="en-US" dirty="0" smtClean="0"/>
          </a:p>
          <a:p>
            <a:endParaRPr lang="en-US" dirty="0"/>
          </a:p>
          <a:p>
            <a:endParaRPr lang="en-US" dirty="0" smtClean="0"/>
          </a:p>
          <a:p>
            <a:r>
              <a:rPr lang="en-US" dirty="0" smtClean="0"/>
              <a:t>Where to look for information? – Located on RVCC LION’s Den</a:t>
            </a:r>
            <a:endParaRPr lang="en-US" dirty="0"/>
          </a:p>
        </p:txBody>
      </p:sp>
      <p:pic>
        <p:nvPicPr>
          <p:cNvPr id="4098" name="Picture 2" descr="Career Coach"/>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7429567" y="3550051"/>
            <a:ext cx="25146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10177570" y="6172286"/>
            <a:ext cx="1742857" cy="685714"/>
          </a:xfrm>
          <a:prstGeom prst="rect">
            <a:avLst/>
          </a:prstGeom>
        </p:spPr>
      </p:pic>
    </p:spTree>
    <p:extLst>
      <p:ext uri="{BB962C8B-B14F-4D97-AF65-F5344CB8AC3E}">
        <p14:creationId xmlns:p14="http://schemas.microsoft.com/office/powerpoint/2010/main" val="2089350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my learning style?</a:t>
            </a:r>
            <a:endParaRPr lang="en-US" dirty="0"/>
          </a:p>
        </p:txBody>
      </p:sp>
      <p:sp>
        <p:nvSpPr>
          <p:cNvPr id="3" name="Content Placeholder 2"/>
          <p:cNvSpPr>
            <a:spLocks noGrp="1"/>
          </p:cNvSpPr>
          <p:nvPr>
            <p:ph idx="1"/>
          </p:nvPr>
        </p:nvSpPr>
        <p:spPr/>
        <p:txBody>
          <a:bodyPr/>
          <a:lstStyle/>
          <a:p>
            <a:r>
              <a:rPr lang="en-US" dirty="0" smtClean="0"/>
              <a:t>Auditory Learner</a:t>
            </a:r>
          </a:p>
          <a:p>
            <a:pPr marL="0" indent="0">
              <a:buNone/>
            </a:pPr>
            <a:endParaRPr lang="en-US" dirty="0" smtClean="0"/>
          </a:p>
          <a:p>
            <a:r>
              <a:rPr lang="en-US" dirty="0" smtClean="0"/>
              <a:t>Visual Learner</a:t>
            </a:r>
          </a:p>
          <a:p>
            <a:pPr marL="0" indent="0">
              <a:buNone/>
            </a:pPr>
            <a:endParaRPr lang="en-US" dirty="0" smtClean="0"/>
          </a:p>
          <a:p>
            <a:r>
              <a:rPr lang="en-US" dirty="0" smtClean="0"/>
              <a:t>Kinesthetic Learner</a:t>
            </a:r>
          </a:p>
          <a:p>
            <a:endParaRPr lang="en-US" dirty="0"/>
          </a:p>
          <a:p>
            <a:r>
              <a:rPr lang="en-US" dirty="0" smtClean="0"/>
              <a:t>Take a free learning style inventory at Pennsylvania State </a:t>
            </a:r>
            <a:r>
              <a:rPr lang="en-US" dirty="0"/>
              <a:t>University </a:t>
            </a:r>
            <a:r>
              <a:rPr lang="en-US" dirty="0">
                <a:hlinkClick r:id="rId3"/>
              </a:rPr>
              <a:t>http://</a:t>
            </a:r>
            <a:r>
              <a:rPr lang="en-US" dirty="0" smtClean="0">
                <a:hlinkClick r:id="rId3"/>
              </a:rPr>
              <a:t>www.personal.psu.edu/bxb11/LSI/LSI.htm</a:t>
            </a:r>
            <a:r>
              <a:rPr lang="en-US" dirty="0" smtClean="0"/>
              <a:t> </a:t>
            </a:r>
            <a:endParaRPr lang="en-US" dirty="0"/>
          </a:p>
        </p:txBody>
      </p:sp>
      <p:pic>
        <p:nvPicPr>
          <p:cNvPr id="4" name="Picture 3"/>
          <p:cNvPicPr>
            <a:picLocks noChangeAspect="1"/>
          </p:cNvPicPr>
          <p:nvPr/>
        </p:nvPicPr>
        <p:blipFill>
          <a:blip r:embed="rId4"/>
          <a:stretch>
            <a:fillRect/>
          </a:stretch>
        </p:blipFill>
        <p:spPr>
          <a:xfrm>
            <a:off x="10177571" y="6172286"/>
            <a:ext cx="1742857" cy="685714"/>
          </a:xfrm>
          <a:prstGeom prst="rect">
            <a:avLst/>
          </a:prstGeom>
        </p:spPr>
      </p:pic>
    </p:spTree>
    <p:extLst>
      <p:ext uri="{BB962C8B-B14F-4D97-AF65-F5344CB8AC3E}">
        <p14:creationId xmlns:p14="http://schemas.microsoft.com/office/powerpoint/2010/main" val="407423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 ready – assessment tool</a:t>
            </a:r>
            <a:endParaRPr lang="en-US" dirty="0"/>
          </a:p>
        </p:txBody>
      </p:sp>
      <p:sp>
        <p:nvSpPr>
          <p:cNvPr id="3" name="Content Placeholder 2"/>
          <p:cNvSpPr>
            <a:spLocks noGrp="1"/>
          </p:cNvSpPr>
          <p:nvPr>
            <p:ph sz="half" idx="2"/>
          </p:nvPr>
        </p:nvSpPr>
        <p:spPr>
          <a:xfrm>
            <a:off x="1070829" y="2053316"/>
            <a:ext cx="4800600" cy="4113021"/>
          </a:xfrm>
        </p:spPr>
        <p:txBody>
          <a:bodyPr>
            <a:normAutofit/>
          </a:bodyPr>
          <a:lstStyle/>
          <a:p>
            <a:r>
              <a:rPr lang="en-US" dirty="0"/>
              <a:t>EdReady </a:t>
            </a:r>
            <a:r>
              <a:rPr lang="en-US" dirty="0" smtClean="0"/>
              <a:t>provides assessment exams which tests students in </a:t>
            </a:r>
            <a:r>
              <a:rPr lang="en-US" dirty="0"/>
              <a:t>math, then </a:t>
            </a:r>
            <a:r>
              <a:rPr lang="en-US" dirty="0" smtClean="0"/>
              <a:t>assists in a customized </a:t>
            </a:r>
            <a:r>
              <a:rPr lang="en-US" dirty="0"/>
              <a:t>study path. </a:t>
            </a:r>
            <a:r>
              <a:rPr lang="en-US" dirty="0" smtClean="0"/>
              <a:t> </a:t>
            </a:r>
          </a:p>
          <a:p>
            <a:r>
              <a:rPr lang="en-US" dirty="0" smtClean="0"/>
              <a:t>Medical assisting was used a basis to ensure proficiency in medical math  </a:t>
            </a:r>
          </a:p>
          <a:p>
            <a:r>
              <a:rPr lang="en-US" dirty="0" smtClean="0"/>
              <a:t>Students are tested on:</a:t>
            </a:r>
          </a:p>
          <a:p>
            <a:pPr lvl="1"/>
            <a:r>
              <a:rPr lang="en-US" dirty="0" smtClean="0"/>
              <a:t>Calculations</a:t>
            </a:r>
          </a:p>
          <a:p>
            <a:pPr lvl="1"/>
            <a:r>
              <a:rPr lang="en-US" dirty="0" smtClean="0"/>
              <a:t>Decimals</a:t>
            </a:r>
          </a:p>
          <a:p>
            <a:pPr lvl="1"/>
            <a:r>
              <a:rPr lang="en-US" dirty="0"/>
              <a:t>Percentages</a:t>
            </a:r>
            <a:r>
              <a:rPr lang="en-US" dirty="0" smtClean="0"/>
              <a:t> </a:t>
            </a:r>
          </a:p>
        </p:txBody>
      </p:sp>
      <p:pic>
        <p:nvPicPr>
          <p:cNvPr id="4" name="Picture 3"/>
          <p:cNvPicPr>
            <a:picLocks noChangeAspect="1"/>
          </p:cNvPicPr>
          <p:nvPr/>
        </p:nvPicPr>
        <p:blipFill>
          <a:blip r:embed="rId3"/>
          <a:stretch>
            <a:fillRect/>
          </a:stretch>
        </p:blipFill>
        <p:spPr>
          <a:xfrm>
            <a:off x="5871429" y="2053317"/>
            <a:ext cx="5419725" cy="3771900"/>
          </a:xfrm>
          <a:prstGeom prst="rect">
            <a:avLst/>
          </a:prstGeom>
        </p:spPr>
      </p:pic>
    </p:spTree>
    <p:extLst>
      <p:ext uri="{BB962C8B-B14F-4D97-AF65-F5344CB8AC3E}">
        <p14:creationId xmlns:p14="http://schemas.microsoft.com/office/powerpoint/2010/main" val="605060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ltLang="en-US" sz="3800" dirty="0"/>
              <a:t>KEYS TO SUCCESS FOR NEW HEALTHCARE PROFESSIONALS</a:t>
            </a:r>
          </a:p>
        </p:txBody>
      </p:sp>
      <p:sp>
        <p:nvSpPr>
          <p:cNvPr id="19459" name="Rectangle 3"/>
          <p:cNvSpPr>
            <a:spLocks noGrp="1" noChangeArrowheads="1"/>
          </p:cNvSpPr>
          <p:nvPr>
            <p:ph idx="1"/>
          </p:nvPr>
        </p:nvSpPr>
        <p:spPr/>
        <p:txBody>
          <a:bodyPr>
            <a:normAutofit lnSpcReduction="10000"/>
          </a:bodyPr>
          <a:lstStyle/>
          <a:p>
            <a:pPr>
              <a:lnSpc>
                <a:spcPct val="80000"/>
              </a:lnSpc>
            </a:pPr>
            <a:endParaRPr lang="en-US" altLang="en-US" sz="2400" dirty="0"/>
          </a:p>
          <a:p>
            <a:pPr>
              <a:lnSpc>
                <a:spcPct val="80000"/>
              </a:lnSpc>
            </a:pPr>
            <a:r>
              <a:rPr lang="en-US" altLang="en-US" sz="2400" dirty="0"/>
              <a:t>CRITICAL THINKING SKILLS</a:t>
            </a:r>
          </a:p>
          <a:p>
            <a:pPr>
              <a:lnSpc>
                <a:spcPct val="80000"/>
              </a:lnSpc>
            </a:pPr>
            <a:endParaRPr lang="en-US" altLang="en-US" sz="2400" dirty="0"/>
          </a:p>
          <a:p>
            <a:pPr>
              <a:lnSpc>
                <a:spcPct val="80000"/>
              </a:lnSpc>
            </a:pPr>
            <a:r>
              <a:rPr lang="en-US" altLang="en-US" sz="2400" dirty="0"/>
              <a:t>PROBLEM-SOLVING SKILLS</a:t>
            </a:r>
          </a:p>
          <a:p>
            <a:pPr>
              <a:lnSpc>
                <a:spcPct val="80000"/>
              </a:lnSpc>
            </a:pPr>
            <a:endParaRPr lang="en-US" altLang="en-US" sz="2400" dirty="0"/>
          </a:p>
          <a:p>
            <a:pPr>
              <a:lnSpc>
                <a:spcPct val="80000"/>
              </a:lnSpc>
            </a:pPr>
            <a:r>
              <a:rPr lang="en-US" altLang="en-US" sz="2400" dirty="0"/>
              <a:t>PRIORITIZATION</a:t>
            </a:r>
          </a:p>
          <a:p>
            <a:pPr marL="0" indent="0">
              <a:lnSpc>
                <a:spcPct val="80000"/>
              </a:lnSpc>
              <a:buNone/>
            </a:pPr>
            <a:endParaRPr lang="en-US" altLang="en-US" sz="2400" dirty="0"/>
          </a:p>
          <a:p>
            <a:pPr>
              <a:lnSpc>
                <a:spcPct val="80000"/>
              </a:lnSpc>
            </a:pPr>
            <a:r>
              <a:rPr lang="en-US" altLang="en-US" sz="2400" dirty="0"/>
              <a:t>MOTIVATION</a:t>
            </a:r>
          </a:p>
          <a:p>
            <a:pPr>
              <a:lnSpc>
                <a:spcPct val="80000"/>
              </a:lnSpc>
            </a:pPr>
            <a:endParaRPr lang="en-US" altLang="en-US" sz="2400" dirty="0"/>
          </a:p>
          <a:p>
            <a:pPr>
              <a:lnSpc>
                <a:spcPct val="80000"/>
              </a:lnSpc>
            </a:pPr>
            <a:r>
              <a:rPr lang="en-US" altLang="en-US" sz="2400" dirty="0"/>
              <a:t>TEAM WORK, SENSE OF COMMUNITY</a:t>
            </a:r>
          </a:p>
        </p:txBody>
      </p:sp>
      <p:pic>
        <p:nvPicPr>
          <p:cNvPr id="2" name="Picture 1"/>
          <p:cNvPicPr>
            <a:picLocks noChangeAspect="1"/>
          </p:cNvPicPr>
          <p:nvPr/>
        </p:nvPicPr>
        <p:blipFill>
          <a:blip r:embed="rId3"/>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4026998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Components of customer service</a:t>
            </a:r>
            <a:endParaRPr lang="en-US" dirty="0"/>
          </a:p>
        </p:txBody>
      </p:sp>
      <p:sp>
        <p:nvSpPr>
          <p:cNvPr id="3" name="Content Placeholder 2"/>
          <p:cNvSpPr>
            <a:spLocks noGrp="1"/>
          </p:cNvSpPr>
          <p:nvPr>
            <p:ph idx="1"/>
          </p:nvPr>
        </p:nvSpPr>
        <p:spPr/>
        <p:txBody>
          <a:bodyPr>
            <a:normAutofit/>
          </a:bodyPr>
          <a:lstStyle/>
          <a:p>
            <a:r>
              <a:rPr lang="en-US" dirty="0" smtClean="0"/>
              <a:t>Accountability</a:t>
            </a:r>
          </a:p>
          <a:p>
            <a:r>
              <a:rPr lang="en-US" dirty="0" smtClean="0"/>
              <a:t>Reliability</a:t>
            </a:r>
            <a:endParaRPr lang="en-US" dirty="0"/>
          </a:p>
          <a:p>
            <a:r>
              <a:rPr lang="en-US" dirty="0" smtClean="0"/>
              <a:t>Verbal and Written Communication</a:t>
            </a:r>
          </a:p>
          <a:p>
            <a:r>
              <a:rPr lang="en-US" dirty="0">
                <a:hlinkClick r:id="rId3"/>
              </a:rPr>
              <a:t>https://</a:t>
            </a:r>
            <a:r>
              <a:rPr lang="en-US" dirty="0" smtClean="0">
                <a:hlinkClick r:id="rId3"/>
              </a:rPr>
              <a:t>www.youtube.com/watch?v=y2Z4OEhufTQ</a:t>
            </a:r>
            <a:r>
              <a:rPr lang="en-US" dirty="0" smtClean="0"/>
              <a:t> </a:t>
            </a:r>
          </a:p>
          <a:p>
            <a:r>
              <a:rPr lang="en-US" dirty="0">
                <a:hlinkClick r:id="rId4"/>
              </a:rPr>
              <a:t>https://</a:t>
            </a:r>
            <a:r>
              <a:rPr lang="en-US" dirty="0" smtClean="0">
                <a:hlinkClick r:id="rId4"/>
              </a:rPr>
              <a:t>www.youtube.com/watch?v=W1RY_72O_LQ</a:t>
            </a:r>
            <a:r>
              <a:rPr lang="en-US" dirty="0" smtClean="0"/>
              <a:t> </a:t>
            </a:r>
          </a:p>
          <a:p>
            <a:r>
              <a:rPr lang="en-US" dirty="0" smtClean="0"/>
              <a:t>Hospital Consumer Assessment of Healthcare Providers and Systems (HCAHPS)</a:t>
            </a:r>
          </a:p>
          <a:p>
            <a:r>
              <a:rPr lang="en-US" dirty="0">
                <a:hlinkClick r:id="rId5"/>
              </a:rPr>
              <a:t>https://</a:t>
            </a:r>
            <a:r>
              <a:rPr lang="en-US" dirty="0" smtClean="0">
                <a:hlinkClick r:id="rId5"/>
              </a:rPr>
              <a:t>www.youtube.com/watch?v=0jPk6CtK360</a:t>
            </a:r>
            <a:r>
              <a:rPr lang="en-US" dirty="0" smtClean="0"/>
              <a:t> </a:t>
            </a:r>
          </a:p>
          <a:p>
            <a:r>
              <a:rPr lang="en-US" dirty="0" smtClean="0"/>
              <a:t>Exercise: Can you give an example of good customer service?</a:t>
            </a:r>
          </a:p>
          <a:p>
            <a:endParaRPr lang="en-US" dirty="0"/>
          </a:p>
          <a:p>
            <a:endParaRPr lang="en-US" dirty="0"/>
          </a:p>
        </p:txBody>
      </p:sp>
      <p:pic>
        <p:nvPicPr>
          <p:cNvPr id="4" name="Picture 3"/>
          <p:cNvPicPr>
            <a:picLocks noChangeAspect="1"/>
          </p:cNvPicPr>
          <p:nvPr/>
        </p:nvPicPr>
        <p:blipFill>
          <a:blip r:embed="rId6"/>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4054599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SUFFIXES THAT Changes </a:t>
            </a:r>
            <a:r>
              <a:rPr lang="en-US" altLang="en-US" dirty="0"/>
              <a:t>a root word to a noun</a:t>
            </a:r>
          </a:p>
        </p:txBody>
      </p:sp>
      <p:sp>
        <p:nvSpPr>
          <p:cNvPr id="9219" name="Rectangle 3"/>
          <p:cNvSpPr>
            <a:spLocks noGrp="1" noChangeArrowheads="1"/>
          </p:cNvSpPr>
          <p:nvPr>
            <p:ph idx="1"/>
          </p:nvPr>
        </p:nvSpPr>
        <p:spPr/>
        <p:txBody>
          <a:bodyPr/>
          <a:lstStyle/>
          <a:p>
            <a:pPr>
              <a:buClr>
                <a:schemeClr val="tx1"/>
              </a:buClr>
            </a:pPr>
            <a:r>
              <a:rPr lang="en-US" altLang="en-US" b="1" dirty="0"/>
              <a:t>-CIDE  </a:t>
            </a:r>
            <a:r>
              <a:rPr lang="en-US" altLang="en-US" i="1" dirty="0"/>
              <a:t>killer</a:t>
            </a:r>
          </a:p>
          <a:p>
            <a:pPr>
              <a:buClr>
                <a:schemeClr val="tx1"/>
              </a:buClr>
            </a:pPr>
            <a:r>
              <a:rPr lang="en-US" altLang="en-US" b="1" i="1" dirty="0"/>
              <a:t>-</a:t>
            </a:r>
            <a:r>
              <a:rPr lang="en-US" altLang="en-US" b="1" dirty="0"/>
              <a:t>GEN   </a:t>
            </a:r>
            <a:r>
              <a:rPr lang="en-US" altLang="en-US" i="1" dirty="0"/>
              <a:t>production of</a:t>
            </a:r>
          </a:p>
          <a:p>
            <a:pPr>
              <a:buClr>
                <a:schemeClr val="tx1"/>
              </a:buClr>
            </a:pPr>
            <a:r>
              <a:rPr lang="en-US" altLang="en-US" b="1" dirty="0"/>
              <a:t>-ICIAN </a:t>
            </a:r>
            <a:r>
              <a:rPr lang="en-US" altLang="en-US" i="1" dirty="0"/>
              <a:t>one charged with</a:t>
            </a:r>
          </a:p>
          <a:p>
            <a:pPr>
              <a:buClr>
                <a:schemeClr val="tx1"/>
              </a:buClr>
            </a:pPr>
            <a:r>
              <a:rPr lang="en-US" altLang="en-US" b="1" dirty="0"/>
              <a:t>-IST </a:t>
            </a:r>
            <a:r>
              <a:rPr lang="en-US" altLang="en-US" i="1" dirty="0"/>
              <a:t>skilled in</a:t>
            </a:r>
          </a:p>
          <a:p>
            <a:pPr>
              <a:buClr>
                <a:schemeClr val="tx1"/>
              </a:buClr>
            </a:pPr>
            <a:r>
              <a:rPr lang="en-US" altLang="en-US" b="1" dirty="0"/>
              <a:t>-METER </a:t>
            </a:r>
            <a:r>
              <a:rPr lang="en-US" altLang="en-US" i="1" dirty="0"/>
              <a:t>measure</a:t>
            </a:r>
          </a:p>
          <a:p>
            <a:pPr>
              <a:buClr>
                <a:schemeClr val="tx1"/>
              </a:buClr>
            </a:pPr>
            <a:r>
              <a:rPr lang="en-US" altLang="en-US" b="1" dirty="0"/>
              <a:t>-PHYLAXIS </a:t>
            </a:r>
            <a:r>
              <a:rPr lang="en-US" altLang="en-US" i="1" dirty="0"/>
              <a:t>protection</a:t>
            </a:r>
            <a:r>
              <a:rPr lang="en-US" altLang="en-US" b="1" i="1" dirty="0"/>
              <a:t>   </a:t>
            </a:r>
          </a:p>
        </p:txBody>
      </p:sp>
      <p:pic>
        <p:nvPicPr>
          <p:cNvPr id="2" name="Picture 1"/>
          <p:cNvPicPr>
            <a:picLocks noChangeAspect="1"/>
          </p:cNvPicPr>
          <p:nvPr/>
        </p:nvPicPr>
        <p:blipFill>
          <a:blip r:embed="rId3"/>
          <a:stretch>
            <a:fillRect/>
          </a:stretch>
        </p:blipFill>
        <p:spPr>
          <a:xfrm>
            <a:off x="10177571" y="6172286"/>
            <a:ext cx="1742857" cy="685714"/>
          </a:xfrm>
          <a:prstGeom prst="rect">
            <a:avLst/>
          </a:prstGeom>
        </p:spPr>
      </p:pic>
    </p:spTree>
    <p:extLst>
      <p:ext uri="{BB962C8B-B14F-4D97-AF65-F5344CB8AC3E}">
        <p14:creationId xmlns:p14="http://schemas.microsoft.com/office/powerpoint/2010/main" val="332390597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dirty="0"/>
              <a:t>ORGANIZATION OF  STRUCTURES</a:t>
            </a:r>
          </a:p>
        </p:txBody>
      </p:sp>
      <p:sp>
        <p:nvSpPr>
          <p:cNvPr id="30723" name="Rectangle 3"/>
          <p:cNvSpPr>
            <a:spLocks noGrp="1" noChangeArrowheads="1"/>
          </p:cNvSpPr>
          <p:nvPr>
            <p:ph idx="1"/>
          </p:nvPr>
        </p:nvSpPr>
        <p:spPr/>
        <p:txBody>
          <a:bodyPr>
            <a:normAutofit lnSpcReduction="10000"/>
          </a:bodyPr>
          <a:lstStyle/>
          <a:p>
            <a:pPr>
              <a:lnSpc>
                <a:spcPct val="80000"/>
              </a:lnSpc>
            </a:pPr>
            <a:r>
              <a:rPr lang="en-US" altLang="en-US" sz="2800" dirty="0"/>
              <a:t>ORGANISM</a:t>
            </a:r>
          </a:p>
          <a:p>
            <a:pPr>
              <a:lnSpc>
                <a:spcPct val="80000"/>
              </a:lnSpc>
            </a:pPr>
            <a:endParaRPr lang="en-US" altLang="en-US" sz="2800" dirty="0"/>
          </a:p>
          <a:p>
            <a:pPr>
              <a:lnSpc>
                <a:spcPct val="80000"/>
              </a:lnSpc>
            </a:pPr>
            <a:r>
              <a:rPr lang="en-US" altLang="en-US" sz="2800" dirty="0"/>
              <a:t>CELLS</a:t>
            </a:r>
          </a:p>
          <a:p>
            <a:pPr>
              <a:lnSpc>
                <a:spcPct val="80000"/>
              </a:lnSpc>
            </a:pPr>
            <a:endParaRPr lang="en-US" altLang="en-US" sz="2800" dirty="0"/>
          </a:p>
          <a:p>
            <a:pPr>
              <a:lnSpc>
                <a:spcPct val="80000"/>
              </a:lnSpc>
            </a:pPr>
            <a:r>
              <a:rPr lang="en-US" altLang="en-US" sz="2800" dirty="0"/>
              <a:t>TISSUES</a:t>
            </a:r>
          </a:p>
          <a:p>
            <a:pPr>
              <a:lnSpc>
                <a:spcPct val="80000"/>
              </a:lnSpc>
            </a:pPr>
            <a:endParaRPr lang="en-US" altLang="en-US" sz="2800" dirty="0"/>
          </a:p>
          <a:p>
            <a:pPr>
              <a:lnSpc>
                <a:spcPct val="80000"/>
              </a:lnSpc>
            </a:pPr>
            <a:r>
              <a:rPr lang="en-US" altLang="en-US" sz="2800" dirty="0"/>
              <a:t>ORGANS</a:t>
            </a:r>
          </a:p>
          <a:p>
            <a:pPr>
              <a:lnSpc>
                <a:spcPct val="80000"/>
              </a:lnSpc>
            </a:pPr>
            <a:endParaRPr lang="en-US" altLang="en-US" sz="2800" dirty="0"/>
          </a:p>
          <a:p>
            <a:pPr>
              <a:lnSpc>
                <a:spcPct val="80000"/>
              </a:lnSpc>
            </a:pPr>
            <a:r>
              <a:rPr lang="en-US" altLang="en-US" sz="2800" dirty="0"/>
              <a:t>SYSTEMS</a:t>
            </a:r>
          </a:p>
        </p:txBody>
      </p:sp>
      <p:pic>
        <p:nvPicPr>
          <p:cNvPr id="2" name="Picture 1"/>
          <p:cNvPicPr>
            <a:picLocks noChangeAspect="1"/>
          </p:cNvPicPr>
          <p:nvPr/>
        </p:nvPicPr>
        <p:blipFill>
          <a:blip r:embed="rId3"/>
          <a:stretch>
            <a:fillRect/>
          </a:stretch>
        </p:blipFill>
        <p:spPr>
          <a:xfrm>
            <a:off x="10188457" y="6172286"/>
            <a:ext cx="1742857" cy="685714"/>
          </a:xfrm>
          <a:prstGeom prst="rect">
            <a:avLst/>
          </a:prstGeom>
        </p:spPr>
      </p:pic>
    </p:spTree>
    <p:extLst>
      <p:ext uri="{BB962C8B-B14F-4D97-AF65-F5344CB8AC3E}">
        <p14:creationId xmlns:p14="http://schemas.microsoft.com/office/powerpoint/2010/main" val="401667323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Role of technology</a:t>
            </a:r>
            <a:endParaRPr lang="en-US" dirty="0"/>
          </a:p>
        </p:txBody>
      </p:sp>
      <p:sp>
        <p:nvSpPr>
          <p:cNvPr id="3" name="Content Placeholder 2"/>
          <p:cNvSpPr>
            <a:spLocks noGrp="1"/>
          </p:cNvSpPr>
          <p:nvPr>
            <p:ph idx="1"/>
          </p:nvPr>
        </p:nvSpPr>
        <p:spPr/>
        <p:txBody>
          <a:bodyPr/>
          <a:lstStyle/>
          <a:p>
            <a:r>
              <a:rPr lang="en-US" dirty="0" smtClean="0"/>
              <a:t>ELECTRONIC HEALTH RECORDS</a:t>
            </a:r>
          </a:p>
          <a:p>
            <a:endParaRPr lang="en-US" dirty="0"/>
          </a:p>
          <a:p>
            <a:r>
              <a:rPr lang="en-US" dirty="0" smtClean="0"/>
              <a:t>HEALTH INFORMATION PORTALS</a:t>
            </a:r>
          </a:p>
          <a:p>
            <a:endParaRPr lang="en-US" dirty="0"/>
          </a:p>
          <a:p>
            <a:r>
              <a:rPr lang="en-US" dirty="0" smtClean="0"/>
              <a:t>MEDICAL EQUIPMENT – ELECTRONIC THERMOMETERS, BLOOD PRESSURE MACHINES, TELEPHONIC MEDICINE, MONITORS, DAVINCI ROBOTIC SURGERY</a:t>
            </a:r>
            <a:endParaRPr lang="en-US" dirty="0"/>
          </a:p>
        </p:txBody>
      </p:sp>
      <p:pic>
        <p:nvPicPr>
          <p:cNvPr id="4" name="Picture 3"/>
          <p:cNvPicPr>
            <a:picLocks noChangeAspect="1"/>
          </p:cNvPicPr>
          <p:nvPr/>
        </p:nvPicPr>
        <p:blipFill>
          <a:blip r:embed="rId3"/>
          <a:stretch>
            <a:fillRect/>
          </a:stretch>
        </p:blipFill>
        <p:spPr>
          <a:xfrm>
            <a:off x="10177571" y="6172286"/>
            <a:ext cx="1742857" cy="685714"/>
          </a:xfrm>
          <a:prstGeom prst="rect">
            <a:avLst/>
          </a:prstGeom>
        </p:spPr>
      </p:pic>
    </p:spTree>
    <p:extLst>
      <p:ext uri="{BB962C8B-B14F-4D97-AF65-F5344CB8AC3E}">
        <p14:creationId xmlns:p14="http://schemas.microsoft.com/office/powerpoint/2010/main" val="6815888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idx="1"/>
          </p:nvPr>
        </p:nvSpPr>
        <p:spPr>
          <a:xfrm>
            <a:off x="330506" y="132201"/>
            <a:ext cx="6929610" cy="6725799"/>
          </a:xfrm>
        </p:spPr>
      </p:sp>
      <p:sp>
        <p:nvSpPr>
          <p:cNvPr id="4" name="Title 3"/>
          <p:cNvSpPr>
            <a:spLocks noGrp="1"/>
          </p:cNvSpPr>
          <p:nvPr>
            <p:ph type="title"/>
          </p:nvPr>
        </p:nvSpPr>
        <p:spPr/>
        <p:txBody>
          <a:bodyPr/>
          <a:lstStyle/>
          <a:p>
            <a:pPr algn="ctr"/>
            <a:r>
              <a:rPr lang="en-US" dirty="0" smtClean="0"/>
              <a:t>Medication labels</a:t>
            </a:r>
            <a:endParaRPr lang="en-US" dirty="0"/>
          </a:p>
        </p:txBody>
      </p:sp>
      <p:sp>
        <p:nvSpPr>
          <p:cNvPr id="6" name="Text Placeholder 5"/>
          <p:cNvSpPr>
            <a:spLocks noGrp="1"/>
          </p:cNvSpPr>
          <p:nvPr>
            <p:ph type="body" sz="half" idx="2"/>
          </p:nvPr>
        </p:nvSpPr>
        <p:spPr>
          <a:xfrm>
            <a:off x="8029411" y="1653870"/>
            <a:ext cx="3494232" cy="6500411"/>
          </a:xfrm>
        </p:spPr>
        <p:txBody>
          <a:bodyPr/>
          <a:lstStyle/>
          <a:p>
            <a:pPr algn="ctr"/>
            <a:r>
              <a:rPr lang="en-US" dirty="0" smtClean="0"/>
              <a:t>Look at this Over-the- Counter medication label</a:t>
            </a:r>
          </a:p>
          <a:p>
            <a:pPr marL="285750" indent="-285750" algn="ctr">
              <a:buFont typeface="Arial" panose="020B0604020202020204" pitchFamily="34" charset="0"/>
              <a:buChar char="•"/>
            </a:pPr>
            <a:r>
              <a:rPr lang="en-US" dirty="0" smtClean="0"/>
              <a:t>Find the specific uses of this medication.</a:t>
            </a:r>
          </a:p>
          <a:p>
            <a:pPr algn="ctr"/>
            <a:r>
              <a:rPr lang="en-US" dirty="0" smtClean="0"/>
              <a:t>What are the potential side effects?</a:t>
            </a:r>
          </a:p>
          <a:p>
            <a:pPr algn="ctr"/>
            <a:r>
              <a:rPr lang="en-US" dirty="0" smtClean="0"/>
              <a:t>How  frequently should this medication be taken?</a:t>
            </a:r>
          </a:p>
          <a:p>
            <a:pPr algn="ctr"/>
            <a:r>
              <a:rPr lang="en-US" dirty="0" smtClean="0"/>
              <a:t>What is the correct dose for children 6-12 years old?</a:t>
            </a:r>
          </a:p>
          <a:p>
            <a:pPr algn="ctr"/>
            <a:r>
              <a:rPr lang="en-US" dirty="0" smtClean="0"/>
              <a:t>What does the </a:t>
            </a:r>
            <a:r>
              <a:rPr lang="en-US" b="1" i="1" dirty="0" smtClean="0"/>
              <a:t>Warnings</a:t>
            </a:r>
            <a:r>
              <a:rPr lang="en-US" dirty="0" smtClean="0"/>
              <a:t> mean?</a:t>
            </a:r>
          </a:p>
          <a:p>
            <a:pPr algn="ctr"/>
            <a:r>
              <a:rPr lang="en-US" sz="1000" b="1" dirty="0" smtClean="0"/>
              <a:t>Medical label </a:t>
            </a:r>
            <a:r>
              <a:rPr lang="en-US" sz="1000" b="1" dirty="0"/>
              <a:t>taken fromhttp://familydoctor.org/familydoctor/en/drugs-procedures-devices/over-the-counter/how-to-read-otc-drug-facts-label.html  </a:t>
            </a:r>
          </a:p>
        </p:txBody>
      </p:sp>
      <p:pic>
        <p:nvPicPr>
          <p:cNvPr id="120834" name="Picture 2" descr="A sample drug facts label for an OTC medic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744" y="1355859"/>
            <a:ext cx="4381500" cy="438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3047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a:xfrm>
            <a:off x="855785" y="252047"/>
            <a:ext cx="10972800" cy="1143000"/>
          </a:xfrm>
        </p:spPr>
        <p:txBody>
          <a:bodyPr/>
          <a:lstStyle/>
          <a:p>
            <a:pPr eaLnBrk="1" hangingPunct="1">
              <a:defRPr/>
            </a:pPr>
            <a:r>
              <a:rPr lang="en-US" dirty="0" smtClean="0"/>
              <a:t>THE VITAL SIGNS</a:t>
            </a:r>
          </a:p>
        </p:txBody>
      </p:sp>
      <p:sp>
        <p:nvSpPr>
          <p:cNvPr id="5123" name="Rectangle 5"/>
          <p:cNvSpPr>
            <a:spLocks noGrp="1" noChangeArrowheads="1"/>
          </p:cNvSpPr>
          <p:nvPr>
            <p:ph type="body" sz="half" idx="1"/>
          </p:nvPr>
        </p:nvSpPr>
        <p:spPr>
          <a:xfrm>
            <a:off x="957385" y="1664806"/>
            <a:ext cx="5384800" cy="4495800"/>
          </a:xfrm>
        </p:spPr>
        <p:txBody>
          <a:bodyPr>
            <a:normAutofit/>
          </a:bodyPr>
          <a:lstStyle/>
          <a:p>
            <a:pPr eaLnBrk="1" hangingPunct="1"/>
            <a:r>
              <a:rPr lang="en-US" altLang="en-US" sz="2800" dirty="0"/>
              <a:t>Temperature</a:t>
            </a:r>
          </a:p>
          <a:p>
            <a:pPr eaLnBrk="1" hangingPunct="1"/>
            <a:r>
              <a:rPr lang="en-US" altLang="en-US" sz="2800" dirty="0"/>
              <a:t>Pulse</a:t>
            </a:r>
          </a:p>
          <a:p>
            <a:pPr eaLnBrk="1" hangingPunct="1"/>
            <a:r>
              <a:rPr lang="en-US" altLang="en-US" sz="2800" dirty="0"/>
              <a:t>Respiration</a:t>
            </a:r>
            <a:endParaRPr lang="en-US" altLang="en-US" sz="2400" dirty="0"/>
          </a:p>
          <a:p>
            <a:pPr eaLnBrk="1" hangingPunct="1"/>
            <a:r>
              <a:rPr lang="en-US" altLang="en-US" sz="2800" dirty="0"/>
              <a:t>Blood Pressure</a:t>
            </a:r>
          </a:p>
          <a:p>
            <a:pPr eaLnBrk="1" hangingPunct="1"/>
            <a:r>
              <a:rPr lang="en-US" altLang="en-US" sz="2800" dirty="0"/>
              <a:t>Most Hospitals Also Require Assessment of: </a:t>
            </a:r>
          </a:p>
          <a:p>
            <a:pPr lvl="1" eaLnBrk="1" hangingPunct="1"/>
            <a:r>
              <a:rPr lang="en-US" altLang="en-US" sz="2400" dirty="0"/>
              <a:t>Pain Level</a:t>
            </a:r>
          </a:p>
          <a:p>
            <a:pPr lvl="1" eaLnBrk="1" hangingPunct="1"/>
            <a:r>
              <a:rPr lang="en-US" altLang="en-US" sz="2400" dirty="0"/>
              <a:t>Pulse Oximetry</a:t>
            </a:r>
          </a:p>
        </p:txBody>
      </p:sp>
      <p:pic>
        <p:nvPicPr>
          <p:cNvPr id="5124" name="Picture 7" descr="j018600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6477001" y="1981201"/>
            <a:ext cx="1776413" cy="1814513"/>
          </a:xfrm>
        </p:spPr>
      </p:pic>
      <p:pic>
        <p:nvPicPr>
          <p:cNvPr id="2" name="Picture 1"/>
          <p:cNvPicPr>
            <a:picLocks noChangeAspect="1"/>
          </p:cNvPicPr>
          <p:nvPr/>
        </p:nvPicPr>
        <p:blipFill>
          <a:blip r:embed="rId4"/>
          <a:stretch>
            <a:fillRect/>
          </a:stretch>
        </p:blipFill>
        <p:spPr>
          <a:xfrm>
            <a:off x="10177571" y="6172286"/>
            <a:ext cx="1742857" cy="685714"/>
          </a:xfrm>
          <a:prstGeom prst="rect">
            <a:avLst/>
          </a:prstGeom>
        </p:spPr>
      </p:pic>
    </p:spTree>
    <p:extLst>
      <p:ext uri="{BB962C8B-B14F-4D97-AF65-F5344CB8AC3E}">
        <p14:creationId xmlns:p14="http://schemas.microsoft.com/office/powerpoint/2010/main" val="2384942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SKY IS THE LIMIT…..</a:t>
            </a:r>
            <a:endParaRPr lang="en-US" dirty="0"/>
          </a:p>
        </p:txBody>
      </p:sp>
      <p:sp>
        <p:nvSpPr>
          <p:cNvPr id="3" name="Content Placeholder 2"/>
          <p:cNvSpPr>
            <a:spLocks noGrp="1"/>
          </p:cNvSpPr>
          <p:nvPr>
            <p:ph idx="1"/>
          </p:nvPr>
        </p:nvSpPr>
        <p:spPr/>
        <p:txBody>
          <a:bodyPr/>
          <a:lstStyle/>
          <a:p>
            <a:r>
              <a:rPr lang="en-US" dirty="0" smtClean="0"/>
              <a:t>FACE TO FACE – GUEST SPEAKERS – REPRESENTATIVES OF PROFESSIONS</a:t>
            </a:r>
          </a:p>
          <a:p>
            <a:r>
              <a:rPr lang="en-US" dirty="0" smtClean="0"/>
              <a:t>ON-LINE – GUESTS IN FORUM DISCUSSIONS, LEAD AN INDIVIDUAL DISCUSSION OR</a:t>
            </a:r>
          </a:p>
          <a:p>
            <a:pPr marL="0" indent="0">
              <a:buNone/>
            </a:pPr>
            <a:r>
              <a:rPr lang="en-US" dirty="0"/>
              <a:t> </a:t>
            </a:r>
            <a:r>
              <a:rPr lang="en-US" dirty="0" smtClean="0"/>
              <a:t>                    HAVE SEVERAL PROFESSIONALS IN A DISCUSSION BOARD</a:t>
            </a:r>
          </a:p>
          <a:p>
            <a:r>
              <a:rPr lang="en-US" dirty="0" smtClean="0"/>
              <a:t>INBED – PROFESSION VIDEOS</a:t>
            </a:r>
          </a:p>
          <a:p>
            <a:r>
              <a:rPr lang="en-US" dirty="0" smtClean="0"/>
              <a:t>INBED – STANDARDIZED TESTING PREP (MATH)</a:t>
            </a:r>
          </a:p>
          <a:p>
            <a:r>
              <a:rPr lang="en-US" dirty="0" smtClean="0"/>
              <a:t>USE SCREENCASTS</a:t>
            </a:r>
          </a:p>
          <a:p>
            <a:r>
              <a:rPr lang="en-US" b="1" i="1" dirty="0" smtClean="0"/>
              <a:t>GLITCHES</a:t>
            </a:r>
            <a:r>
              <a:rPr lang="en-US" b="1" dirty="0" smtClean="0"/>
              <a:t>…..</a:t>
            </a:r>
            <a:r>
              <a:rPr lang="en-US" dirty="0" smtClean="0"/>
              <a:t>  MARKETING, GETTING STUDENTS REGISTERED WITH LMS ACCESS,</a:t>
            </a:r>
          </a:p>
          <a:p>
            <a:pPr marL="0" indent="0">
              <a:buNone/>
            </a:pPr>
            <a:r>
              <a:rPr lang="en-US" b="1" i="1" dirty="0" smtClean="0"/>
              <a:t>                           </a:t>
            </a:r>
            <a:r>
              <a:rPr lang="en-US" dirty="0" smtClean="0"/>
              <a:t>CLEAR INSTRUCTIONS</a:t>
            </a:r>
            <a:endParaRPr lang="en-US" b="1" i="1" dirty="0" smtClean="0"/>
          </a:p>
          <a:p>
            <a:endParaRPr lang="en-US" dirty="0"/>
          </a:p>
        </p:txBody>
      </p:sp>
      <p:pic>
        <p:nvPicPr>
          <p:cNvPr id="4" name="Picture 3"/>
          <p:cNvPicPr>
            <a:picLocks noChangeAspect="1"/>
          </p:cNvPicPr>
          <p:nvPr/>
        </p:nvPicPr>
        <p:blipFill>
          <a:blip r:embed="rId3"/>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2905093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Targeted Stem recruitment </a:t>
            </a:r>
            <a:endParaRPr lang="en-US" dirty="0"/>
          </a:p>
        </p:txBody>
      </p:sp>
      <p:sp>
        <p:nvSpPr>
          <p:cNvPr id="3" name="Content Placeholder 2"/>
          <p:cNvSpPr>
            <a:spLocks noGrp="1"/>
          </p:cNvSpPr>
          <p:nvPr>
            <p:ph idx="1"/>
          </p:nvPr>
        </p:nvSpPr>
        <p:spPr/>
        <p:txBody>
          <a:bodyPr/>
          <a:lstStyle/>
          <a:p>
            <a:r>
              <a:rPr lang="en-US" dirty="0" smtClean="0"/>
              <a:t>Social media</a:t>
            </a:r>
          </a:p>
          <a:p>
            <a:r>
              <a:rPr lang="en-US" dirty="0" smtClean="0"/>
              <a:t>Flyers </a:t>
            </a:r>
          </a:p>
          <a:p>
            <a:r>
              <a:rPr lang="en-US" dirty="0" smtClean="0"/>
              <a:t>Local newspapers</a:t>
            </a:r>
          </a:p>
          <a:p>
            <a:r>
              <a:rPr lang="en-US" dirty="0" smtClean="0"/>
              <a:t>Connect to local employers</a:t>
            </a:r>
          </a:p>
          <a:p>
            <a:r>
              <a:rPr lang="en-US" dirty="0" smtClean="0"/>
              <a:t> Target gender-specific audiences to recruit more women in STEM	</a:t>
            </a:r>
          </a:p>
          <a:p>
            <a:pPr lvl="1"/>
            <a:r>
              <a:rPr lang="en-US" dirty="0" smtClean="0"/>
              <a:t>Local Girl Scouts and girl clubs</a:t>
            </a:r>
          </a:p>
          <a:p>
            <a:r>
              <a:rPr lang="en-US" dirty="0" smtClean="0"/>
              <a:t>Provide gender and minority- specific mentorships to encourage the under served </a:t>
            </a:r>
          </a:p>
        </p:txBody>
      </p:sp>
    </p:spTree>
    <p:extLst>
      <p:ext uri="{BB962C8B-B14F-4D97-AF65-F5344CB8AC3E}">
        <p14:creationId xmlns:p14="http://schemas.microsoft.com/office/powerpoint/2010/main" val="2516975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Targeted message for stem  </a:t>
            </a:r>
            <a:endParaRPr lang="en-US" dirty="0"/>
          </a:p>
        </p:txBody>
      </p:sp>
      <p:sp>
        <p:nvSpPr>
          <p:cNvPr id="3" name="Content Placeholder 2"/>
          <p:cNvSpPr>
            <a:spLocks noGrp="1"/>
          </p:cNvSpPr>
          <p:nvPr>
            <p:ph idx="1"/>
          </p:nvPr>
        </p:nvSpPr>
        <p:spPr/>
        <p:txBody>
          <a:bodyPr/>
          <a:lstStyle/>
          <a:p>
            <a:r>
              <a:rPr lang="en-US" dirty="0" smtClean="0"/>
              <a:t>Highlight benefits of STEM careers in marketing </a:t>
            </a:r>
          </a:p>
          <a:p>
            <a:pPr marL="0" indent="0">
              <a:buNone/>
            </a:pPr>
            <a:endParaRPr lang="en-US" dirty="0" smtClean="0"/>
          </a:p>
          <a:p>
            <a:pPr lvl="1"/>
            <a:r>
              <a:rPr lang="en-US" dirty="0" smtClean="0"/>
              <a:t>High, livable wages</a:t>
            </a:r>
          </a:p>
          <a:p>
            <a:pPr marL="457200" lvl="1" indent="0">
              <a:buNone/>
            </a:pPr>
            <a:endParaRPr lang="en-US" dirty="0" smtClean="0"/>
          </a:p>
          <a:p>
            <a:pPr lvl="1"/>
            <a:r>
              <a:rPr lang="en-US" dirty="0" smtClean="0"/>
              <a:t>Varied careers available 	</a:t>
            </a:r>
          </a:p>
          <a:p>
            <a:pPr lvl="1"/>
            <a:endParaRPr lang="en-US" dirty="0"/>
          </a:p>
          <a:p>
            <a:pPr lvl="1"/>
            <a:r>
              <a:rPr lang="en-US" dirty="0" smtClean="0"/>
              <a:t>Evolving and growing industry  </a:t>
            </a:r>
          </a:p>
          <a:p>
            <a:pPr lvl="1"/>
            <a:endParaRPr lang="en-US" dirty="0"/>
          </a:p>
          <a:p>
            <a:pPr marL="457200" lvl="1" indent="0">
              <a:buNone/>
            </a:pPr>
            <a:endParaRPr lang="en-US" dirty="0"/>
          </a:p>
          <a:p>
            <a:pPr lvl="1"/>
            <a:endParaRPr lang="en-US" dirty="0" smtClean="0"/>
          </a:p>
          <a:p>
            <a:endParaRPr lang="en-US" dirty="0" smtClean="0"/>
          </a:p>
        </p:txBody>
      </p:sp>
    </p:spTree>
    <p:extLst>
      <p:ext uri="{BB962C8B-B14F-4D97-AF65-F5344CB8AC3E}">
        <p14:creationId xmlns:p14="http://schemas.microsoft.com/office/powerpoint/2010/main" val="2326103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ADAPTING FOR OTHER USES</a:t>
            </a:r>
            <a:endParaRPr lang="en-US" dirty="0"/>
          </a:p>
        </p:txBody>
      </p:sp>
      <p:sp>
        <p:nvSpPr>
          <p:cNvPr id="3" name="Content Placeholder 2"/>
          <p:cNvSpPr>
            <a:spLocks noGrp="1"/>
          </p:cNvSpPr>
          <p:nvPr>
            <p:ph idx="1"/>
          </p:nvPr>
        </p:nvSpPr>
        <p:spPr/>
        <p:txBody>
          <a:bodyPr/>
          <a:lstStyle/>
          <a:p>
            <a:r>
              <a:rPr lang="en-US" dirty="0" smtClean="0"/>
              <a:t>STATE WIDE USE AS SMART START</a:t>
            </a:r>
          </a:p>
          <a:p>
            <a:endParaRPr lang="en-US" dirty="0"/>
          </a:p>
          <a:p>
            <a:pPr marL="0" indent="0">
              <a:buNone/>
            </a:pPr>
            <a:endParaRPr lang="en-US" dirty="0" smtClean="0"/>
          </a:p>
          <a:p>
            <a:pPr marL="0" indent="0">
              <a:buNone/>
            </a:pPr>
            <a:endParaRPr lang="en-US" dirty="0" smtClean="0"/>
          </a:p>
          <a:p>
            <a:r>
              <a:rPr lang="en-US" dirty="0" smtClean="0"/>
              <a:t>AFTER THE  GRANT …..</a:t>
            </a:r>
            <a:endParaRPr lang="en-US" dirty="0"/>
          </a:p>
        </p:txBody>
      </p:sp>
      <p:pic>
        <p:nvPicPr>
          <p:cNvPr id="4" name="Picture 3"/>
          <p:cNvPicPr>
            <a:picLocks noChangeAspect="1"/>
          </p:cNvPicPr>
          <p:nvPr/>
        </p:nvPicPr>
        <p:blipFill>
          <a:blip r:embed="rId3"/>
          <a:stretch>
            <a:fillRect/>
          </a:stretch>
        </p:blipFill>
        <p:spPr>
          <a:xfrm>
            <a:off x="10166685" y="6172286"/>
            <a:ext cx="1742857" cy="685714"/>
          </a:xfrm>
          <a:prstGeom prst="rect">
            <a:avLst/>
          </a:prstGeom>
        </p:spPr>
      </p:pic>
    </p:spTree>
    <p:extLst>
      <p:ext uri="{BB962C8B-B14F-4D97-AF65-F5344CB8AC3E}">
        <p14:creationId xmlns:p14="http://schemas.microsoft.com/office/powerpoint/2010/main" val="2309042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580</TotalTime>
  <Words>1256</Words>
  <Application>Microsoft Office PowerPoint</Application>
  <PresentationFormat>Widescreen</PresentationFormat>
  <Paragraphs>296</Paragraphs>
  <Slides>27</Slides>
  <Notes>27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vt:lpstr>
      <vt:lpstr>Calibri</vt:lpstr>
      <vt:lpstr>Calibri Light</vt:lpstr>
      <vt:lpstr>Gill Sans MT</vt:lpstr>
      <vt:lpstr>Impact</vt:lpstr>
      <vt:lpstr>Times New Roman</vt:lpstr>
      <vt:lpstr>Wingdings</vt:lpstr>
      <vt:lpstr>Office Theme</vt:lpstr>
      <vt:lpstr>Badge</vt:lpstr>
      <vt:lpstr>ONLINE STUDENT RECRUITMENT</vt:lpstr>
      <vt:lpstr>Presenters </vt:lpstr>
      <vt:lpstr>Presenters </vt:lpstr>
      <vt:lpstr>I AM A FUTURE HEALTH CARE PROFESSIONAL</vt:lpstr>
      <vt:lpstr>Grant funding</vt:lpstr>
      <vt:lpstr>Grant funding</vt:lpstr>
      <vt:lpstr>SMART START CLASSES</vt:lpstr>
      <vt:lpstr>Purpose of course</vt:lpstr>
      <vt:lpstr>Health Care in the 21st century</vt:lpstr>
      <vt:lpstr>HEALTH CARE PROFESSIONS</vt:lpstr>
      <vt:lpstr>Allied Health &amp; nursing at rvcc</vt:lpstr>
      <vt:lpstr>PROFESSIONAL ASSOCIATIONS AND Web Sites</vt:lpstr>
      <vt:lpstr>PROFESSIONAL ASSOCIATIONS AND WEBSITES</vt:lpstr>
      <vt:lpstr>Getting started</vt:lpstr>
      <vt:lpstr>What is my learning style?</vt:lpstr>
      <vt:lpstr>Ed ready – assessment tool</vt:lpstr>
      <vt:lpstr>KEYS TO SUCCESS FOR NEW HEALTHCARE PROFESSIONALS</vt:lpstr>
      <vt:lpstr>Components of customer service</vt:lpstr>
      <vt:lpstr>SUFFIXES THAT Changes a root word to a noun</vt:lpstr>
      <vt:lpstr>ORGANIZATION OF  STRUCTURES</vt:lpstr>
      <vt:lpstr>Role of technology</vt:lpstr>
      <vt:lpstr>Medication labels</vt:lpstr>
      <vt:lpstr>THE VITAL SIGNS</vt:lpstr>
      <vt:lpstr>THE SKY IS THE LIMIT…..</vt:lpstr>
      <vt:lpstr>Targeted Stem recruitment </vt:lpstr>
      <vt:lpstr>Targeted message for stem  </vt:lpstr>
      <vt:lpstr>ADAPTING FOR OTHER USES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STUDENT RECRUITMENT</dc:title>
  <dc:creator>Beryl Stetson</dc:creator>
  <cp:lastModifiedBy>Michell,Kathleen</cp:lastModifiedBy>
  <cp:revision>25</cp:revision>
  <cp:lastPrinted>2016-11-07T13:48:45Z</cp:lastPrinted>
  <dcterms:created xsi:type="dcterms:W3CDTF">2016-10-30T19:45:50Z</dcterms:created>
  <dcterms:modified xsi:type="dcterms:W3CDTF">2016-11-07T17:20:41Z</dcterms:modified>
</cp:coreProperties>
</file>