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handoutMasterIdLst>
    <p:handoutMasterId r:id="rId36"/>
  </p:handoutMasterIdLst>
  <p:sldIdLst>
    <p:sldId id="264" r:id="rId2"/>
    <p:sldId id="260" r:id="rId3"/>
    <p:sldId id="261" r:id="rId4"/>
    <p:sldId id="287" r:id="rId5"/>
    <p:sldId id="324" r:id="rId6"/>
    <p:sldId id="325" r:id="rId7"/>
    <p:sldId id="290" r:id="rId8"/>
    <p:sldId id="339" r:id="rId9"/>
    <p:sldId id="342" r:id="rId10"/>
    <p:sldId id="327" r:id="rId11"/>
    <p:sldId id="319" r:id="rId12"/>
    <p:sldId id="295" r:id="rId13"/>
    <p:sldId id="291" r:id="rId14"/>
    <p:sldId id="294" r:id="rId15"/>
    <p:sldId id="343" r:id="rId16"/>
    <p:sldId id="344" r:id="rId17"/>
    <p:sldId id="331" r:id="rId18"/>
    <p:sldId id="292" r:id="rId19"/>
    <p:sldId id="330" r:id="rId20"/>
    <p:sldId id="329" r:id="rId21"/>
    <p:sldId id="321" r:id="rId22"/>
    <p:sldId id="337" r:id="rId23"/>
    <p:sldId id="333" r:id="rId24"/>
    <p:sldId id="303" r:id="rId25"/>
    <p:sldId id="307" r:id="rId26"/>
    <p:sldId id="322" r:id="rId27"/>
    <p:sldId id="308" r:id="rId28"/>
    <p:sldId id="267" r:id="rId29"/>
    <p:sldId id="316" r:id="rId30"/>
    <p:sldId id="340" r:id="rId31"/>
    <p:sldId id="345" r:id="rId32"/>
    <p:sldId id="281" r:id="rId33"/>
    <p:sldId id="341" r:id="rId34"/>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67F"/>
    <a:srgbClr val="E7A614"/>
    <a:srgbClr val="6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615" autoAdjust="0"/>
    <p:restoredTop sz="68167" autoAdjust="0"/>
  </p:normalViewPr>
  <p:slideViewPr>
    <p:cSldViewPr>
      <p:cViewPr varScale="1">
        <p:scale>
          <a:sx n="70" d="100"/>
          <a:sy n="70" d="100"/>
        </p:scale>
        <p:origin x="408" y="54"/>
      </p:cViewPr>
      <p:guideLst>
        <p:guide orient="horz" pos="2160"/>
        <p:guide pos="2880"/>
      </p:guideLst>
    </p:cSldViewPr>
  </p:slideViewPr>
  <p:outlineViewPr>
    <p:cViewPr>
      <p:scale>
        <a:sx n="33" d="100"/>
        <a:sy n="33" d="100"/>
      </p:scale>
      <p:origin x="0" y="-8544"/>
    </p:cViewPr>
  </p:outlineViewPr>
  <p:notesTextViewPr>
    <p:cViewPr>
      <p:scale>
        <a:sx n="100" d="100"/>
        <a:sy n="100" d="100"/>
      </p:scale>
      <p:origin x="0" y="0"/>
    </p:cViewPr>
  </p:notesTextViewPr>
  <p:sorterViewPr>
    <p:cViewPr>
      <p:scale>
        <a:sx n="66" d="100"/>
        <a:sy n="66" d="100"/>
      </p:scale>
      <p:origin x="0" y="2022"/>
    </p:cViewPr>
  </p:sorterViewPr>
  <p:notesViewPr>
    <p:cSldViewPr>
      <p:cViewPr varScale="1">
        <p:scale>
          <a:sx n="56" d="100"/>
          <a:sy n="56" d="100"/>
        </p:scale>
        <p:origin x="-2496" y="-90"/>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4820"/>
          </a:xfrm>
          <a:prstGeom prst="rect">
            <a:avLst/>
          </a:prstGeom>
        </p:spPr>
        <p:txBody>
          <a:bodyPr vert="horz" wrap="square" lIns="91440" tIns="45720" rIns="91440" bIns="45720" numCol="1" anchor="t" anchorCtr="0" compatLnSpc="1">
            <a:prstTxWarp prst="textNoShape">
              <a:avLst/>
            </a:prstTxWarp>
          </a:bodyPr>
          <a:lstStyle>
            <a:lvl1pPr>
              <a:defRPr sz="1200">
                <a:latin typeface="Calibri" charset="0"/>
                <a:ea typeface="ＭＳ Ｐゴシック" charset="0"/>
                <a:cs typeface="ＭＳ Ｐゴシック" charset="0"/>
              </a:defRPr>
            </a:lvl1pPr>
          </a:lstStyle>
          <a:p>
            <a:pPr>
              <a:defRPr/>
            </a:pPr>
            <a:endParaRPr lang="en-US"/>
          </a:p>
        </p:txBody>
      </p:sp>
      <p:sp>
        <p:nvSpPr>
          <p:cNvPr id="3" name="Date Placeholder 2"/>
          <p:cNvSpPr>
            <a:spLocks noGrp="1"/>
          </p:cNvSpPr>
          <p:nvPr>
            <p:ph type="dt" sz="quarter" idx="1"/>
          </p:nvPr>
        </p:nvSpPr>
        <p:spPr>
          <a:xfrm>
            <a:off x="3884614" y="0"/>
            <a:ext cx="2971800" cy="464820"/>
          </a:xfrm>
          <a:prstGeom prst="rect">
            <a:avLst/>
          </a:prstGeom>
        </p:spPr>
        <p:txBody>
          <a:bodyPr vert="horz" wrap="square" lIns="91440" tIns="45720" rIns="91440" bIns="45720" numCol="1" anchor="t" anchorCtr="0" compatLnSpc="1">
            <a:prstTxWarp prst="textNoShape">
              <a:avLst/>
            </a:prstTxWarp>
          </a:bodyPr>
          <a:lstStyle>
            <a:lvl1pPr algn="r">
              <a:defRPr sz="1200" smtClean="0">
                <a:latin typeface="Calibri" pitchFamily="34" charset="0"/>
              </a:defRPr>
            </a:lvl1pPr>
          </a:lstStyle>
          <a:p>
            <a:pPr>
              <a:defRPr/>
            </a:pPr>
            <a:fld id="{F09AA637-C3D1-4D01-87FC-0AB43EF7F912}" type="datetime1">
              <a:rPr lang="en-US" altLang="en-US"/>
              <a:pPr>
                <a:defRPr/>
              </a:pPr>
              <a:t>3/24/2017</a:t>
            </a:fld>
            <a:endParaRPr lang="en-US" altLang="en-US"/>
          </a:p>
        </p:txBody>
      </p:sp>
      <p:sp>
        <p:nvSpPr>
          <p:cNvPr id="4" name="Footer Placeholder 3"/>
          <p:cNvSpPr>
            <a:spLocks noGrp="1"/>
          </p:cNvSpPr>
          <p:nvPr>
            <p:ph type="ftr" sz="quarter" idx="2"/>
          </p:nvPr>
        </p:nvSpPr>
        <p:spPr>
          <a:xfrm>
            <a:off x="1" y="8829967"/>
            <a:ext cx="2971800" cy="464820"/>
          </a:xfrm>
          <a:prstGeom prst="rect">
            <a:avLst/>
          </a:prstGeom>
        </p:spPr>
        <p:txBody>
          <a:bodyPr vert="horz" wrap="square" lIns="91440" tIns="45720" rIns="91440" bIns="45720" numCol="1" anchor="b" anchorCtr="0" compatLnSpc="1">
            <a:prstTxWarp prst="textNoShape">
              <a:avLst/>
            </a:prstTxWarp>
          </a:bodyPr>
          <a:lstStyle>
            <a:lvl1pPr>
              <a:defRPr sz="1200">
                <a:latin typeface="Calibri" charset="0"/>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3"/>
          </p:nvPr>
        </p:nvSpPr>
        <p:spPr>
          <a:xfrm>
            <a:off x="3884614" y="8829967"/>
            <a:ext cx="2971800" cy="464820"/>
          </a:xfrm>
          <a:prstGeom prst="rect">
            <a:avLst/>
          </a:prstGeom>
        </p:spPr>
        <p:txBody>
          <a:bodyPr vert="horz" wrap="square" lIns="91440" tIns="45720" rIns="91440" bIns="45720" numCol="1" anchor="b" anchorCtr="0" compatLnSpc="1">
            <a:prstTxWarp prst="textNoShape">
              <a:avLst/>
            </a:prstTxWarp>
          </a:bodyPr>
          <a:lstStyle>
            <a:lvl1pPr algn="r">
              <a:defRPr sz="1200" smtClean="0">
                <a:latin typeface="Calibri" pitchFamily="34" charset="0"/>
              </a:defRPr>
            </a:lvl1pPr>
          </a:lstStyle>
          <a:p>
            <a:pPr>
              <a:defRPr/>
            </a:pPr>
            <a:fld id="{01DC4473-B29F-4383-A1DC-E4918253EDFA}" type="slidenum">
              <a:rPr lang="en-US" altLang="en-US"/>
              <a:pPr>
                <a:defRPr/>
              </a:pPr>
              <a:t>‹#›</a:t>
            </a:fld>
            <a:endParaRPr lang="en-US" altLang="en-US"/>
          </a:p>
        </p:txBody>
      </p:sp>
    </p:spTree>
    <p:extLst>
      <p:ext uri="{BB962C8B-B14F-4D97-AF65-F5344CB8AC3E}">
        <p14:creationId xmlns:p14="http://schemas.microsoft.com/office/powerpoint/2010/main" val="981516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4820"/>
          </a:xfrm>
          <a:prstGeom prst="rect">
            <a:avLst/>
          </a:prstGeom>
        </p:spPr>
        <p:txBody>
          <a:bodyPr vert="horz" wrap="square" lIns="91440" tIns="45720" rIns="91440" bIns="45720" numCol="1" anchor="t" anchorCtr="0" compatLnSpc="1">
            <a:prstTxWarp prst="textNoShape">
              <a:avLst/>
            </a:prstTxWarp>
          </a:bodyPr>
          <a:lstStyle>
            <a:lvl1pPr>
              <a:defRPr sz="1200">
                <a:latin typeface="Calibri" charset="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84614" y="0"/>
            <a:ext cx="2971800" cy="464820"/>
          </a:xfrm>
          <a:prstGeom prst="rect">
            <a:avLst/>
          </a:prstGeom>
        </p:spPr>
        <p:txBody>
          <a:bodyPr vert="horz" wrap="square" lIns="91440" tIns="45720" rIns="91440" bIns="45720" numCol="1" anchor="t" anchorCtr="0" compatLnSpc="1">
            <a:prstTxWarp prst="textNoShape">
              <a:avLst/>
            </a:prstTxWarp>
          </a:bodyPr>
          <a:lstStyle>
            <a:lvl1pPr algn="r">
              <a:defRPr sz="1200" smtClean="0">
                <a:latin typeface="Calibri" pitchFamily="34" charset="0"/>
              </a:defRPr>
            </a:lvl1pPr>
          </a:lstStyle>
          <a:p>
            <a:pPr>
              <a:defRPr/>
            </a:pPr>
            <a:fld id="{BD307D32-265A-4782-9F1B-389E19899893}" type="datetime1">
              <a:rPr lang="en-US" altLang="en-US"/>
              <a:pPr>
                <a:defRPr/>
              </a:pPr>
              <a:t>3/24/2017</a:t>
            </a:fld>
            <a:endParaRPr lang="en-US" alt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685800" y="4415790"/>
            <a:ext cx="5486400" cy="418338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967"/>
            <a:ext cx="2971800" cy="464820"/>
          </a:xfrm>
          <a:prstGeom prst="rect">
            <a:avLst/>
          </a:prstGeom>
        </p:spPr>
        <p:txBody>
          <a:bodyPr vert="horz" wrap="square" lIns="91440" tIns="45720" rIns="91440" bIns="45720" numCol="1" anchor="b" anchorCtr="0" compatLnSpc="1">
            <a:prstTxWarp prst="textNoShape">
              <a:avLst/>
            </a:prstTxWarp>
          </a:bodyPr>
          <a:lstStyle>
            <a:lvl1pPr>
              <a:defRPr sz="1200">
                <a:latin typeface="Calibri"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84614" y="8829967"/>
            <a:ext cx="2971800" cy="464820"/>
          </a:xfrm>
          <a:prstGeom prst="rect">
            <a:avLst/>
          </a:prstGeom>
        </p:spPr>
        <p:txBody>
          <a:bodyPr vert="horz" wrap="square" lIns="91440" tIns="45720" rIns="91440" bIns="45720" numCol="1" anchor="b" anchorCtr="0" compatLnSpc="1">
            <a:prstTxWarp prst="textNoShape">
              <a:avLst/>
            </a:prstTxWarp>
          </a:bodyPr>
          <a:lstStyle>
            <a:lvl1pPr algn="r">
              <a:defRPr sz="1200" smtClean="0">
                <a:latin typeface="Calibri" pitchFamily="34" charset="0"/>
              </a:defRPr>
            </a:lvl1pPr>
          </a:lstStyle>
          <a:p>
            <a:pPr>
              <a:defRPr/>
            </a:pPr>
            <a:fld id="{0F4AE7A1-5BD7-416F-A4FE-672677642BB3}" type="slidenum">
              <a:rPr lang="en-US" altLang="en-US"/>
              <a:pPr>
                <a:defRPr/>
              </a:pPr>
              <a:t>‹#›</a:t>
            </a:fld>
            <a:endParaRPr lang="en-US" altLang="en-US"/>
          </a:p>
        </p:txBody>
      </p:sp>
    </p:spTree>
    <p:extLst>
      <p:ext uri="{BB962C8B-B14F-4D97-AF65-F5344CB8AC3E}">
        <p14:creationId xmlns:p14="http://schemas.microsoft.com/office/powerpoint/2010/main" val="3367285330"/>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65" charset="-128"/>
        <a:cs typeface="ＭＳ Ｐゴシック" pitchFamily="-65"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65"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65"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65"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rPr>
              <a:t>KEVIN</a:t>
            </a: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rPr>
              <a:t>Introductions:  Hi, my name is… Kevin Gericke and this is Karen Hlinka. </a:t>
            </a: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rPr>
              <a:t>We </a:t>
            </a: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rPr>
              <a:t>are colleagues at West Kentucky Community and Technical College, located in Paducah, Kentucky</a:t>
            </a: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rPr>
              <a:t>We will be speaking today on a gap-funded scholarship program, created by community leaders in McCracken County, offered to students attending our community college.  This program made it possible for students to earn a 2-year associates degree tuition-free. </a:t>
            </a: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cs typeface="ＭＳ Ｐゴシック" pitchFamily="-65" charset="-128"/>
            </a:endParaRP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cs typeface="ＭＳ Ｐゴシック" pitchFamily="-65" charset="-128"/>
            </a:endParaRPr>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1</a:t>
            </a:fld>
            <a:endParaRPr lang="en-US" altLang="en-US"/>
          </a:p>
        </p:txBody>
      </p:sp>
    </p:spTree>
    <p:extLst>
      <p:ext uri="{BB962C8B-B14F-4D97-AF65-F5344CB8AC3E}">
        <p14:creationId xmlns:p14="http://schemas.microsoft.com/office/powerpoint/2010/main" val="2486410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ＭＳ Ｐゴシック" pitchFamily="-65" charset="-128"/>
                <a:cs typeface="ＭＳ Ｐゴシック" pitchFamily="-65" charset="-128"/>
              </a:rPr>
              <a:t>KAREN </a:t>
            </a:r>
          </a:p>
          <a:p>
            <a:endParaRPr lang="en-US" sz="1200" kern="1200" dirty="0" smtClean="0">
              <a:solidFill>
                <a:schemeClr val="tx1"/>
              </a:solidFill>
              <a:effectLst/>
              <a:latin typeface="+mn-lt"/>
              <a:ea typeface="ＭＳ Ｐゴシック" pitchFamily="-65" charset="-128"/>
              <a:cs typeface="ＭＳ Ｐゴシック" pitchFamily="-65" charset="-128"/>
            </a:endParaRPr>
          </a:p>
          <a:p>
            <a:r>
              <a:rPr lang="en-US" sz="1200" kern="1200" dirty="0" smtClean="0">
                <a:solidFill>
                  <a:schemeClr val="tx1"/>
                </a:solidFill>
                <a:effectLst/>
                <a:latin typeface="+mn-lt"/>
                <a:ea typeface="ＭＳ Ｐゴシック" pitchFamily="-65" charset="-128"/>
                <a:cs typeface="ＭＳ Ｐゴシック" pitchFamily="-65" charset="-128"/>
              </a:rPr>
              <a:t>So why should you be concerned with a tuition-free community-college scholarship program offered to students attending a rural community college in western Kentucky?</a:t>
            </a:r>
          </a:p>
          <a:p>
            <a:endParaRPr lang="en-US" sz="1200" kern="1200" dirty="0" smtClean="0">
              <a:solidFill>
                <a:schemeClr val="tx1"/>
              </a:solidFill>
              <a:effectLst/>
              <a:latin typeface="+mn-lt"/>
              <a:ea typeface="ＭＳ Ｐゴシック" pitchFamily="-65" charset="-128"/>
              <a:cs typeface="ＭＳ Ｐゴシック" pitchFamily="-65" charset="-128"/>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n-lt"/>
                <a:ea typeface="ＭＳ Ｐゴシック" pitchFamily="-65" charset="-128"/>
                <a:cs typeface="ＭＳ Ｐゴシック" pitchFamily="-65" charset="-128"/>
              </a:rPr>
              <a:t>As the push for free college tuition becomes more popular politically and more prevalent, it is imperative to look at the results of existing programs in order to model effective aspects and to revise policies students identify as in need of revision.</a:t>
            </a:r>
            <a:r>
              <a:rPr lang="en-US" sz="1200" b="1" kern="1200" dirty="0" smtClean="0">
                <a:solidFill>
                  <a:schemeClr val="tx1"/>
                </a:solidFill>
                <a:latin typeface="+mn-lt"/>
                <a:ea typeface="ＭＳ Ｐゴシック" pitchFamily="-65" charset="-128"/>
                <a:cs typeface="ＭＳ Ｐゴシック" pitchFamily="-65" charset="-128"/>
              </a:rPr>
              <a:t> </a:t>
            </a:r>
            <a:r>
              <a:rPr lang="en-US" sz="1200" b="0" kern="1200" dirty="0" smtClean="0">
                <a:solidFill>
                  <a:schemeClr val="tx1"/>
                </a:solidFill>
                <a:latin typeface="+mn-lt"/>
                <a:ea typeface="ＭＳ Ｐゴシック" pitchFamily="-65" charset="-128"/>
                <a:cs typeface="ＭＳ Ｐゴシック" pitchFamily="-65" charset="-128"/>
              </a:rPr>
              <a:t>Our program serves as such</a:t>
            </a:r>
            <a:r>
              <a:rPr lang="en-US" sz="1200" b="0" kern="1200" baseline="0" dirty="0" smtClean="0">
                <a:solidFill>
                  <a:schemeClr val="tx1"/>
                </a:solidFill>
                <a:latin typeface="+mn-lt"/>
                <a:ea typeface="ＭＳ Ｐゴシック" pitchFamily="-65" charset="-128"/>
                <a:cs typeface="ＭＳ Ｐゴシック" pitchFamily="-65" charset="-128"/>
              </a:rPr>
              <a:t> a model.</a:t>
            </a:r>
            <a:endParaRPr lang="en-US" sz="1200" b="0" kern="1200" dirty="0" smtClean="0">
              <a:solidFill>
                <a:schemeClr val="tx1"/>
              </a:solidFill>
              <a:effectLst/>
              <a:latin typeface="+mn-lt"/>
              <a:ea typeface="ＭＳ Ｐゴシック" pitchFamily="-65" charset="-128"/>
              <a:cs typeface="ＭＳ Ｐゴシック" pitchFamily="-65" charset="-128"/>
            </a:endParaRPr>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2</a:t>
            </a:fld>
            <a:endParaRPr lang="en-US" altLang="en-US"/>
          </a:p>
        </p:txBody>
      </p:sp>
    </p:spTree>
    <p:extLst>
      <p:ext uri="{BB962C8B-B14F-4D97-AF65-F5344CB8AC3E}">
        <p14:creationId xmlns:p14="http://schemas.microsoft.com/office/powerpoint/2010/main" val="565846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a:t>
            </a:r>
          </a:p>
          <a:p>
            <a:endParaRPr lang="en-US" dirty="0" smtClean="0"/>
          </a:p>
          <a:p>
            <a:r>
              <a:rPr lang="en-US" dirty="0" smtClean="0"/>
              <a:t>We have four main points to cover in this session: </a:t>
            </a:r>
            <a:r>
              <a:rPr lang="en-US" dirty="0" smtClean="0"/>
              <a:t>(give </a:t>
            </a:r>
            <a:r>
              <a:rPr lang="en-US" dirty="0" smtClean="0"/>
              <a:t>them a moment to read through)</a:t>
            </a:r>
          </a:p>
          <a:p>
            <a:endParaRPr lang="en-US" dirty="0" smtClean="0"/>
          </a:p>
          <a:p>
            <a:r>
              <a:rPr lang="en-US" baseline="0" dirty="0" smtClean="0"/>
              <a:t>We will be sharing what we learned, through a series of student focus groups, about the gap-funded scholarship program associated with our community college in hopes that our lessons-learned can be applied to other communities or states developing similar scholarship programs. </a:t>
            </a:r>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3</a:t>
            </a:fld>
            <a:endParaRPr lang="en-US" altLang="en-US"/>
          </a:p>
        </p:txBody>
      </p:sp>
    </p:spTree>
    <p:extLst>
      <p:ext uri="{BB962C8B-B14F-4D97-AF65-F5344CB8AC3E}">
        <p14:creationId xmlns:p14="http://schemas.microsoft.com/office/powerpoint/2010/main" val="3970199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rPr>
              <a:t>KEVIN</a:t>
            </a:r>
          </a:p>
          <a:p>
            <a:endParaRPr lang="en-US" sz="1200" kern="1200" dirty="0" smtClean="0">
              <a:solidFill>
                <a:schemeClr val="tx1"/>
              </a:solidFill>
              <a:latin typeface="+mn-lt"/>
              <a:ea typeface="ＭＳ Ｐゴシック" pitchFamily="-65" charset="-128"/>
              <a:cs typeface="ＭＳ Ｐゴシック" pitchFamily="-65" charset="-128"/>
            </a:endParaRPr>
          </a:p>
          <a:p>
            <a:r>
              <a:rPr lang="en-US" sz="1200" kern="1200" dirty="0" smtClean="0">
                <a:solidFill>
                  <a:schemeClr val="tx1"/>
                </a:solidFill>
                <a:latin typeface="+mj-lt"/>
                <a:ea typeface="ＭＳ Ｐゴシック" pitchFamily="-65" charset="-128"/>
                <a:cs typeface="ＭＳ Ｐゴシック" pitchFamily="-65" charset="-128"/>
              </a:rPr>
              <a:t>In 2010, the Rotary Club of Paducah, Kentucky initiated the concept of the Community Scholarship Program (CSP) as a public-private partnership to provide scholarship funds to McCracken County high school graduates who enrolled at the local community college. 	The goals of CSP were to: (a) increase high school graduation rates in McCracken County, (b) increase the number of McCracken County high school graduates who transition to postsecondary education, and (c) positively impact retention and completion rates at WKCTC. To achieve these goals, CSP was designed to provide sufficient funds to ensure this group of students could complete 60 credit hours of college instruction over a five-semester period tuition-free. 	CSP provides “gap-funded” scholarship money, covering the balance of tuition not paid by federal, state, and other scholarship grants for which a student is eligible. Eligibility, and the amount of funding, is dependent upon a number of factors, including:</a:t>
            </a:r>
          </a:p>
          <a:p>
            <a:pPr marL="171450" indent="-171450">
              <a:buFont typeface="Arial" panose="020B0604020202020204" pitchFamily="34" charset="0"/>
              <a:buChar char="•"/>
            </a:pPr>
            <a:r>
              <a:rPr lang="en-US" sz="1200" kern="1200" dirty="0" smtClean="0">
                <a:solidFill>
                  <a:schemeClr val="tx1"/>
                </a:solidFill>
                <a:latin typeface="+mj-lt"/>
                <a:ea typeface="ＭＳ Ｐゴシック" pitchFamily="-65" charset="-128"/>
                <a:cs typeface="ＭＳ Ｐゴシック" pitchFamily="-65" charset="-128"/>
              </a:rPr>
              <a:t> graduating from a high school located in McCracken County</a:t>
            </a:r>
          </a:p>
          <a:p>
            <a:pPr marL="171450" indent="-171450">
              <a:buFont typeface="Arial" panose="020B0604020202020204" pitchFamily="34" charset="0"/>
              <a:buChar char="•"/>
            </a:pPr>
            <a:r>
              <a:rPr lang="en-US" sz="1200" kern="1200" dirty="0" smtClean="0">
                <a:solidFill>
                  <a:schemeClr val="tx1"/>
                </a:solidFill>
                <a:latin typeface="+mj-lt"/>
                <a:ea typeface="ＭＳ Ｐゴシック" pitchFamily="-65" charset="-128"/>
                <a:cs typeface="ＭＳ Ｐゴシック" pitchFamily="-65" charset="-128"/>
              </a:rPr>
              <a:t> earning a minimum 2.50 cumulative high school GPA</a:t>
            </a:r>
          </a:p>
          <a:p>
            <a:pPr marL="171450" indent="-171450">
              <a:buFont typeface="Arial" panose="020B0604020202020204" pitchFamily="34" charset="0"/>
              <a:buChar char="•"/>
            </a:pPr>
            <a:r>
              <a:rPr lang="en-US" sz="1200" kern="1200" dirty="0" smtClean="0">
                <a:solidFill>
                  <a:schemeClr val="tx1"/>
                </a:solidFill>
                <a:latin typeface="+mj-lt"/>
                <a:ea typeface="ＭＳ Ｐゴシック" pitchFamily="-65" charset="-128"/>
                <a:cs typeface="ＭＳ Ｐゴシック" pitchFamily="-65" charset="-128"/>
              </a:rPr>
              <a:t> completing GEN 100: Introduction to College while in high school, and </a:t>
            </a:r>
          </a:p>
          <a:p>
            <a:pPr marL="171450" indent="-171450">
              <a:buFont typeface="Arial" panose="020B0604020202020204" pitchFamily="34" charset="0"/>
              <a:buChar char="•"/>
            </a:pPr>
            <a:r>
              <a:rPr lang="en-US" sz="1200" kern="1200" dirty="0" smtClean="0">
                <a:solidFill>
                  <a:schemeClr val="tx1"/>
                </a:solidFill>
                <a:latin typeface="+mj-lt"/>
                <a:ea typeface="ＭＳ Ｐゴシック" pitchFamily="-65" charset="-128"/>
                <a:cs typeface="ＭＳ Ｐゴシック" pitchFamily="-65" charset="-128"/>
              </a:rPr>
              <a:t>meeting high school attendance and discipline requirements. </a:t>
            </a:r>
          </a:p>
          <a:p>
            <a:pPr marL="0" indent="0">
              <a:buFontTx/>
              <a:buNone/>
            </a:pPr>
            <a:r>
              <a:rPr lang="en-US" sz="1200" kern="1200" dirty="0" smtClean="0">
                <a:solidFill>
                  <a:schemeClr val="tx1"/>
                </a:solidFill>
                <a:latin typeface="+mj-lt"/>
                <a:ea typeface="ＭＳ Ｐゴシック" pitchFamily="-65" charset="-128"/>
                <a:cs typeface="ＭＳ Ｐゴシック" pitchFamily="-65" charset="-128"/>
              </a:rPr>
              <a:t>After enrolling at WKCTC, students must maintain a minimum cumulative college GPA of 2.50 to retain CSP funds (WKCTC, 2015).</a:t>
            </a:r>
          </a:p>
          <a:p>
            <a:r>
              <a:rPr lang="en-US" sz="1200" kern="1200" dirty="0" smtClean="0">
                <a:solidFill>
                  <a:schemeClr val="tx1"/>
                </a:solidFill>
                <a:latin typeface="+mj-lt"/>
                <a:ea typeface="ＭＳ Ｐゴシック" pitchFamily="-65" charset="-128"/>
                <a:cs typeface="ＭＳ Ｐゴシック" pitchFamily="-65" charset="-128"/>
              </a:rPr>
              <a:t>	CSP was loosely modeled after the Kalamazoo Promise, which</a:t>
            </a:r>
            <a:r>
              <a:rPr lang="en-US" sz="1200" kern="1200" baseline="0" dirty="0" smtClean="0">
                <a:solidFill>
                  <a:schemeClr val="tx1"/>
                </a:solidFill>
                <a:latin typeface="+mj-lt"/>
                <a:ea typeface="ＭＳ Ｐゴシック" pitchFamily="-65" charset="-128"/>
                <a:cs typeface="ＭＳ Ｐゴシック" pitchFamily="-65" charset="-128"/>
              </a:rPr>
              <a:t> </a:t>
            </a:r>
            <a:r>
              <a:rPr lang="en-US" sz="1200" kern="1200" dirty="0" smtClean="0">
                <a:solidFill>
                  <a:schemeClr val="tx1"/>
                </a:solidFill>
                <a:latin typeface="+mj-lt"/>
                <a:ea typeface="ＭＳ Ｐゴシック" pitchFamily="-65" charset="-128"/>
                <a:cs typeface="ＭＳ Ｐゴシック" pitchFamily="-65" charset="-128"/>
              </a:rPr>
              <a:t>was envisioned as an “economic development strategy, a boon to the middle class, and a gift to the poor”.  Paducah’s leaders were hopeful of launching similar economic gains for our community. </a:t>
            </a:r>
          </a:p>
          <a:p>
            <a:endParaRPr lang="en-US" dirty="0">
              <a:latin typeface="+mj-lt"/>
            </a:endParaRPr>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4</a:t>
            </a:fld>
            <a:endParaRPr lang="en-US" altLang="en-US"/>
          </a:p>
        </p:txBody>
      </p:sp>
    </p:spTree>
    <p:extLst>
      <p:ext uri="{BB962C8B-B14F-4D97-AF65-F5344CB8AC3E}">
        <p14:creationId xmlns:p14="http://schemas.microsoft.com/office/powerpoint/2010/main" val="2092366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rPr>
              <a:t>KEVIN</a:t>
            </a:r>
          </a:p>
          <a:p>
            <a:endParaRPr lang="en-US" sz="1200" kern="1200" dirty="0" smtClean="0">
              <a:solidFill>
                <a:schemeClr val="tx1"/>
              </a:solidFill>
              <a:latin typeface="+mn-lt"/>
              <a:ea typeface="ＭＳ Ｐゴシック" pitchFamily="-65" charset="-128"/>
              <a:cs typeface="ＭＳ Ｐゴシック" pitchFamily="-65" charset="-128"/>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j-lt"/>
                <a:ea typeface="ＭＳ Ｐゴシック" pitchFamily="-65" charset="-128"/>
                <a:cs typeface="ＭＳ Ｐゴシック" pitchFamily="-65" charset="-128"/>
              </a:rPr>
              <a:t>Students in the first cohort of Community Scholarship Program (CSP)  were nearing the projected graduation date of May 2016.  We knew this was the opportune time to collect data on the effects of this program.</a:t>
            </a:r>
          </a:p>
          <a:p>
            <a:endParaRPr lang="en-US" sz="1200" kern="1200" dirty="0" smtClean="0">
              <a:solidFill>
                <a:schemeClr val="tx1"/>
              </a:solidFill>
              <a:latin typeface="+mj-lt"/>
              <a:ea typeface="ＭＳ Ｐゴシック" pitchFamily="-65" charset="-128"/>
              <a:cs typeface="ＭＳ Ｐゴシック" pitchFamily="-65" charset="-128"/>
            </a:endParaRPr>
          </a:p>
          <a:p>
            <a:r>
              <a:rPr lang="en-US" sz="1200" kern="1200" dirty="0" smtClean="0">
                <a:solidFill>
                  <a:schemeClr val="tx1"/>
                </a:solidFill>
                <a:latin typeface="+mj-lt"/>
                <a:ea typeface="ＭＳ Ｐゴシック" pitchFamily="-65" charset="-128"/>
                <a:cs typeface="ＭＳ Ｐゴシック" pitchFamily="-65" charset="-128"/>
              </a:rPr>
              <a:t>Quantitative</a:t>
            </a:r>
            <a:r>
              <a:rPr lang="en-US" sz="1200" kern="1200" baseline="0" dirty="0" smtClean="0">
                <a:solidFill>
                  <a:schemeClr val="tx1"/>
                </a:solidFill>
                <a:latin typeface="+mj-lt"/>
                <a:ea typeface="ＭＳ Ｐゴシック" pitchFamily="-65" charset="-128"/>
                <a:cs typeface="ＭＳ Ｐゴシック" pitchFamily="-65" charset="-128"/>
              </a:rPr>
              <a:t> measures indicated CSP successes.  A 2016 Institutional Effectiveness report on CSP found a positive correlation between CSP and </a:t>
            </a:r>
            <a:r>
              <a:rPr lang="en-US" sz="1200" kern="1200" dirty="0" smtClean="0">
                <a:solidFill>
                  <a:schemeClr val="tx1"/>
                </a:solidFill>
                <a:latin typeface="+mj-lt"/>
                <a:ea typeface="ＭＳ Ｐゴシック" pitchFamily="-65" charset="-128"/>
                <a:cs typeface="ＭＳ Ｐゴシック" pitchFamily="-65" charset="-128"/>
              </a:rPr>
              <a:t>high school graduation and college-going rates. They also found a positive link between CSP and college retention and completion rates.  In addition,  the GPA of the CSP-cohort students was significantly higher than their non-CSP peers, both in their first semester</a:t>
            </a:r>
            <a:r>
              <a:rPr lang="en-US" sz="1200" kern="1200" baseline="0" dirty="0" smtClean="0">
                <a:solidFill>
                  <a:schemeClr val="tx1"/>
                </a:solidFill>
                <a:latin typeface="+mj-lt"/>
                <a:ea typeface="ＭＳ Ｐゴシック" pitchFamily="-65" charset="-128"/>
                <a:cs typeface="ＭＳ Ｐゴシック" pitchFamily="-65" charset="-128"/>
              </a:rPr>
              <a:t> at WKCTC and their cumulative fourth semester GPA.  These students earned more college credits than their peers. </a:t>
            </a:r>
          </a:p>
          <a:p>
            <a:endParaRPr lang="en-US" sz="1200" kern="1200" dirty="0" smtClean="0">
              <a:solidFill>
                <a:schemeClr val="tx1"/>
              </a:solidFill>
              <a:latin typeface="+mj-lt"/>
              <a:ea typeface="ＭＳ Ｐゴシック" pitchFamily="-65" charset="-128"/>
            </a:endParaRPr>
          </a:p>
          <a:p>
            <a:r>
              <a:rPr lang="en-US" sz="1200" kern="1200" dirty="0" smtClean="0">
                <a:solidFill>
                  <a:schemeClr val="tx1"/>
                </a:solidFill>
                <a:latin typeface="+mj-lt"/>
                <a:ea typeface="ＭＳ Ｐゴシック" pitchFamily="-65" charset="-128"/>
              </a:rPr>
              <a:t>But we wanted to supply our CSP investors with information that cannot be revealed through statistics.  We wanted to gather the student perspective on CSP and how that scholarship program might have influenced their decision-making about:</a:t>
            </a:r>
          </a:p>
          <a:p>
            <a:pPr marL="228600" indent="-228600">
              <a:buAutoNum type="arabicParenBoth"/>
            </a:pPr>
            <a:r>
              <a:rPr lang="en-US" sz="1200" kern="1200" dirty="0" smtClean="0">
                <a:solidFill>
                  <a:schemeClr val="tx1"/>
                </a:solidFill>
                <a:latin typeface="+mj-lt"/>
                <a:ea typeface="ＭＳ Ｐゴシック" pitchFamily="-65" charset="-128"/>
              </a:rPr>
              <a:t>High school performance</a:t>
            </a:r>
          </a:p>
          <a:p>
            <a:pPr marL="228600" marR="0" lvl="0" indent="-228600" algn="l" defTabSz="457200" rtl="0" eaLnBrk="0" fontAlgn="base" latinLnBrk="0" hangingPunct="0">
              <a:lnSpc>
                <a:spcPct val="100000"/>
              </a:lnSpc>
              <a:spcBef>
                <a:spcPct val="30000"/>
              </a:spcBef>
              <a:spcAft>
                <a:spcPct val="0"/>
              </a:spcAft>
              <a:buClrTx/>
              <a:buSzTx/>
              <a:buFontTx/>
              <a:buAutoNum type="arabicParenBoth"/>
              <a:tabLst/>
              <a:defRPr/>
            </a:pPr>
            <a:r>
              <a:rPr lang="en-US" sz="1200" kern="1200" dirty="0" smtClean="0">
                <a:solidFill>
                  <a:schemeClr val="tx1"/>
                </a:solidFill>
                <a:latin typeface="+mj-lt"/>
                <a:ea typeface="ＭＳ Ｐゴシック" pitchFamily="-65" charset="-128"/>
              </a:rPr>
              <a:t>Decisions to enroll at the local community college</a:t>
            </a:r>
          </a:p>
          <a:p>
            <a:pPr marL="228600" indent="-228600">
              <a:buAutoNum type="arabicParenBoth"/>
            </a:pPr>
            <a:r>
              <a:rPr lang="en-US" sz="1200" kern="1200" dirty="0" smtClean="0">
                <a:solidFill>
                  <a:schemeClr val="tx1"/>
                </a:solidFill>
                <a:latin typeface="+mj-lt"/>
                <a:ea typeface="ＭＳ Ｐゴシック" pitchFamily="-65" charset="-128"/>
              </a:rPr>
              <a:t>College retention</a:t>
            </a:r>
          </a:p>
          <a:p>
            <a:pPr marL="228600" indent="-228600">
              <a:buAutoNum type="arabicParenBoth"/>
            </a:pPr>
            <a:r>
              <a:rPr lang="en-US" sz="1200" kern="1200" dirty="0" smtClean="0">
                <a:solidFill>
                  <a:schemeClr val="tx1"/>
                </a:solidFill>
                <a:latin typeface="+mj-lt"/>
                <a:ea typeface="ＭＳ Ｐゴシック" pitchFamily="-65" charset="-128"/>
              </a:rPr>
              <a:t>And completion of a college degree </a:t>
            </a:r>
          </a:p>
          <a:p>
            <a:pPr marL="228600" indent="-228600">
              <a:buAutoNum type="arabicParenBoth"/>
            </a:pPr>
            <a:endParaRPr lang="en-US" sz="1200" kern="1200" dirty="0" smtClean="0">
              <a:solidFill>
                <a:schemeClr val="tx1"/>
              </a:solidFill>
              <a:latin typeface="+mj-lt"/>
              <a:ea typeface="ＭＳ Ｐゴシック" pitchFamily="-65" charset="-128"/>
            </a:endParaRPr>
          </a:p>
          <a:p>
            <a:pPr marL="228600" marR="0" lvl="0" indent="-228600" algn="l" defTabSz="457200" rtl="0" eaLnBrk="0" fontAlgn="base" latinLnBrk="0" hangingPunct="0">
              <a:lnSpc>
                <a:spcPct val="100000"/>
              </a:lnSpc>
              <a:spcBef>
                <a:spcPct val="30000"/>
              </a:spcBef>
              <a:spcAft>
                <a:spcPct val="0"/>
              </a:spcAft>
              <a:buClrTx/>
              <a:buSzTx/>
              <a:buFontTx/>
              <a:buAutoNum type="arabicParenBoth"/>
              <a:tabLst/>
              <a:defRPr/>
            </a:pPr>
            <a:endParaRPr lang="en-US" sz="1200" kern="1200" dirty="0" smtClean="0">
              <a:solidFill>
                <a:schemeClr val="tx1"/>
              </a:solidFill>
              <a:latin typeface="+mj-lt"/>
              <a:ea typeface="ＭＳ Ｐゴシック" pitchFamily="-65" charset="-128"/>
              <a:cs typeface="ＭＳ Ｐゴシック" pitchFamily="-65" charset="-128"/>
            </a:endParaRPr>
          </a:p>
          <a:p>
            <a:pPr marL="228600" indent="-228600">
              <a:buAutoNum type="arabicParenBoth"/>
            </a:pPr>
            <a:endParaRPr lang="en-US" sz="1200" b="1" kern="1200" dirty="0" smtClean="0">
              <a:solidFill>
                <a:schemeClr val="tx1"/>
              </a:solidFill>
              <a:latin typeface="+mj-lt"/>
              <a:ea typeface="ＭＳ Ｐゴシック" pitchFamily="-65" charset="-128"/>
              <a:cs typeface="ＭＳ Ｐゴシック" pitchFamily="-65" charset="-128"/>
            </a:endParaRPr>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5</a:t>
            </a:fld>
            <a:endParaRPr lang="en-US" altLang="en-US"/>
          </a:p>
        </p:txBody>
      </p:sp>
    </p:spTree>
    <p:extLst>
      <p:ext uri="{BB962C8B-B14F-4D97-AF65-F5344CB8AC3E}">
        <p14:creationId xmlns:p14="http://schemas.microsoft.com/office/powerpoint/2010/main" val="20923661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j-lt"/>
                <a:ea typeface="ＭＳ Ｐゴシック" pitchFamily="-65" charset="-128"/>
              </a:rPr>
              <a:t>KEVIN</a:t>
            </a:r>
          </a:p>
          <a:p>
            <a:endParaRPr lang="en-US" sz="1200" kern="1200" dirty="0" smtClean="0">
              <a:solidFill>
                <a:schemeClr val="tx1"/>
              </a:solidFill>
              <a:latin typeface="+mj-lt"/>
              <a:ea typeface="ＭＳ Ｐゴシック" pitchFamily="-65" charset="-128"/>
              <a:cs typeface="ＭＳ Ｐゴシック" pitchFamily="-65" charset="-128"/>
            </a:endParaRPr>
          </a:p>
          <a:p>
            <a:r>
              <a:rPr lang="en-US" sz="1400" kern="1200" dirty="0" smtClean="0">
                <a:solidFill>
                  <a:schemeClr val="tx1"/>
                </a:solidFill>
                <a:latin typeface="+mj-lt"/>
                <a:ea typeface="ＭＳ Ｐゴシック" pitchFamily="-65" charset="-128"/>
                <a:cs typeface="ＭＳ Ｐゴシック" pitchFamily="-65" charset="-128"/>
              </a:rPr>
              <a:t>CSP began reaching out to eighth</a:t>
            </a:r>
            <a:r>
              <a:rPr lang="en-US" sz="1400" kern="1200" baseline="0" dirty="0" smtClean="0">
                <a:solidFill>
                  <a:schemeClr val="tx1"/>
                </a:solidFill>
                <a:latin typeface="+mj-lt"/>
                <a:ea typeface="ＭＳ Ｐゴシック" pitchFamily="-65" charset="-128"/>
                <a:cs typeface="ＭＳ Ｐゴシック" pitchFamily="-65" charset="-128"/>
              </a:rPr>
              <a:t> grade students in McCracken County middle schools in 2010.  Students and their parents were informed about the program and asked to sign a pledge of their agreement to the terms of the program.  That first cohort enrolled at WKCTC in 2014 and were on-track to graduate in May 2016.  We were asked to hold focus groups with those students in February – March of 2016. </a:t>
            </a:r>
          </a:p>
          <a:p>
            <a:endParaRPr lang="en-US" sz="1400" kern="1200" baseline="0" dirty="0" smtClean="0">
              <a:solidFill>
                <a:schemeClr val="tx1"/>
              </a:solidFill>
              <a:latin typeface="+mj-lt"/>
              <a:ea typeface="ＭＳ Ｐゴシック" pitchFamily="-65" charset="-128"/>
              <a:cs typeface="ＭＳ Ｐゴシック" pitchFamily="-65" charset="-128"/>
            </a:endParaRPr>
          </a:p>
          <a:p>
            <a:r>
              <a:rPr lang="en-US" sz="1400" kern="1200" dirty="0" smtClean="0">
                <a:solidFill>
                  <a:schemeClr val="tx1"/>
                </a:solidFill>
                <a:latin typeface="+mj-lt"/>
                <a:ea typeface="ＭＳ Ｐゴシック" pitchFamily="-65" charset="-128"/>
                <a:cs typeface="ＭＳ Ｐゴシック" pitchFamily="-65" charset="-128"/>
              </a:rPr>
              <a:t>Students who met the study criteria were identified and recruited via phone call or email, required to sign an IRB approved consent form, and asked to complete a demographic profile form to assure they fit the criteria of the project and to provide further relevant, background information. </a:t>
            </a:r>
          </a:p>
          <a:p>
            <a:endParaRPr lang="en-US" sz="1400" kern="1200" dirty="0" smtClean="0">
              <a:solidFill>
                <a:schemeClr val="tx1"/>
              </a:solidFill>
              <a:latin typeface="+mj-lt"/>
              <a:ea typeface="ＭＳ Ｐゴシック" pitchFamily="-65" charset="-128"/>
              <a:cs typeface="ＭＳ Ｐゴシック" pitchFamily="-65" charset="-128"/>
            </a:endParaRPr>
          </a:p>
          <a:p>
            <a:r>
              <a:rPr lang="en-US" sz="1400" kern="1200" dirty="0" smtClean="0">
                <a:solidFill>
                  <a:schemeClr val="tx1"/>
                </a:solidFill>
                <a:latin typeface="+mj-lt"/>
                <a:ea typeface="ＭＳ Ｐゴシック" pitchFamily="-65" charset="-128"/>
                <a:cs typeface="ＭＳ Ｐゴシック" pitchFamily="-65" charset="-128"/>
              </a:rPr>
              <a:t>We wanted to capture the stories of students with different experiences at the community college.  Therefore, students invited to participate included those whose academic records reflected that they were successfully on track to graduate as well as those who had struggled with developmental courses and/or failed classes. Measures were taken to include participants reflective of the gender and ethnic diversity of WKCTC students.</a:t>
            </a:r>
          </a:p>
          <a:p>
            <a:endParaRPr lang="en-US" sz="1400" kern="1200" dirty="0" smtClean="0">
              <a:solidFill>
                <a:schemeClr val="tx1"/>
              </a:solidFill>
              <a:latin typeface="+mj-lt"/>
              <a:ea typeface="ＭＳ Ｐゴシック" pitchFamily="-65" charset="-128"/>
              <a:cs typeface="ＭＳ Ｐゴシック" pitchFamily="-65" charset="-128"/>
            </a:endParaRPr>
          </a:p>
          <a:p>
            <a:r>
              <a:rPr lang="en-US" sz="1400" kern="1200" dirty="0" smtClean="0">
                <a:solidFill>
                  <a:schemeClr val="tx1"/>
                </a:solidFill>
                <a:latin typeface="+mj-lt"/>
                <a:ea typeface="ＭＳ Ｐゴシック" pitchFamily="-65" charset="-128"/>
                <a:cs typeface="ＭＳ Ｐゴシック" pitchFamily="-65" charset="-128"/>
              </a:rPr>
              <a:t>Three focus groups, each composed of 3-10 students, were conducted over a three week period, with a total of  19 students. Each session was designed to last one-hour.  A semi-structured interview protocol composed of open-ended questions was used.  We made up the two-member research team, with one member serving as the primary moderator while the other member served as recorder.  Group interviews were both audio- and video-recorded. To encourage participation in focus group interviews, students were given a $25 VISA gift card. </a:t>
            </a:r>
          </a:p>
          <a:p>
            <a:endParaRPr lang="en-US" sz="1400" kern="1200" dirty="0" smtClean="0">
              <a:solidFill>
                <a:schemeClr val="tx1"/>
              </a:solidFill>
              <a:latin typeface="+mj-lt"/>
              <a:ea typeface="ＭＳ Ｐゴシック" pitchFamily="-65" charset="-128"/>
              <a:cs typeface="ＭＳ Ｐゴシック" pitchFamily="-65" charset="-128"/>
            </a:endParaRPr>
          </a:p>
          <a:p>
            <a:r>
              <a:rPr lang="en-US" sz="1400" kern="1200" dirty="0" smtClean="0">
                <a:solidFill>
                  <a:schemeClr val="tx1"/>
                </a:solidFill>
                <a:latin typeface="+mj-lt"/>
                <a:ea typeface="ＭＳ Ｐゴシック" pitchFamily="-65" charset="-128"/>
                <a:cs typeface="ＭＳ Ｐゴシック" pitchFamily="-65" charset="-128"/>
              </a:rPr>
              <a:t>At the end of each interview, we reviewed with the students what we had heard the interviewees say, seeking immediate feedback and clarification from the participants. Once the student participants had left the interview site, we engaged in a debriefing to share key points and immediate impressions. Shortly thereafter, audio recordings were transcribed and supplemented with the researchers’ field notes.  Pseudonyms were assigned for each student participant to protect their identity and ensure confidentiality.  These transcribed notes were read through, first to obtain a general overview of the content, and again to develop coded categories into which the data was assembled.  Common themes emerged. 	</a:t>
            </a:r>
            <a:endParaRPr lang="en-US" sz="1400" dirty="0">
              <a:latin typeface="+mj-lt"/>
            </a:endParaRPr>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6</a:t>
            </a:fld>
            <a:endParaRPr lang="en-US" altLang="en-US"/>
          </a:p>
        </p:txBody>
      </p:sp>
    </p:spTree>
    <p:extLst>
      <p:ext uri="{BB962C8B-B14F-4D97-AF65-F5344CB8AC3E}">
        <p14:creationId xmlns:p14="http://schemas.microsoft.com/office/powerpoint/2010/main" val="2092366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KAREN</a:t>
            </a:r>
          </a:p>
          <a:p>
            <a:endParaRPr lang="en-US" dirty="0" smtClean="0"/>
          </a:p>
          <a:p>
            <a:r>
              <a:rPr lang="en-US" dirty="0" smtClean="0"/>
              <a:t>To give you a sense of that process of collecting and analyzing student's perspectives, we want to pull you into our qualitative project that we conducted</a:t>
            </a:r>
            <a:r>
              <a:rPr lang="en-US" baseline="0" dirty="0" smtClean="0"/>
              <a:t> at West Kentucky Community and Technical College. </a:t>
            </a:r>
          </a:p>
          <a:p>
            <a:endParaRPr lang="en-US" baseline="0" dirty="0" smtClean="0"/>
          </a:p>
          <a:p>
            <a:r>
              <a:rPr lang="en-US" dirty="0" smtClean="0"/>
              <a:t>We thought it would have more impact to present</a:t>
            </a:r>
            <a:r>
              <a:rPr lang="en-US" baseline="0" dirty="0" smtClean="0"/>
              <a:t> quotations from the students we interviewed.  So consider yourself an honorary member of our research team. See if you can hear the emerging themes students’ shared about their perspectives of the Community Scholarship Program.  Obviously, a lot of dialogue has been condensed into relevant quotes. Much of the work has been done for you. But listen to these students’ stories. </a:t>
            </a:r>
          </a:p>
          <a:p>
            <a:endParaRPr lang="en-US" baseline="0" dirty="0" smtClean="0"/>
          </a:p>
          <a:p>
            <a:r>
              <a:rPr lang="en-US" baseline="0" dirty="0" smtClean="0"/>
              <a:t>We are going to have you work in pairs to see if you come up with the four main themes that we found emerged through this project.   </a:t>
            </a:r>
            <a:endParaRPr lang="en-US" dirty="0"/>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7</a:t>
            </a:fld>
            <a:endParaRPr lang="en-US" altLang="en-US"/>
          </a:p>
        </p:txBody>
      </p:sp>
    </p:spTree>
    <p:extLst>
      <p:ext uri="{BB962C8B-B14F-4D97-AF65-F5344CB8AC3E}">
        <p14:creationId xmlns:p14="http://schemas.microsoft.com/office/powerpoint/2010/main" val="42106404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KAREN</a:t>
            </a:r>
          </a:p>
          <a:p>
            <a:endParaRPr lang="en-US" dirty="0" smtClean="0"/>
          </a:p>
          <a:p>
            <a:r>
              <a:rPr lang="en-US" dirty="0" smtClean="0"/>
              <a:t>Theme I :</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 couple of quick explanation: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Note that we have not yet revealed the overall theme.  We want you and your partner to analyze the data and see if you capture the same theme that we did.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We think it will go smoother if we read these student quotations aloud to you.   We have 3 slides of student quotes to develop Theme 1.  Then we’ll give you and your partner a moment to discuss what you hear as the dominant theme.  What are these students saying about CSP as something that was important to them?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cs typeface="ＭＳ Ｐゴシック" pitchFamily="-65" charset="-128"/>
              </a:rPr>
              <a:t>(READ)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cs typeface="ＭＳ Ｐゴシック" pitchFamily="-65"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cs typeface="ＭＳ Ｐゴシック" pitchFamily="-65" charset="-128"/>
              </a:rPr>
              <a:t>(PAUSE)</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8</a:t>
            </a:fld>
            <a:endParaRPr lang="en-US" altLang="en-US"/>
          </a:p>
        </p:txBody>
      </p:sp>
    </p:spTree>
    <p:extLst>
      <p:ext uri="{BB962C8B-B14F-4D97-AF65-F5344CB8AC3E}">
        <p14:creationId xmlns:p14="http://schemas.microsoft.com/office/powerpoint/2010/main" val="18072166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KAREN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cs typeface="ＭＳ Ｐゴシック" pitchFamily="-65" charset="-128"/>
              </a:rPr>
              <a:t>(READ)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cs typeface="ＭＳ Ｐゴシック" pitchFamily="-65"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cs typeface="ＭＳ Ｐゴシック" pitchFamily="-65" charset="-128"/>
              </a:rPr>
              <a:t>(PAUSE)</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9</a:t>
            </a:fld>
            <a:endParaRPr lang="en-US" altLang="en-US"/>
          </a:p>
        </p:txBody>
      </p:sp>
    </p:spTree>
    <p:extLst>
      <p:ext uri="{BB962C8B-B14F-4D97-AF65-F5344CB8AC3E}">
        <p14:creationId xmlns:p14="http://schemas.microsoft.com/office/powerpoint/2010/main" val="110472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a:t>
            </a:r>
          </a:p>
          <a:p>
            <a:endParaRPr lang="en-US"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cs typeface="+mn-cs"/>
              </a:rPr>
              <a:t>(READ)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cs typeface="+mn-cs"/>
              </a:rPr>
              <a:t>(PAUSE)</a:t>
            </a: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endParaRPr>
          </a:p>
          <a:p>
            <a:endParaRPr lang="en-US" baseline="0" dirty="0" smtClean="0"/>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10</a:t>
            </a:fld>
            <a:endParaRPr lang="en-US" altLang="en-US"/>
          </a:p>
        </p:txBody>
      </p:sp>
    </p:spTree>
    <p:extLst>
      <p:ext uri="{BB962C8B-B14F-4D97-AF65-F5344CB8AC3E}">
        <p14:creationId xmlns:p14="http://schemas.microsoft.com/office/powerpoint/2010/main" val="13492101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n-lt"/>
                <a:ea typeface="ＭＳ Ｐゴシック" pitchFamily="-65" charset="-128"/>
                <a:cs typeface="ＭＳ Ｐゴシック" pitchFamily="-65" charset="-128"/>
              </a:rPr>
              <a:t>KAREN</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mn-lt"/>
              <a:ea typeface="ＭＳ Ｐゴシック" pitchFamily="-65" charset="-128"/>
              <a:cs typeface="ＭＳ Ｐゴシック" pitchFamily="-65" charset="-128"/>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n-lt"/>
                <a:ea typeface="ＭＳ Ｐゴシック" pitchFamily="-65" charset="-128"/>
                <a:cs typeface="ＭＳ Ｐゴシック" pitchFamily="-65" charset="-128"/>
              </a:rPr>
              <a:t>THEME 1:   </a:t>
            </a:r>
            <a:r>
              <a:rPr lang="en-US" baseline="0" dirty="0" smtClean="0"/>
              <a:t>Talk to your research partner.  What common theme do you hear emerging from these students’ voices?  What do they value?</a:t>
            </a:r>
            <a:endParaRPr lang="en-US" dirty="0" smtClean="0"/>
          </a:p>
          <a:p>
            <a:endParaRPr lang="en-US" sz="1200" kern="1200" dirty="0" smtClean="0">
              <a:solidFill>
                <a:schemeClr val="tx1"/>
              </a:solidFill>
              <a:latin typeface="+mn-lt"/>
              <a:ea typeface="ＭＳ Ｐゴシック" pitchFamily="-65" charset="-128"/>
              <a:cs typeface="ＭＳ Ｐゴシック" pitchFamily="-65" charset="-128"/>
            </a:endParaRPr>
          </a:p>
          <a:p>
            <a:endParaRPr lang="en-US" sz="1200" dirty="0" smtClean="0">
              <a:solidFill>
                <a:srgbClr val="00467F"/>
              </a:solidFill>
              <a:effectLst/>
            </a:endParaRPr>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11</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97392">
              <a:defRPr/>
            </a:pPr>
            <a:r>
              <a:rPr lang="en-US" dirty="0" smtClean="0">
                <a:solidFill>
                  <a:prstClr val="black"/>
                </a:solidFill>
              </a:rPr>
              <a:t>KAREN</a:t>
            </a:r>
          </a:p>
          <a:p>
            <a:pPr defTabSz="897392">
              <a:defRPr/>
            </a:pPr>
            <a:endParaRPr lang="en-US" dirty="0" smtClean="0">
              <a:solidFill>
                <a:prstClr val="black"/>
              </a:solidFill>
            </a:endParaRPr>
          </a:p>
          <a:p>
            <a:pPr defTabSz="897392">
              <a:defRPr/>
            </a:pPr>
            <a:r>
              <a:rPr lang="en-US" dirty="0" smtClean="0">
                <a:solidFill>
                  <a:prstClr val="black"/>
                </a:solidFill>
              </a:rPr>
              <a:t>We called this theme:</a:t>
            </a:r>
            <a:r>
              <a:rPr lang="en-US" baseline="0" dirty="0" smtClean="0">
                <a:solidFill>
                  <a:prstClr val="black"/>
                </a:solidFill>
              </a:rPr>
              <a:t>  </a:t>
            </a:r>
            <a:r>
              <a:rPr lang="en-US" b="1" baseline="0" dirty="0" smtClean="0">
                <a:solidFill>
                  <a:prstClr val="black"/>
                </a:solidFill>
              </a:rPr>
              <a:t>“CSP Makes College Possible for Every Student”.  </a:t>
            </a:r>
            <a:r>
              <a:rPr lang="en-US" baseline="0" dirty="0" smtClean="0">
                <a:solidFill>
                  <a:prstClr val="black"/>
                </a:solidFill>
              </a:rPr>
              <a:t>Note that we left that heading off your handout so as not to ruin the surprise.</a:t>
            </a:r>
          </a:p>
          <a:p>
            <a:pPr defTabSz="897392">
              <a:defRPr/>
            </a:pPr>
            <a:endParaRPr lang="en-US" baseline="0" dirty="0" smtClean="0">
              <a:solidFill>
                <a:prstClr val="black"/>
              </a:solidFill>
            </a:endParaRPr>
          </a:p>
          <a:p>
            <a:r>
              <a:rPr lang="en-US" sz="1200" dirty="0" smtClean="0">
                <a:solidFill>
                  <a:srgbClr val="00467F"/>
                </a:solidFill>
                <a:effectLst/>
              </a:rPr>
              <a:t>(CSP makes college a possibility for every student.  For students from a non-college going home environment, CSP can open the door to a very different future.)</a:t>
            </a:r>
            <a:endParaRPr lang="en-US" sz="1200" kern="1200" dirty="0" smtClean="0">
              <a:solidFill>
                <a:schemeClr val="tx1"/>
              </a:solidFill>
              <a:latin typeface="+mn-lt"/>
              <a:ea typeface="ＭＳ Ｐゴシック" pitchFamily="-65" charset="-128"/>
              <a:cs typeface="ＭＳ Ｐゴシック" pitchFamily="-65" charset="-128"/>
            </a:endParaRPr>
          </a:p>
          <a:p>
            <a:endParaRPr lang="en-US" sz="1200" kern="1200" dirty="0" smtClean="0">
              <a:solidFill>
                <a:schemeClr val="tx1"/>
              </a:solidFill>
              <a:latin typeface="+mn-lt"/>
              <a:ea typeface="ＭＳ Ｐゴシック" pitchFamily="-65" charset="-128"/>
              <a:cs typeface="ＭＳ Ｐゴシック" pitchFamily="-65" charset="-128"/>
            </a:endParaRPr>
          </a:p>
          <a:p>
            <a:pPr defTabSz="897392">
              <a:defRPr/>
            </a:pPr>
            <a:endParaRPr lang="en-US" baseline="0" dirty="0" smtClean="0">
              <a:solidFill>
                <a:prstClr val="black"/>
              </a:solidFill>
            </a:endParaRPr>
          </a:p>
          <a:p>
            <a:pPr defTabSz="897392">
              <a:defRPr/>
            </a:pPr>
            <a:endParaRPr lang="en-US" baseline="0" dirty="0" smtClean="0">
              <a:solidFill>
                <a:prstClr val="black"/>
              </a:solidFill>
            </a:endParaRPr>
          </a:p>
          <a:p>
            <a:pPr marL="0" marR="0" lvl="0" indent="0" algn="l" defTabSz="897392"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rPr>
              <a:t>KEVIN</a:t>
            </a:r>
          </a:p>
          <a:p>
            <a:pPr defTabSz="897392">
              <a:defRPr/>
            </a:pPr>
            <a:endParaRPr lang="en-US" baseline="0" dirty="0" smtClean="0">
              <a:solidFill>
                <a:prstClr val="black"/>
              </a:solidFill>
            </a:endParaRPr>
          </a:p>
          <a:p>
            <a:pPr marL="0" marR="0" lvl="0" indent="0" algn="l" defTabSz="89739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Let’s move on to Theme 2. We have 2 slides of student quotes for Theme 2. </a:t>
            </a:r>
            <a:endParaRPr lang="en-US" dirty="0"/>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12</a:t>
            </a:fld>
            <a:endParaRPr lang="en-US" altLang="en-US"/>
          </a:p>
        </p:txBody>
      </p:sp>
    </p:spTree>
    <p:extLst>
      <p:ext uri="{BB962C8B-B14F-4D97-AF65-F5344CB8AC3E}">
        <p14:creationId xmlns:p14="http://schemas.microsoft.com/office/powerpoint/2010/main" val="11874510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rPr>
              <a:t>KEVIN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(READ)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(PAUSE)</a:t>
            </a:r>
          </a:p>
          <a:p>
            <a:endParaRPr lang="en-US" dirty="0"/>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13</a:t>
            </a:fld>
            <a:endParaRPr lang="en-US" altLang="en-US"/>
          </a:p>
        </p:txBody>
      </p:sp>
    </p:spTree>
    <p:extLst>
      <p:ext uri="{BB962C8B-B14F-4D97-AF65-F5344CB8AC3E}">
        <p14:creationId xmlns:p14="http://schemas.microsoft.com/office/powerpoint/2010/main" val="34083333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rPr>
              <a:t>KEVIN</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cs typeface="ＭＳ Ｐゴシック" pitchFamily="-65" charset="-128"/>
              </a:rPr>
              <a:t>(READ)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cs typeface="ＭＳ Ｐゴシック" pitchFamily="-65"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cs typeface="ＭＳ Ｐゴシック" pitchFamily="-65" charset="-128"/>
              </a:rPr>
              <a:t>(PAUSE)</a:t>
            </a:r>
          </a:p>
          <a:p>
            <a:endParaRPr lang="en-US" dirty="0" smtClean="0"/>
          </a:p>
          <a:p>
            <a:endParaRPr lang="en-US" baseline="0" dirty="0" smtClean="0"/>
          </a:p>
          <a:p>
            <a:r>
              <a:rPr lang="en-US" baseline="0" dirty="0" smtClean="0"/>
              <a:t>Talk to your research partner.  What common theme do you hear emerging from these students’ voices?  What do they value?</a:t>
            </a:r>
            <a:endParaRPr lang="en-US" dirty="0"/>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14</a:t>
            </a:fld>
            <a:endParaRPr lang="en-US" altLang="en-US"/>
          </a:p>
        </p:txBody>
      </p:sp>
    </p:spTree>
    <p:extLst>
      <p:ext uri="{BB962C8B-B14F-4D97-AF65-F5344CB8AC3E}">
        <p14:creationId xmlns:p14="http://schemas.microsoft.com/office/powerpoint/2010/main" val="13492101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mn-lt"/>
              <a:ea typeface="ＭＳ Ｐゴシック" pitchFamily="-65" charset="-128"/>
              <a:cs typeface="ＭＳ Ｐゴシック" pitchFamily="-65" charset="-128"/>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rPr>
              <a:t>KEVIN</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mn-lt"/>
              <a:ea typeface="ＭＳ Ｐゴシック" pitchFamily="-65" charset="-128"/>
              <a:cs typeface="ＭＳ Ｐゴシック" pitchFamily="-65" charset="-128"/>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n-lt"/>
                <a:ea typeface="ＭＳ Ｐゴシック" pitchFamily="-65" charset="-128"/>
                <a:cs typeface="ＭＳ Ｐゴシック" pitchFamily="-65" charset="-128"/>
              </a:rPr>
              <a:t>THEME 2:   </a:t>
            </a:r>
            <a:r>
              <a:rPr lang="en-US" baseline="0" dirty="0" smtClean="0"/>
              <a:t>Talk to your research partner.  What common theme do you hear emerging from these students’ voices?  What do they value?</a:t>
            </a:r>
            <a:endParaRPr lang="en-US" dirty="0" smtClean="0"/>
          </a:p>
          <a:p>
            <a:endParaRPr lang="en-US" sz="1200" kern="1200" dirty="0" smtClean="0">
              <a:solidFill>
                <a:schemeClr val="tx1"/>
              </a:solidFill>
              <a:latin typeface="+mn-lt"/>
              <a:ea typeface="ＭＳ Ｐゴシック" pitchFamily="-65" charset="-128"/>
              <a:cs typeface="ＭＳ Ｐゴシック" pitchFamily="-65" charset="-128"/>
            </a:endParaRPr>
          </a:p>
          <a:p>
            <a:endParaRPr lang="en-US" sz="1200" kern="1200" dirty="0" smtClean="0">
              <a:solidFill>
                <a:schemeClr val="tx1"/>
              </a:solidFill>
              <a:latin typeface="+mn-lt"/>
              <a:ea typeface="ＭＳ Ｐゴシック" pitchFamily="-65" charset="-128"/>
              <a:cs typeface="ＭＳ Ｐゴシック" pitchFamily="-65" charset="-128"/>
            </a:endParaRPr>
          </a:p>
          <a:p>
            <a:endParaRPr lang="en-US" sz="1200" kern="1200" dirty="0" smtClean="0">
              <a:solidFill>
                <a:schemeClr val="tx1"/>
              </a:solidFill>
              <a:latin typeface="+mn-lt"/>
              <a:ea typeface="ＭＳ Ｐゴシック" pitchFamily="-65" charset="-128"/>
              <a:cs typeface="ＭＳ Ｐゴシック" pitchFamily="-65" charset="-128"/>
            </a:endParaRPr>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15</a:t>
            </a:fld>
            <a:endParaRPr lang="en-US" altLang="en-US"/>
          </a:p>
        </p:txBody>
      </p:sp>
    </p:spTree>
    <p:extLst>
      <p:ext uri="{BB962C8B-B14F-4D97-AF65-F5344CB8AC3E}">
        <p14:creationId xmlns:p14="http://schemas.microsoft.com/office/powerpoint/2010/main" val="37198546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897392"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rPr>
              <a:t>KEVIN</a:t>
            </a:r>
          </a:p>
          <a:p>
            <a:pPr defTabSz="897392">
              <a:defRPr/>
            </a:pPr>
            <a:endParaRPr lang="en-US" dirty="0" smtClean="0">
              <a:solidFill>
                <a:prstClr val="black"/>
              </a:solidFill>
            </a:endParaRPr>
          </a:p>
          <a:p>
            <a:pPr defTabSz="897392">
              <a:defRPr/>
            </a:pPr>
            <a:r>
              <a:rPr lang="en-US" dirty="0" smtClean="0">
                <a:solidFill>
                  <a:prstClr val="black"/>
                </a:solidFill>
              </a:rPr>
              <a:t>We called this</a:t>
            </a:r>
            <a:r>
              <a:rPr lang="en-US" baseline="0" dirty="0" smtClean="0">
                <a:solidFill>
                  <a:prstClr val="black"/>
                </a:solidFill>
              </a:rPr>
              <a:t> </a:t>
            </a:r>
            <a:r>
              <a:rPr lang="en-US" b="1" baseline="0" dirty="0" smtClean="0">
                <a:solidFill>
                  <a:prstClr val="black"/>
                </a:solidFill>
              </a:rPr>
              <a:t>“Same College Schedule for Less Money.”  </a:t>
            </a:r>
            <a:r>
              <a:rPr lang="en-US" baseline="0" dirty="0" smtClean="0">
                <a:solidFill>
                  <a:prstClr val="black"/>
                </a:solidFill>
              </a:rPr>
              <a:t>And, did you hear, once again, the important role of the parents in these students’ decision-making processes?  It’s important to keep the parents involved as much as possible. </a:t>
            </a:r>
          </a:p>
          <a:p>
            <a:pPr defTabSz="897392">
              <a:defRPr/>
            </a:pPr>
            <a:endParaRPr lang="en-US" baseline="0" dirty="0" smtClean="0">
              <a:solidFill>
                <a:prstClr val="black"/>
              </a:solidFill>
            </a:endParaRPr>
          </a:p>
          <a:p>
            <a:pPr defTabSz="897392">
              <a:defRPr/>
            </a:pPr>
            <a:r>
              <a:rPr lang="en-US" baseline="0" dirty="0" smtClean="0">
                <a:solidFill>
                  <a:prstClr val="black"/>
                </a:solidFill>
              </a:rPr>
              <a:t>Again, note that we left that heading off your handout so as not to ruin the surprise.</a:t>
            </a:r>
          </a:p>
          <a:p>
            <a:pPr defTabSz="897392">
              <a:defRPr/>
            </a:pPr>
            <a:endParaRPr lang="en-US" baseline="0" dirty="0" smtClean="0">
              <a:solidFill>
                <a:prstClr val="black"/>
              </a:solidFill>
            </a:endParaRPr>
          </a:p>
          <a:p>
            <a:pPr defTabSz="897392">
              <a:defRPr/>
            </a:pPr>
            <a:endParaRPr lang="en-US" baseline="0" dirty="0" smtClean="0">
              <a:solidFill>
                <a:prstClr val="black"/>
              </a:solidFill>
            </a:endParaRPr>
          </a:p>
          <a:p>
            <a:pPr defTabSz="897392">
              <a:defRPr/>
            </a:pPr>
            <a:r>
              <a:rPr lang="en-US" baseline="0" dirty="0" smtClean="0">
                <a:solidFill>
                  <a:prstClr val="black"/>
                </a:solidFill>
              </a:rPr>
              <a:t>KAREN</a:t>
            </a:r>
          </a:p>
          <a:p>
            <a:r>
              <a:rPr lang="en-US" sz="1200" kern="1200" dirty="0" smtClean="0">
                <a:solidFill>
                  <a:schemeClr val="tx1"/>
                </a:solidFill>
                <a:effectLst/>
                <a:latin typeface="+mn-lt"/>
                <a:ea typeface="ＭＳ Ｐゴシック" pitchFamily="-65" charset="-128"/>
                <a:cs typeface="ＭＳ Ｐゴシック" pitchFamily="-65" charset="-128"/>
              </a:rPr>
              <a:t>Before we move on to this next set of student quotes, let</a:t>
            </a:r>
            <a:r>
              <a:rPr lang="en-US" sz="1200" kern="1200" baseline="0" dirty="0" smtClean="0">
                <a:solidFill>
                  <a:schemeClr val="tx1"/>
                </a:solidFill>
                <a:effectLst/>
                <a:latin typeface="+mn-lt"/>
                <a:ea typeface="ＭＳ Ｐゴシック" pitchFamily="-65" charset="-128"/>
                <a:cs typeface="ＭＳ Ｐゴシック" pitchFamily="-65" charset="-128"/>
              </a:rPr>
              <a:t> me explain something.  Part of the CSP plan was to provide  extra support to this group of students, many of whom would not have attended college without this financial support. Two levels of support were built into CSP.  </a:t>
            </a:r>
          </a:p>
          <a:p>
            <a:pPr marL="228600" indent="-228600">
              <a:buAutoNum type="arabicParenBoth"/>
            </a:pPr>
            <a:r>
              <a:rPr lang="en-US" sz="1200" kern="1200" baseline="0" dirty="0" smtClean="0">
                <a:solidFill>
                  <a:schemeClr val="tx1"/>
                </a:solidFill>
                <a:effectLst/>
                <a:latin typeface="+mn-lt"/>
                <a:ea typeface="ＭＳ Ｐゴシック" pitchFamily="-65" charset="-128"/>
                <a:cs typeface="ＭＳ Ｐゴシック" pitchFamily="-65" charset="-128"/>
              </a:rPr>
              <a:t>Two Success Coaches were hired to attend to these student: Lisa Stephenson and Justin Hill.  So when you hear those names, Lisa and Justin, those are the Success Coaches who work with these students as counselors, mentors, marine sergeants, whatever role is needed at the time. </a:t>
            </a:r>
          </a:p>
          <a:p>
            <a:pPr marL="228600" indent="-228600">
              <a:buAutoNum type="arabicParenBoth"/>
            </a:pPr>
            <a:r>
              <a:rPr lang="en-US" sz="1200" kern="1200" baseline="0" dirty="0" smtClean="0">
                <a:solidFill>
                  <a:schemeClr val="tx1"/>
                </a:solidFill>
                <a:effectLst/>
                <a:latin typeface="+mn-lt"/>
                <a:ea typeface="ＭＳ Ｐゴシック" pitchFamily="-65" charset="-128"/>
                <a:cs typeface="ＭＳ Ｐゴシック" pitchFamily="-65" charset="-128"/>
              </a:rPr>
              <a:t>A First Year Experience course (FYE 105) was developed. </a:t>
            </a:r>
          </a:p>
          <a:p>
            <a:pPr marL="228600" indent="-228600">
              <a:buAutoNum type="arabicParenBoth"/>
            </a:pPr>
            <a:endParaRPr lang="en-US" sz="1200" kern="1200" baseline="0" dirty="0" smtClean="0">
              <a:solidFill>
                <a:schemeClr val="tx1"/>
              </a:solidFill>
              <a:effectLst/>
              <a:latin typeface="+mn-lt"/>
              <a:ea typeface="ＭＳ Ｐゴシック" pitchFamily="-65" charset="-128"/>
              <a:cs typeface="ＭＳ Ｐゴシック" pitchFamily="-65" charset="-128"/>
            </a:endParaRPr>
          </a:p>
          <a:p>
            <a:pPr marL="0" marR="0" lvl="0" indent="0" algn="l" defTabSz="89739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cs typeface="ＭＳ Ｐゴシック" pitchFamily="-65" charset="-128"/>
              </a:rPr>
              <a:t>We have 4 slides to develop Theme 3.</a:t>
            </a:r>
          </a:p>
          <a:p>
            <a:pPr marL="0" marR="0" lvl="0" indent="0" algn="l" defTabSz="89739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cs typeface="ＭＳ Ｐゴシック" pitchFamily="-65" charset="-128"/>
            </a:endParaRPr>
          </a:p>
          <a:p>
            <a:pPr marL="228600" indent="-228600">
              <a:buAutoNum type="arabicParenBoth"/>
            </a:pPr>
            <a:endParaRPr lang="en-US" sz="1200" kern="1200" baseline="0" dirty="0" smtClean="0">
              <a:solidFill>
                <a:schemeClr val="tx1"/>
              </a:solidFill>
              <a:effectLst/>
              <a:latin typeface="+mn-lt"/>
              <a:ea typeface="ＭＳ Ｐゴシック" pitchFamily="-65" charset="-128"/>
              <a:cs typeface="ＭＳ Ｐゴシック" pitchFamily="-65" charset="-128"/>
            </a:endParaRPr>
          </a:p>
          <a:p>
            <a:pPr marL="0" marR="0" lvl="0" indent="0" algn="l" defTabSz="897392"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16</a:t>
            </a:fld>
            <a:endParaRPr lang="en-US" altLang="en-US"/>
          </a:p>
        </p:txBody>
      </p:sp>
    </p:spTree>
    <p:extLst>
      <p:ext uri="{BB962C8B-B14F-4D97-AF65-F5344CB8AC3E}">
        <p14:creationId xmlns:p14="http://schemas.microsoft.com/office/powerpoint/2010/main" val="42613714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cs typeface="ＭＳ Ｐゴシック" pitchFamily="-65" charset="-128"/>
              </a:rPr>
              <a:t>KAREN</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17</a:t>
            </a:fld>
            <a:endParaRPr lang="en-US" altLang="en-US"/>
          </a:p>
        </p:txBody>
      </p:sp>
    </p:spTree>
    <p:extLst>
      <p:ext uri="{BB962C8B-B14F-4D97-AF65-F5344CB8AC3E}">
        <p14:creationId xmlns:p14="http://schemas.microsoft.com/office/powerpoint/2010/main" val="26725252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KAREN</a:t>
            </a:r>
            <a:endParaRPr lang="en-US" dirty="0"/>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18</a:t>
            </a:fld>
            <a:endParaRPr lang="en-US" altLang="en-US"/>
          </a:p>
        </p:txBody>
      </p:sp>
    </p:spTree>
    <p:extLst>
      <p:ext uri="{BB962C8B-B14F-4D97-AF65-F5344CB8AC3E}">
        <p14:creationId xmlns:p14="http://schemas.microsoft.com/office/powerpoint/2010/main" val="17284358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KAREN</a:t>
            </a:r>
            <a:endParaRPr lang="en-US" dirty="0"/>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19</a:t>
            </a:fld>
            <a:endParaRPr lang="en-US" altLang="en-US"/>
          </a:p>
        </p:txBody>
      </p:sp>
    </p:spTree>
    <p:extLst>
      <p:ext uri="{BB962C8B-B14F-4D97-AF65-F5344CB8AC3E}">
        <p14:creationId xmlns:p14="http://schemas.microsoft.com/office/powerpoint/2010/main" val="26725252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KAREN</a:t>
            </a:r>
            <a:endParaRPr lang="en-US" dirty="0"/>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20</a:t>
            </a:fld>
            <a:endParaRPr lang="en-US" altLang="en-US"/>
          </a:p>
        </p:txBody>
      </p:sp>
    </p:spTree>
    <p:extLst>
      <p:ext uri="{BB962C8B-B14F-4D97-AF65-F5344CB8AC3E}">
        <p14:creationId xmlns:p14="http://schemas.microsoft.com/office/powerpoint/2010/main" val="26725252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t>KAREN</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t>Okay – what are you hearing from these students’ voices?  What is the common theme? </a:t>
            </a:r>
          </a:p>
          <a:p>
            <a:endParaRPr lang="en-US" sz="1200" kern="1200" dirty="0" smtClean="0">
              <a:solidFill>
                <a:schemeClr val="tx1"/>
              </a:solidFill>
              <a:latin typeface="+mn-lt"/>
              <a:ea typeface="ＭＳ Ｐゴシック" pitchFamily="-65" charset="-128"/>
              <a:cs typeface="ＭＳ Ｐゴシック" pitchFamily="-65" charset="-128"/>
            </a:endParaRPr>
          </a:p>
          <a:p>
            <a:endParaRPr lang="en-US" sz="1200" kern="1200" dirty="0" smtClean="0">
              <a:solidFill>
                <a:schemeClr val="tx1"/>
              </a:solidFill>
              <a:latin typeface="+mn-lt"/>
              <a:ea typeface="ＭＳ Ｐゴシック" pitchFamily="-65" charset="-128"/>
              <a:cs typeface="ＭＳ Ｐゴシック" pitchFamily="-65" charset="-128"/>
            </a:endParaRPr>
          </a:p>
          <a:p>
            <a:endParaRPr lang="en-US" sz="1200" kern="1200" dirty="0" smtClean="0">
              <a:solidFill>
                <a:schemeClr val="tx1"/>
              </a:solidFill>
              <a:latin typeface="+mn-lt"/>
              <a:ea typeface="ＭＳ Ｐゴシック" pitchFamily="-65" charset="-128"/>
              <a:cs typeface="ＭＳ Ｐゴシック" pitchFamily="-65" charset="-128"/>
            </a:endParaRPr>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21</a:t>
            </a:fld>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97392">
              <a:defRPr/>
            </a:pPr>
            <a:r>
              <a:rPr lang="en-US" dirty="0" smtClean="0">
                <a:solidFill>
                  <a:prstClr val="black"/>
                </a:solidFill>
              </a:rPr>
              <a:t>KAREN</a:t>
            </a:r>
          </a:p>
          <a:p>
            <a:pPr defTabSz="897392">
              <a:defRPr/>
            </a:pPr>
            <a:endParaRPr lang="en-US" dirty="0" smtClean="0">
              <a:solidFill>
                <a:prstClr val="black"/>
              </a:solidFill>
            </a:endParaRPr>
          </a:p>
          <a:p>
            <a:pPr defTabSz="897392">
              <a:defRPr/>
            </a:pPr>
            <a:r>
              <a:rPr lang="en-US" b="1" dirty="0" smtClean="0">
                <a:solidFill>
                  <a:prstClr val="black"/>
                </a:solidFill>
              </a:rPr>
              <a:t>Theme 3:  “Extra help Needed”</a:t>
            </a:r>
            <a:r>
              <a:rPr lang="en-US" dirty="0" smtClean="0">
                <a:solidFill>
                  <a:prstClr val="black"/>
                </a:solidFill>
              </a:rPr>
              <a:t> -- Because CSP</a:t>
            </a:r>
            <a:r>
              <a:rPr lang="en-US" baseline="0" dirty="0" smtClean="0">
                <a:solidFill>
                  <a:prstClr val="black"/>
                </a:solidFill>
              </a:rPr>
              <a:t> opened the door to students who might not otherwise have attended college, they are going to need more support, both emotionally and with practical “how to do college”-type advice.  </a:t>
            </a:r>
          </a:p>
          <a:p>
            <a:pPr defTabSz="897392">
              <a:defRPr/>
            </a:pPr>
            <a:endParaRPr lang="en-US" baseline="0" dirty="0" smtClean="0">
              <a:solidFill>
                <a:prstClr val="black"/>
              </a:solidFill>
            </a:endParaRPr>
          </a:p>
          <a:p>
            <a:pPr defTabSz="897392">
              <a:defRPr/>
            </a:pPr>
            <a:r>
              <a:rPr lang="en-US" baseline="0" dirty="0" smtClean="0">
                <a:solidFill>
                  <a:prstClr val="black"/>
                </a:solidFill>
              </a:rPr>
              <a:t>When we asked students to identify their most important source of encouragement to stay in college, they overwhelmingly spoke about Lisa and Justin, the two Success Coaches for those students. </a:t>
            </a:r>
          </a:p>
          <a:p>
            <a:pPr defTabSz="897392">
              <a:defRPr/>
            </a:pPr>
            <a:endParaRPr lang="en-US" baseline="0" dirty="0" smtClean="0">
              <a:solidFill>
                <a:prstClr val="black"/>
              </a:solidFill>
            </a:endParaRPr>
          </a:p>
          <a:p>
            <a:pPr defTabSz="897392">
              <a:defRPr/>
            </a:pPr>
            <a:r>
              <a:rPr lang="en-US" baseline="0" dirty="0" smtClean="0">
                <a:solidFill>
                  <a:prstClr val="black"/>
                </a:solidFill>
              </a:rPr>
              <a:t>They also spoke positively about the FYE 105 course</a:t>
            </a:r>
          </a:p>
          <a:p>
            <a:pPr defTabSz="897392">
              <a:defRPr/>
            </a:pPr>
            <a:endParaRPr lang="en-US" baseline="0" dirty="0" smtClean="0">
              <a:solidFill>
                <a:prstClr val="black"/>
              </a:solidFill>
            </a:endParaRPr>
          </a:p>
          <a:p>
            <a:pPr defTabSz="897392">
              <a:defRPr/>
            </a:pPr>
            <a:endParaRPr lang="en-US" baseline="0" dirty="0" smtClean="0">
              <a:solidFill>
                <a:prstClr val="black"/>
              </a:solidFill>
            </a:endParaRPr>
          </a:p>
          <a:p>
            <a:pPr marL="0" marR="0" lvl="0" indent="0" algn="l" defTabSz="897392"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rPr>
              <a:t>KEVIN</a:t>
            </a:r>
          </a:p>
          <a:p>
            <a:pPr defTabSz="897392">
              <a:defRPr/>
            </a:pPr>
            <a:endPar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cs typeface="ＭＳ Ｐゴシック" pitchFamily="-65" charset="-128"/>
            </a:endParaRPr>
          </a:p>
          <a:p>
            <a:pPr defTabSz="897392">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cs typeface="ＭＳ Ｐゴシック" pitchFamily="-65" charset="-128"/>
              </a:rPr>
              <a:t>Moving on to Theme 4.  We asked students to identify ways to improve CSP.  Things turned a little ugly.  We have 3 slides for Theme 4.  </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22</a:t>
            </a:fld>
            <a:endParaRPr lang="en-US" altLang="en-US"/>
          </a:p>
        </p:txBody>
      </p:sp>
    </p:spTree>
    <p:extLst>
      <p:ext uri="{BB962C8B-B14F-4D97-AF65-F5344CB8AC3E}">
        <p14:creationId xmlns:p14="http://schemas.microsoft.com/office/powerpoint/2010/main" val="20655493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rPr>
              <a:t>KEVIN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r>
              <a:rPr lang="en-US" baseline="0" dirty="0" smtClean="0"/>
              <a:t>(READ)</a:t>
            </a:r>
          </a:p>
          <a:p>
            <a:endParaRPr lang="en-US" baseline="0" dirty="0" smtClean="0"/>
          </a:p>
          <a:p>
            <a:r>
              <a:rPr lang="en-US" baseline="0" dirty="0" smtClean="0"/>
              <a:t>(PAUSE)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23</a:t>
            </a:fld>
            <a:endParaRPr lang="en-US" altLang="en-US"/>
          </a:p>
        </p:txBody>
      </p:sp>
    </p:spTree>
    <p:extLst>
      <p:ext uri="{BB962C8B-B14F-4D97-AF65-F5344CB8AC3E}">
        <p14:creationId xmlns:p14="http://schemas.microsoft.com/office/powerpoint/2010/main" val="17766154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0" fontAlgn="base" latinLnBrk="0" hangingPunct="0">
              <a:lnSpc>
                <a:spcPct val="100000"/>
              </a:lnSpc>
              <a:spcBef>
                <a:spcPct val="30000"/>
              </a:spcBef>
              <a:spcAft>
                <a:spcPct val="0"/>
              </a:spcAft>
              <a:buClrTx/>
              <a:buSzTx/>
              <a:buFontTx/>
              <a:buNone/>
              <a:tabLst/>
              <a:defRPr/>
            </a:pPr>
            <a:endParaRPr lang="en-US" dirty="0" smtClean="0"/>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rPr>
              <a:t>KEVIN</a:t>
            </a:r>
          </a:p>
          <a:p>
            <a:endParaRPr lang="en-US" dirty="0"/>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24</a:t>
            </a:fld>
            <a:endParaRPr lang="en-US" altLang="en-US"/>
          </a:p>
        </p:txBody>
      </p:sp>
    </p:spTree>
    <p:extLst>
      <p:ext uri="{BB962C8B-B14F-4D97-AF65-F5344CB8AC3E}">
        <p14:creationId xmlns:p14="http://schemas.microsoft.com/office/powerpoint/2010/main" val="21683935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rPr>
              <a:t>KEVIN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ＭＳ Ｐゴシック" pitchFamily="-65" charset="-128"/>
              <a:cs typeface="ＭＳ Ｐゴシック" pitchFamily="-65"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ＭＳ Ｐゴシック" pitchFamily="-65" charset="-128"/>
              <a:cs typeface="ＭＳ Ｐゴシック" pitchFamily="-65" charset="-128"/>
            </a:endParaRPr>
          </a:p>
          <a:p>
            <a:r>
              <a:rPr lang="en-US" baseline="0" dirty="0" smtClean="0"/>
              <a:t>(READ)</a:t>
            </a:r>
          </a:p>
          <a:p>
            <a:endParaRPr lang="en-US" baseline="0" dirty="0" smtClean="0"/>
          </a:p>
          <a:p>
            <a:r>
              <a:rPr lang="en-US" baseline="0" dirty="0" smtClean="0"/>
              <a:t>(PAUSE)</a:t>
            </a:r>
          </a:p>
          <a:p>
            <a:endParaRPr lang="en-US" baseline="0" dirty="0" smtClean="0"/>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25</a:t>
            </a:fld>
            <a:endParaRPr lang="en-US" altLang="en-US"/>
          </a:p>
        </p:txBody>
      </p:sp>
    </p:spTree>
    <p:extLst>
      <p:ext uri="{BB962C8B-B14F-4D97-AF65-F5344CB8AC3E}">
        <p14:creationId xmlns:p14="http://schemas.microsoft.com/office/powerpoint/2010/main" val="12218947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rPr>
              <a:t>KEVIN</a:t>
            </a:r>
          </a:p>
          <a:p>
            <a:endParaRPr lang="en-US" baseline="0" dirty="0" smtClean="0"/>
          </a:p>
          <a:p>
            <a:endParaRPr lang="en-US" baseline="0" dirty="0" smtClean="0"/>
          </a:p>
          <a:p>
            <a:r>
              <a:rPr lang="en-US" baseline="0" dirty="0" smtClean="0"/>
              <a:t>Would someone please share?  What theme do you hear?</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26</a:t>
            </a:fld>
            <a:endParaRPr lang="en-US" altLang="en-US"/>
          </a:p>
        </p:txBody>
      </p:sp>
    </p:spTree>
    <p:extLst>
      <p:ext uri="{BB962C8B-B14F-4D97-AF65-F5344CB8AC3E}">
        <p14:creationId xmlns:p14="http://schemas.microsoft.com/office/powerpoint/2010/main" val="41188820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rPr>
              <a:t>KEVIN</a:t>
            </a:r>
          </a:p>
          <a:p>
            <a:endParaRPr lang="en-US" sz="2600" b="1" dirty="0" smtClean="0"/>
          </a:p>
          <a:p>
            <a:endParaRPr lang="en-US" sz="2600" b="1" dirty="0" smtClean="0"/>
          </a:p>
          <a:p>
            <a:r>
              <a:rPr lang="en-US" sz="1200" b="1" dirty="0" smtClean="0"/>
              <a:t>THEME 4: “Free Isn’t Free Enough”</a:t>
            </a:r>
            <a:endParaRPr lang="en-US" sz="1200" kern="1200" dirty="0" smtClean="0">
              <a:solidFill>
                <a:schemeClr val="tx1"/>
              </a:solidFill>
              <a:effectLst/>
              <a:latin typeface="+mn-lt"/>
              <a:ea typeface="ＭＳ Ｐゴシック" pitchFamily="-65" charset="-128"/>
              <a:cs typeface="ＭＳ Ｐゴシック" pitchFamily="-65" charset="-128"/>
            </a:endParaRPr>
          </a:p>
          <a:p>
            <a:r>
              <a:rPr lang="en-US" sz="1200" dirty="0" smtClean="0"/>
              <a:t>We asked students to identify ways to improve CSP. </a:t>
            </a:r>
          </a:p>
          <a:p>
            <a:pPr marL="285750" indent="-285750">
              <a:buFont typeface="Arial" panose="020B0604020202020204" pitchFamily="34" charset="0"/>
              <a:buChar char="•"/>
            </a:pPr>
            <a:r>
              <a:rPr lang="en-US" sz="1200" dirty="0" smtClean="0"/>
              <a:t>Students felt deceived by the “Two Free Years” nickname of the program.  </a:t>
            </a:r>
          </a:p>
          <a:p>
            <a:pPr marL="285750" indent="-285750">
              <a:buFont typeface="Arial" panose="020B0604020202020204" pitchFamily="34" charset="0"/>
              <a:buChar char="•"/>
            </a:pPr>
            <a:r>
              <a:rPr lang="en-US" sz="1200" dirty="0" smtClean="0"/>
              <a:t>They did not understand how a gap-funded scholarship worked</a:t>
            </a:r>
          </a:p>
          <a:p>
            <a:pPr marL="285750" indent="-285750">
              <a:buFont typeface="Arial" panose="020B0604020202020204" pitchFamily="34" charset="0"/>
              <a:buChar char="•"/>
            </a:pPr>
            <a:r>
              <a:rPr lang="en-US" sz="1200" dirty="0" smtClean="0"/>
              <a:t>They felt like the weaker students in high school benefited more than those students who worked hard in high school and earned merit-based scholarship funds.</a:t>
            </a:r>
          </a:p>
          <a:p>
            <a:pPr marL="285750" indent="-285750">
              <a:buFont typeface="Arial" panose="020B0604020202020204" pitchFamily="34" charset="0"/>
              <a:buChar char="•"/>
            </a:pPr>
            <a:r>
              <a:rPr lang="en-US" sz="1200" dirty="0" smtClean="0"/>
              <a:t>They wished that CSP would cover more expenses, like textbooks and transportation, and that it would be available to more students.</a:t>
            </a:r>
          </a:p>
          <a:p>
            <a:pPr marL="285750" indent="-285750">
              <a:buFont typeface="Arial" panose="020B0604020202020204" pitchFamily="34" charset="0"/>
              <a:buChar char="•"/>
            </a:pPr>
            <a:endParaRPr lang="en-US" sz="1600" dirty="0"/>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27</a:t>
            </a:fld>
            <a:endParaRPr lang="en-US" altLang="en-US"/>
          </a:p>
        </p:txBody>
      </p:sp>
    </p:spTree>
    <p:extLst>
      <p:ext uri="{BB962C8B-B14F-4D97-AF65-F5344CB8AC3E}">
        <p14:creationId xmlns:p14="http://schemas.microsoft.com/office/powerpoint/2010/main" val="667236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kern="1200" dirty="0" smtClean="0">
                <a:solidFill>
                  <a:schemeClr val="tx1"/>
                </a:solidFill>
                <a:effectLst/>
                <a:latin typeface="+mn-lt"/>
                <a:ea typeface="ＭＳ Ｐゴシック" pitchFamily="-65" charset="-128"/>
                <a:cs typeface="ＭＳ Ｐゴシック" pitchFamily="-65" charset="-128"/>
              </a:rPr>
              <a:t>KAREN</a:t>
            </a:r>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28</a:t>
            </a:fld>
            <a:endParaRPr lang="en-US" altLang="en-US"/>
          </a:p>
        </p:txBody>
      </p:sp>
    </p:spTree>
    <p:extLst>
      <p:ext uri="{BB962C8B-B14F-4D97-AF65-F5344CB8AC3E}">
        <p14:creationId xmlns:p14="http://schemas.microsoft.com/office/powerpoint/2010/main" val="3390491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rPr>
              <a:t>KEVIN</a:t>
            </a:r>
          </a:p>
          <a:p>
            <a:endParaRPr lang="en-US" dirty="0" smtClean="0"/>
          </a:p>
          <a:p>
            <a:endParaRPr lang="en-US" dirty="0" smtClean="0"/>
          </a:p>
          <a:p>
            <a:r>
              <a:rPr lang="en-US" dirty="0" smtClean="0"/>
              <a:t>Whether you are designing a college-tuition scholarship program, or you are at a community college impacted by such a program, our study revealed some interesting concepts.  </a:t>
            </a:r>
            <a:endParaRPr lang="en-US" dirty="0"/>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29</a:t>
            </a:fld>
            <a:endParaRPr lang="en-US" altLang="en-US"/>
          </a:p>
        </p:txBody>
      </p:sp>
    </p:spTree>
    <p:extLst>
      <p:ext uri="{BB962C8B-B14F-4D97-AF65-F5344CB8AC3E}">
        <p14:creationId xmlns:p14="http://schemas.microsoft.com/office/powerpoint/2010/main" val="13387056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ＭＳ Ｐゴシック" pitchFamily="-65" charset="-128"/>
              </a:rPr>
              <a:t>KEVIN</a:t>
            </a:r>
          </a:p>
          <a:p>
            <a:endParaRPr lang="en-US" dirty="0"/>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30</a:t>
            </a:fld>
            <a:endParaRPr lang="en-US" altLang="en-US"/>
          </a:p>
        </p:txBody>
      </p:sp>
    </p:spTree>
    <p:extLst>
      <p:ext uri="{BB962C8B-B14F-4D97-AF65-F5344CB8AC3E}">
        <p14:creationId xmlns:p14="http://schemas.microsoft.com/office/powerpoint/2010/main" val="14403680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KAREN</a:t>
            </a:r>
            <a:endParaRPr lang="en-US" dirty="0"/>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31</a:t>
            </a:fld>
            <a:endParaRPr lang="en-US" altLang="en-US"/>
          </a:p>
        </p:txBody>
      </p:sp>
    </p:spTree>
    <p:extLst>
      <p:ext uri="{BB962C8B-B14F-4D97-AF65-F5344CB8AC3E}">
        <p14:creationId xmlns:p14="http://schemas.microsoft.com/office/powerpoint/2010/main" val="29828972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QUESTIONS?</a:t>
            </a:r>
          </a:p>
          <a:p>
            <a:endParaRPr lang="en-US" dirty="0" smtClean="0"/>
          </a:p>
          <a:p>
            <a:r>
              <a:rPr lang="en-US" dirty="0" smtClean="0"/>
              <a:t>(Move to next Reference slide during Question phase…)</a:t>
            </a:r>
            <a:endParaRPr lang="en-US" dirty="0"/>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32</a:t>
            </a:fld>
            <a:endParaRPr lang="en-US" altLang="en-US"/>
          </a:p>
        </p:txBody>
      </p:sp>
    </p:spTree>
    <p:extLst>
      <p:ext uri="{BB962C8B-B14F-4D97-AF65-F5344CB8AC3E}">
        <p14:creationId xmlns:p14="http://schemas.microsoft.com/office/powerpoint/2010/main" val="26969488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so much for coming today.  We have</a:t>
            </a:r>
            <a:r>
              <a:rPr lang="en-US" baseline="0" dirty="0" smtClean="0"/>
              <a:t> business cards if you would like further information or have questions that arise. </a:t>
            </a:r>
            <a:endParaRPr lang="en-US" dirty="0"/>
          </a:p>
        </p:txBody>
      </p:sp>
      <p:sp>
        <p:nvSpPr>
          <p:cNvPr id="4" name="Slide Number Placeholder 3"/>
          <p:cNvSpPr>
            <a:spLocks noGrp="1"/>
          </p:cNvSpPr>
          <p:nvPr>
            <p:ph type="sldNum" sz="quarter" idx="10"/>
          </p:nvPr>
        </p:nvSpPr>
        <p:spPr/>
        <p:txBody>
          <a:bodyPr/>
          <a:lstStyle/>
          <a:p>
            <a:pPr>
              <a:defRPr/>
            </a:pPr>
            <a:fld id="{0F4AE7A1-5BD7-416F-A4FE-672677642BB3}" type="slidenum">
              <a:rPr lang="en-US" altLang="en-US" smtClean="0"/>
              <a:pPr>
                <a:defRPr/>
              </a:pPr>
              <a:t>33</a:t>
            </a:fld>
            <a:endParaRPr lang="en-US" altLang="en-US"/>
          </a:p>
        </p:txBody>
      </p:sp>
    </p:spTree>
    <p:extLst>
      <p:ext uri="{BB962C8B-B14F-4D97-AF65-F5344CB8AC3E}">
        <p14:creationId xmlns:p14="http://schemas.microsoft.com/office/powerpoint/2010/main" val="3739744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4495800"/>
            <a:ext cx="8229600" cy="1045698"/>
          </a:xfrm>
          <a:prstGeom prst="rect">
            <a:avLst/>
          </a:prstGeom>
        </p:spPr>
        <p:txBody>
          <a:bodyPr>
            <a:normAutofit/>
          </a:bodyPr>
          <a:lstStyle>
            <a:lvl1pPr marL="0" indent="0" algn="ctr">
              <a:buNone/>
              <a:defRPr sz="2500">
                <a:solidFill>
                  <a:srgbClr val="E7A614"/>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smtClean="0"/>
              <a:t>Click to edit Master subtitle style</a:t>
            </a:r>
            <a:endParaRPr lang="en-US" dirty="0"/>
          </a:p>
        </p:txBody>
      </p:sp>
      <p:sp>
        <p:nvSpPr>
          <p:cNvPr id="12" name="Title Placeholder 21"/>
          <p:cNvSpPr>
            <a:spLocks noGrp="1"/>
          </p:cNvSpPr>
          <p:nvPr>
            <p:ph type="title"/>
          </p:nvPr>
        </p:nvSpPr>
        <p:spPr>
          <a:xfrm>
            <a:off x="457200" y="1600200"/>
            <a:ext cx="8229600" cy="2667000"/>
          </a:xfrm>
          <a:prstGeom prst="rect">
            <a:avLst/>
          </a:prstGeom>
        </p:spPr>
        <p:txBody>
          <a:bodyPr anchor="b"/>
          <a:lstStyle>
            <a:lvl1pPr algn="ctr">
              <a:spcAft>
                <a:spcPts val="0"/>
              </a:spcAft>
              <a:defRPr sz="5500" cap="all"/>
            </a:lvl1pPr>
          </a:lstStyle>
          <a:p>
            <a:r>
              <a:rPr lang="en-US" smtClean="0"/>
              <a:t>Click to edit Master title style</a:t>
            </a:r>
            <a:endParaRPr lang="en-US" dirty="0"/>
          </a:p>
        </p:txBody>
      </p:sp>
    </p:spTree>
    <p:extLst>
      <p:ext uri="{BB962C8B-B14F-4D97-AF65-F5344CB8AC3E}">
        <p14:creationId xmlns:p14="http://schemas.microsoft.com/office/powerpoint/2010/main" val="40792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62200" y="274638"/>
            <a:ext cx="6324600" cy="1143000"/>
          </a:xfrm>
        </p:spPr>
        <p:txBody>
          <a:bodyPr/>
          <a:lstStyle>
            <a:lvl1pPr>
              <a:defRPr sz="4000">
                <a:latin typeface="Calibri"/>
                <a:cs typeface="Calibri"/>
              </a:defRPr>
            </a:lvl1pPr>
          </a:lstStyle>
          <a:p>
            <a:r>
              <a:rPr lang="en-US" smtClean="0"/>
              <a:t>Click to edit Master title style</a:t>
            </a:r>
            <a:endParaRPr lang="en-US" dirty="0"/>
          </a:p>
        </p:txBody>
      </p:sp>
      <p:sp>
        <p:nvSpPr>
          <p:cNvPr id="7" name="Text Placeholder 12"/>
          <p:cNvSpPr>
            <a:spLocks noGrp="1"/>
          </p:cNvSpPr>
          <p:nvPr>
            <p:ph idx="1"/>
          </p:nvPr>
        </p:nvSpPr>
        <p:spPr>
          <a:xfrm>
            <a:off x="457200" y="2057400"/>
            <a:ext cx="8229600" cy="4038600"/>
          </a:xfrm>
          <a:prstGeom prst="rect">
            <a:avLst/>
          </a:prstGeom>
        </p:spPr>
        <p:txBody>
          <a:bodyPr vert="horz">
            <a:noAutofit/>
          </a:bodyPr>
          <a:lstStyle>
            <a:lvl1pPr algn="l" eaLnBrk="1" latinLnBrk="0" hangingPunct="1">
              <a:buClr>
                <a:srgbClr val="E7A614"/>
              </a:buClr>
              <a:buFont typeface="Arial"/>
              <a:buChar char="•"/>
              <a:defRPr sz="2500" b="0" cap="none">
                <a:effectLst/>
                <a:latin typeface="Calibri"/>
                <a:cs typeface="Calibri"/>
              </a:defRPr>
            </a:lvl1pPr>
            <a:lvl2pPr marL="457200">
              <a:buClr>
                <a:srgbClr val="E7A614"/>
              </a:buClr>
              <a:buFont typeface="Arial"/>
              <a:buChar char="•"/>
              <a:defRPr sz="2500">
                <a:solidFill>
                  <a:schemeClr val="tx1"/>
                </a:solidFill>
                <a:latin typeface="Calibri"/>
                <a:cs typeface="Calibri"/>
              </a:defRPr>
            </a:lvl2pPr>
            <a:lvl3pPr marL="914400">
              <a:buClr>
                <a:srgbClr val="E7A614"/>
              </a:buClr>
              <a:buFont typeface="Arial"/>
              <a:buChar char="•"/>
              <a:defRPr sz="2500">
                <a:solidFill>
                  <a:schemeClr val="tx1"/>
                </a:solidFill>
                <a:latin typeface="Calibri"/>
                <a:cs typeface="Calibri"/>
              </a:defRPr>
            </a:lvl3pPr>
            <a:lvl4pPr marL="1371600">
              <a:buClr>
                <a:srgbClr val="E7A614"/>
              </a:buClr>
              <a:buFont typeface="Arial"/>
              <a:buChar char="•"/>
              <a:defRPr sz="2500">
                <a:solidFill>
                  <a:schemeClr val="tx1"/>
                </a:solidFill>
                <a:latin typeface="Calibri"/>
                <a:cs typeface="Calibri"/>
              </a:defRPr>
            </a:lvl4pPr>
            <a:lvl5pPr marL="1828800">
              <a:buClr>
                <a:srgbClr val="E7A614"/>
              </a:buClr>
              <a:buFont typeface="Arial"/>
              <a:buChar char="•"/>
              <a:defRPr sz="2500">
                <a:solidFill>
                  <a:schemeClr val="tx1"/>
                </a:solidFill>
                <a:latin typeface="Calibri"/>
                <a:cs typeface="Calibri"/>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11983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Subtitle 8"/>
          <p:cNvSpPr>
            <a:spLocks noGrp="1"/>
          </p:cNvSpPr>
          <p:nvPr>
            <p:ph type="subTitle" idx="1"/>
          </p:nvPr>
        </p:nvSpPr>
        <p:spPr>
          <a:xfrm>
            <a:off x="457200" y="4495800"/>
            <a:ext cx="8229600" cy="1045698"/>
          </a:xfrm>
          <a:prstGeom prst="rect">
            <a:avLst/>
          </a:prstGeom>
        </p:spPr>
        <p:txBody>
          <a:bodyPr>
            <a:normAutofit/>
          </a:bodyPr>
          <a:lstStyle>
            <a:lvl1pPr marL="0" indent="0" algn="ctr">
              <a:buNone/>
              <a:defRPr sz="25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smtClean="0"/>
              <a:t>Click to edit Master subtitle style</a:t>
            </a:r>
            <a:endParaRPr lang="en-US" dirty="0"/>
          </a:p>
        </p:txBody>
      </p:sp>
      <p:sp>
        <p:nvSpPr>
          <p:cNvPr id="8" name="Title Placeholder 21"/>
          <p:cNvSpPr>
            <a:spLocks noGrp="1"/>
          </p:cNvSpPr>
          <p:nvPr>
            <p:ph type="title"/>
          </p:nvPr>
        </p:nvSpPr>
        <p:spPr>
          <a:xfrm>
            <a:off x="457200" y="1981200"/>
            <a:ext cx="8229600" cy="2286000"/>
          </a:xfrm>
          <a:prstGeom prst="rect">
            <a:avLst/>
          </a:prstGeom>
        </p:spPr>
        <p:txBody>
          <a:bodyPr anchor="b"/>
          <a:lstStyle>
            <a:lvl1pPr algn="ctr">
              <a:spcAft>
                <a:spcPts val="0"/>
              </a:spcAft>
              <a:defRPr sz="5000" cap="all">
                <a:solidFill>
                  <a:srgbClr val="E7A614"/>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99579560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Text Placeholder 2"/>
          <p:cNvSpPr>
            <a:spLocks noGrp="1"/>
          </p:cNvSpPr>
          <p:nvPr>
            <p:ph type="body" idx="2"/>
          </p:nvPr>
        </p:nvSpPr>
        <p:spPr>
          <a:xfrm>
            <a:off x="457200" y="2743200"/>
            <a:ext cx="3008313" cy="3382963"/>
          </a:xfrm>
          <a:prstGeom prst="rect">
            <a:avLst/>
          </a:prstGeom>
        </p:spPr>
        <p:txBody>
          <a:bodyPr/>
          <a:lstStyle>
            <a:lvl1pPr marL="0" indent="0">
              <a:buNone/>
              <a:defRPr sz="1650"/>
            </a:lvl1pPr>
            <a:lvl2pPr>
              <a:buNone/>
              <a:defRPr sz="1200"/>
            </a:lvl2pPr>
            <a:lvl3pPr>
              <a:buNone/>
              <a:defRPr sz="1000"/>
            </a:lvl3pPr>
            <a:lvl4pPr>
              <a:buNone/>
              <a:defRPr sz="900"/>
            </a:lvl4pPr>
            <a:lvl5pPr>
              <a:buNone/>
              <a:defRPr sz="900"/>
            </a:lvl5pPr>
          </a:lstStyle>
          <a:p>
            <a:pPr lvl="0"/>
            <a:r>
              <a:rPr lang="en-US" dirty="0" smtClean="0"/>
              <a:t>Click to edit Master text styles</a:t>
            </a:r>
          </a:p>
        </p:txBody>
      </p:sp>
      <p:sp>
        <p:nvSpPr>
          <p:cNvPr id="8" name="Title Placeholder 21"/>
          <p:cNvSpPr>
            <a:spLocks noGrp="1"/>
          </p:cNvSpPr>
          <p:nvPr>
            <p:ph type="title"/>
          </p:nvPr>
        </p:nvSpPr>
        <p:spPr>
          <a:xfrm>
            <a:off x="2362200" y="274638"/>
            <a:ext cx="6324600" cy="1143000"/>
          </a:xfrm>
          <a:prstGeom prst="rect">
            <a:avLst/>
          </a:prstGeom>
        </p:spPr>
        <p:txBody>
          <a:bodyPr/>
          <a:lstStyle>
            <a:lvl1pPr>
              <a:defRPr sz="4000"/>
            </a:lvl1pPr>
          </a:lstStyle>
          <a:p>
            <a:r>
              <a:rPr lang="en-US" dirty="0" smtClean="0"/>
              <a:t>Click to edit</a:t>
            </a:r>
            <a:br>
              <a:rPr lang="en-US" dirty="0" smtClean="0"/>
            </a:br>
            <a:r>
              <a:rPr lang="en-US" dirty="0" smtClean="0"/>
              <a:t>Master Title style</a:t>
            </a:r>
            <a:endParaRPr lang="en-US" dirty="0"/>
          </a:p>
        </p:txBody>
      </p:sp>
      <p:sp>
        <p:nvSpPr>
          <p:cNvPr id="9" name="Text Placeholder 12"/>
          <p:cNvSpPr>
            <a:spLocks noGrp="1"/>
          </p:cNvSpPr>
          <p:nvPr>
            <p:ph idx="14"/>
          </p:nvPr>
        </p:nvSpPr>
        <p:spPr>
          <a:xfrm>
            <a:off x="3733800" y="2743200"/>
            <a:ext cx="4953000" cy="3352800"/>
          </a:xfrm>
          <a:prstGeom prst="rect">
            <a:avLst/>
          </a:prstGeom>
        </p:spPr>
        <p:txBody>
          <a:bodyPr vert="horz">
            <a:noAutofit/>
          </a:bodyPr>
          <a:lstStyle>
            <a:lvl1pPr algn="l" eaLnBrk="1" latinLnBrk="0" hangingPunct="1">
              <a:spcAft>
                <a:spcPts val="550"/>
              </a:spcAft>
              <a:buClr>
                <a:srgbClr val="E7A614"/>
              </a:buClr>
              <a:buFont typeface="Arial"/>
              <a:buChar char="•"/>
              <a:defRPr sz="2500" b="0" cap="none">
                <a:effectLst/>
                <a:latin typeface="Calibri"/>
                <a:cs typeface="Calibri"/>
              </a:defRPr>
            </a:lvl1pPr>
            <a:lvl2pPr marL="457200">
              <a:spcAft>
                <a:spcPts val="550"/>
              </a:spcAft>
              <a:buClr>
                <a:srgbClr val="E7A614"/>
              </a:buClr>
              <a:buFont typeface="Arial"/>
              <a:buChar char="•"/>
              <a:defRPr sz="2500">
                <a:solidFill>
                  <a:schemeClr val="tx1"/>
                </a:solidFill>
                <a:latin typeface="Calibri"/>
                <a:cs typeface="Calibri"/>
              </a:defRPr>
            </a:lvl2pPr>
            <a:lvl3pPr marL="914400">
              <a:spcAft>
                <a:spcPts val="550"/>
              </a:spcAft>
              <a:buClr>
                <a:srgbClr val="E7A614"/>
              </a:buClr>
              <a:buFont typeface="Arial"/>
              <a:buChar char="•"/>
              <a:defRPr sz="2500">
                <a:solidFill>
                  <a:schemeClr val="tx1"/>
                </a:solidFill>
                <a:latin typeface="Calibri"/>
                <a:cs typeface="Calibri"/>
              </a:defRPr>
            </a:lvl3pPr>
            <a:lvl4pPr marL="1371600">
              <a:spcAft>
                <a:spcPts val="550"/>
              </a:spcAft>
              <a:buClr>
                <a:srgbClr val="E7A614"/>
              </a:buClr>
              <a:buFont typeface="Arial"/>
              <a:buChar char="•"/>
              <a:defRPr sz="2500">
                <a:solidFill>
                  <a:schemeClr val="tx1"/>
                </a:solidFill>
                <a:latin typeface="Calibri"/>
                <a:cs typeface="Calibri"/>
              </a:defRPr>
            </a:lvl4pPr>
            <a:lvl5pPr marL="1828800">
              <a:spcAft>
                <a:spcPts val="550"/>
              </a:spcAft>
              <a:buClr>
                <a:srgbClr val="E7A614"/>
              </a:buClr>
              <a:buFont typeface="Arial"/>
              <a:buChar char="•"/>
              <a:defRPr sz="2500">
                <a:solidFill>
                  <a:schemeClr val="tx1"/>
                </a:solidFill>
                <a:latin typeface="Calibri"/>
                <a:cs typeface="Calibri"/>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ubtitle 8"/>
          <p:cNvSpPr>
            <a:spLocks noGrp="1"/>
          </p:cNvSpPr>
          <p:nvPr>
            <p:ph type="subTitle" idx="1"/>
          </p:nvPr>
        </p:nvSpPr>
        <p:spPr>
          <a:xfrm>
            <a:off x="457200" y="1981200"/>
            <a:ext cx="8229600" cy="457200"/>
          </a:xfrm>
          <a:prstGeom prst="rect">
            <a:avLst/>
          </a:prstGeom>
        </p:spPr>
        <p:txBody>
          <a:bodyPr>
            <a:normAutofit/>
          </a:bodyPr>
          <a:lstStyle>
            <a:lvl1pPr marL="0" indent="0" algn="ctr">
              <a:buNone/>
              <a:defRPr sz="2500">
                <a:solidFill>
                  <a:srgbClr val="E7A614"/>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smtClean="0"/>
              <a:t>Click to edit Master subtitle style</a:t>
            </a:r>
            <a:endParaRPr lang="en-US" dirty="0"/>
          </a:p>
        </p:txBody>
      </p:sp>
    </p:spTree>
    <p:extLst>
      <p:ext uri="{BB962C8B-B14F-4D97-AF65-F5344CB8AC3E}">
        <p14:creationId xmlns:p14="http://schemas.microsoft.com/office/powerpoint/2010/main" val="7009745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2362200" y="274638"/>
            <a:ext cx="6324600" cy="1143000"/>
          </a:xfrm>
          <a:prstGeom prst="rect">
            <a:avLst/>
          </a:prstGeom>
        </p:spPr>
        <p:txBody>
          <a:bodyPr vert="horz" wrap="square" lIns="91440" tIns="45720" rIns="91440" bIns="45720" numCol="1" anchor="ctr" anchorCtr="0" compatLnSpc="1">
            <a:prstTxWarp prst="textNoShape">
              <a:avLst/>
            </a:prstTxWarp>
            <a:noAutofit/>
            <a:sp3d prstMaterial="softEdge"/>
          </a:bodyPr>
          <a:lstStyle/>
          <a:p>
            <a:pPr lvl="0"/>
            <a:r>
              <a:rPr lang="en-US"/>
              <a:t>Click to edit</a:t>
            </a:r>
            <a:br>
              <a:rPr lang="en-US"/>
            </a:br>
            <a:r>
              <a:rPr lang="en-US"/>
              <a:t>Master Title style</a:t>
            </a:r>
          </a:p>
        </p:txBody>
      </p:sp>
      <p:pic>
        <p:nvPicPr>
          <p:cNvPr id="1027" name="Picture 2"/>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dk1" tx1="lt1" bg2="dk2" tx2="lt2" accent1="accent1" accent2="accent2" accent3="accent3" accent4="accent4" accent5="accent5" accent6="accent6" hlink="hlink" folHlink="folHlink"/>
  <p:sldLayoutIdLst>
    <p:sldLayoutId id="2147483710" r:id="rId1"/>
    <p:sldLayoutId id="2147483711" r:id="rId2"/>
    <p:sldLayoutId id="2147483713" r:id="rId3"/>
    <p:sldLayoutId id="2147483712" r:id="rId4"/>
  </p:sldLayoutIdLst>
  <p:timing>
    <p:tnLst>
      <p:par>
        <p:cTn id="1" dur="indefinite" restart="never" nodeType="tmRoot"/>
      </p:par>
    </p:tnLst>
  </p:timing>
  <p:txStyles>
    <p:titleStyle>
      <a:lvl1pPr algn="ctr" rtl="0" eaLnBrk="0" fontAlgn="base" hangingPunct="0">
        <a:spcBef>
          <a:spcPct val="0"/>
        </a:spcBef>
        <a:spcAft>
          <a:spcPct val="0"/>
        </a:spcAft>
        <a:defRPr sz="4000" b="1" kern="1200" cap="all">
          <a:ln w="6350">
            <a:noFill/>
          </a:ln>
          <a:solidFill>
            <a:schemeClr val="tx1"/>
          </a:solidFill>
          <a:effectLst>
            <a:outerShdw dist="50800" dir="2700000" algn="tl" rotWithShape="0">
              <a:srgbClr val="000000">
                <a:alpha val="30000"/>
              </a:srgbClr>
            </a:outerShdw>
          </a:effectLst>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000" b="1">
          <a:solidFill>
            <a:schemeClr val="tx1"/>
          </a:solidFill>
          <a:latin typeface="Calibri" pitchFamily="-65" charset="0"/>
          <a:ea typeface="ＭＳ Ｐゴシック" pitchFamily="-65" charset="-128"/>
          <a:cs typeface="ＭＳ Ｐゴシック" pitchFamily="-65" charset="-128"/>
        </a:defRPr>
      </a:lvl2pPr>
      <a:lvl3pPr algn="ctr" rtl="0" eaLnBrk="0" fontAlgn="base" hangingPunct="0">
        <a:spcBef>
          <a:spcPct val="0"/>
        </a:spcBef>
        <a:spcAft>
          <a:spcPct val="0"/>
        </a:spcAft>
        <a:defRPr sz="4000" b="1">
          <a:solidFill>
            <a:schemeClr val="tx1"/>
          </a:solidFill>
          <a:latin typeface="Calibri" pitchFamily="-65" charset="0"/>
          <a:ea typeface="ＭＳ Ｐゴシック" pitchFamily="-65" charset="-128"/>
          <a:cs typeface="ＭＳ Ｐゴシック" pitchFamily="-65" charset="-128"/>
        </a:defRPr>
      </a:lvl3pPr>
      <a:lvl4pPr algn="ctr" rtl="0" eaLnBrk="0" fontAlgn="base" hangingPunct="0">
        <a:spcBef>
          <a:spcPct val="0"/>
        </a:spcBef>
        <a:spcAft>
          <a:spcPct val="0"/>
        </a:spcAft>
        <a:defRPr sz="4000" b="1">
          <a:solidFill>
            <a:schemeClr val="tx1"/>
          </a:solidFill>
          <a:latin typeface="Calibri" pitchFamily="-65" charset="0"/>
          <a:ea typeface="ＭＳ Ｐゴシック" pitchFamily="-65" charset="-128"/>
          <a:cs typeface="ＭＳ Ｐゴシック" pitchFamily="-65" charset="-128"/>
        </a:defRPr>
      </a:lvl4pPr>
      <a:lvl5pPr algn="ctr" rtl="0" eaLnBrk="0" fontAlgn="base" hangingPunct="0">
        <a:spcBef>
          <a:spcPct val="0"/>
        </a:spcBef>
        <a:spcAft>
          <a:spcPct val="0"/>
        </a:spcAft>
        <a:defRPr sz="4000" b="1">
          <a:solidFill>
            <a:schemeClr val="tx1"/>
          </a:solidFill>
          <a:latin typeface="Calibri" pitchFamily="-65" charset="0"/>
          <a:ea typeface="ＭＳ Ｐゴシック" pitchFamily="-65" charset="-128"/>
          <a:cs typeface="ＭＳ Ｐゴシック" pitchFamily="-65" charset="-128"/>
        </a:defRPr>
      </a:lvl5pPr>
      <a:lvl6pPr marL="457200" algn="ctr" rtl="0" fontAlgn="base">
        <a:spcBef>
          <a:spcPct val="0"/>
        </a:spcBef>
        <a:spcAft>
          <a:spcPct val="0"/>
        </a:spcAft>
        <a:defRPr sz="4000" b="1">
          <a:solidFill>
            <a:schemeClr val="tx1"/>
          </a:solidFill>
          <a:latin typeface="Calibri" pitchFamily="-65" charset="0"/>
          <a:ea typeface="ＭＳ Ｐゴシック" pitchFamily="-65" charset="-128"/>
          <a:cs typeface="ＭＳ Ｐゴシック" pitchFamily="-65" charset="-128"/>
        </a:defRPr>
      </a:lvl6pPr>
      <a:lvl7pPr marL="914400" algn="ctr" rtl="0" fontAlgn="base">
        <a:spcBef>
          <a:spcPct val="0"/>
        </a:spcBef>
        <a:spcAft>
          <a:spcPct val="0"/>
        </a:spcAft>
        <a:defRPr sz="4000" b="1">
          <a:solidFill>
            <a:schemeClr val="tx1"/>
          </a:solidFill>
          <a:latin typeface="Calibri" pitchFamily="-65" charset="0"/>
          <a:ea typeface="ＭＳ Ｐゴシック" pitchFamily="-65" charset="-128"/>
          <a:cs typeface="ＭＳ Ｐゴシック" pitchFamily="-65" charset="-128"/>
        </a:defRPr>
      </a:lvl7pPr>
      <a:lvl8pPr marL="1371600" algn="ctr" rtl="0" fontAlgn="base">
        <a:spcBef>
          <a:spcPct val="0"/>
        </a:spcBef>
        <a:spcAft>
          <a:spcPct val="0"/>
        </a:spcAft>
        <a:defRPr sz="4000" b="1">
          <a:solidFill>
            <a:schemeClr val="tx1"/>
          </a:solidFill>
          <a:latin typeface="Calibri" pitchFamily="-65" charset="0"/>
          <a:ea typeface="ＭＳ Ｐゴシック" pitchFamily="-65" charset="-128"/>
          <a:cs typeface="ＭＳ Ｐゴシック" pitchFamily="-65" charset="-128"/>
        </a:defRPr>
      </a:lvl8pPr>
      <a:lvl9pPr marL="1828800" algn="ctr" rtl="0" fontAlgn="base">
        <a:spcBef>
          <a:spcPct val="0"/>
        </a:spcBef>
        <a:spcAft>
          <a:spcPct val="0"/>
        </a:spcAft>
        <a:defRPr sz="4000" b="1">
          <a:solidFill>
            <a:schemeClr val="tx1"/>
          </a:solidFill>
          <a:latin typeface="Calibri" pitchFamily="-65" charset="0"/>
          <a:ea typeface="ＭＳ Ｐゴシック" pitchFamily="-65" charset="-128"/>
          <a:cs typeface="ＭＳ Ｐゴシック" pitchFamily="-65" charset="-128"/>
        </a:defRPr>
      </a:lvl9pPr>
    </p:titleStyle>
    <p:bodyStyle>
      <a:lvl1pPr marL="342900" indent="-342900" algn="l" rtl="0" eaLnBrk="0" fontAlgn="base" hangingPunct="0">
        <a:spcBef>
          <a:spcPct val="0"/>
        </a:spcBef>
        <a:spcAft>
          <a:spcPts val="550"/>
        </a:spcAft>
        <a:buClr>
          <a:srgbClr val="E7A614"/>
        </a:buClr>
        <a:buSzPct val="100000"/>
        <a:buFont typeface="Arial" charset="0"/>
        <a:buChar char="•"/>
        <a:defRPr sz="2200" kern="1200">
          <a:solidFill>
            <a:schemeClr val="tx1"/>
          </a:solidFill>
          <a:latin typeface="+mn-lt"/>
          <a:ea typeface="ＭＳ Ｐゴシック" pitchFamily="-65" charset="-128"/>
          <a:cs typeface="ＭＳ Ｐゴシック" pitchFamily="-65" charset="-128"/>
        </a:defRPr>
      </a:lvl1pPr>
      <a:lvl2pPr marL="457200" algn="l" rtl="0" eaLnBrk="0" fontAlgn="base" hangingPunct="0">
        <a:spcBef>
          <a:spcPct val="0"/>
        </a:spcBef>
        <a:spcAft>
          <a:spcPts val="550"/>
        </a:spcAft>
        <a:buClr>
          <a:srgbClr val="E7A614"/>
        </a:buClr>
        <a:buSzPct val="100000"/>
        <a:buFont typeface="Arial" charset="0"/>
        <a:buChar char="•"/>
        <a:defRPr sz="2200" kern="1200">
          <a:solidFill>
            <a:schemeClr val="tx1"/>
          </a:solidFill>
          <a:latin typeface="+mn-lt"/>
          <a:ea typeface="ＭＳ Ｐゴシック" pitchFamily="-65" charset="-128"/>
          <a:cs typeface="+mn-cs"/>
        </a:defRPr>
      </a:lvl2pPr>
      <a:lvl3pPr marL="914400" algn="l" rtl="0" eaLnBrk="0" fontAlgn="base" hangingPunct="0">
        <a:spcBef>
          <a:spcPct val="0"/>
        </a:spcBef>
        <a:spcAft>
          <a:spcPts val="550"/>
        </a:spcAft>
        <a:buClr>
          <a:srgbClr val="E7A614"/>
        </a:buClr>
        <a:buSzPct val="100000"/>
        <a:buFont typeface="Arial" charset="0"/>
        <a:buChar char="•"/>
        <a:defRPr sz="2200" kern="1200">
          <a:solidFill>
            <a:schemeClr val="tx1"/>
          </a:solidFill>
          <a:latin typeface="+mn-lt"/>
          <a:ea typeface="ＭＳ Ｐゴシック" pitchFamily="-65" charset="-128"/>
          <a:cs typeface="+mn-cs"/>
        </a:defRPr>
      </a:lvl3pPr>
      <a:lvl4pPr marL="1371600" algn="l" rtl="0" eaLnBrk="0" fontAlgn="base" hangingPunct="0">
        <a:spcBef>
          <a:spcPct val="0"/>
        </a:spcBef>
        <a:spcAft>
          <a:spcPts val="550"/>
        </a:spcAft>
        <a:buClr>
          <a:srgbClr val="E7A614"/>
        </a:buClr>
        <a:buSzPct val="100000"/>
        <a:buFont typeface="Arial" charset="0"/>
        <a:buChar char="•"/>
        <a:defRPr sz="2200" kern="1200">
          <a:solidFill>
            <a:schemeClr val="tx1"/>
          </a:solidFill>
          <a:latin typeface="+mn-lt"/>
          <a:ea typeface="ＭＳ Ｐゴシック" pitchFamily="-65" charset="-128"/>
          <a:cs typeface="+mn-cs"/>
        </a:defRPr>
      </a:lvl4pPr>
      <a:lvl5pPr marL="1828800" algn="l" rtl="0" eaLnBrk="0" fontAlgn="base" hangingPunct="0">
        <a:spcBef>
          <a:spcPct val="0"/>
        </a:spcBef>
        <a:spcAft>
          <a:spcPts val="550"/>
        </a:spcAft>
        <a:buClr>
          <a:srgbClr val="E7A614"/>
        </a:buClr>
        <a:buSzPct val="100000"/>
        <a:buFont typeface="Arial" charset="0"/>
        <a:buChar char="•"/>
        <a:defRPr sz="2200" kern="1200">
          <a:solidFill>
            <a:schemeClr val="tx1"/>
          </a:solidFill>
          <a:latin typeface="+mn-lt"/>
          <a:ea typeface="ＭＳ Ｐゴシック" pitchFamily="-65" charset="-128"/>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hyperlink" Target="https://www.whitehouse.gov/sites/default/files/docs/progressreportoncommunitycollege.pdf"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www.westkentucky.kctcs.edu/en/Academics/K12/CSP.asp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838200"/>
            <a:ext cx="8229600" cy="6400800"/>
          </a:xfrm>
        </p:spPr>
        <p:txBody>
          <a:bodyPr anchor="ctr">
            <a:scene3d>
              <a:camera prst="orthographicFront"/>
              <a:lightRig rig="soft" dir="t">
                <a:rot lat="0" lon="0" rev="16800000"/>
              </a:lightRig>
            </a:scene3d>
          </a:bodyPr>
          <a:lstStyle/>
          <a:p>
            <a:pPr eaLnBrk="1" fontAlgn="auto" hangingPunct="1">
              <a:defRPr/>
            </a:pPr>
            <a:r>
              <a:rPr lang="en-US" sz="4000" dirty="0" smtClean="0">
                <a:solidFill>
                  <a:srgbClr val="00467F"/>
                </a:solidFill>
              </a:rPr>
              <a:t>Student Perspectives of a “Two Years Free” Scholarship Program </a:t>
            </a:r>
            <a:r>
              <a:rPr lang="en-US" sz="1300" cap="small" dirty="0" smtClean="0">
                <a:ln>
                  <a:noFill/>
                </a:ln>
                <a:solidFill>
                  <a:srgbClr val="696464"/>
                </a:solidFill>
                <a:effectLst/>
                <a:ea typeface="Calibri"/>
                <a:cs typeface="+mj-cs"/>
              </a:rPr>
              <a:t/>
            </a:r>
            <a:br>
              <a:rPr lang="en-US" sz="1300" cap="small" dirty="0" smtClean="0">
                <a:ln>
                  <a:noFill/>
                </a:ln>
                <a:solidFill>
                  <a:srgbClr val="696464"/>
                </a:solidFill>
                <a:effectLst/>
                <a:ea typeface="Calibri"/>
                <a:cs typeface="+mj-cs"/>
              </a:rPr>
            </a:br>
            <a:r>
              <a:rPr lang="en-US" sz="1300" cap="small" dirty="0">
                <a:ln>
                  <a:noFill/>
                </a:ln>
                <a:solidFill>
                  <a:srgbClr val="696464"/>
                </a:solidFill>
                <a:effectLst/>
                <a:latin typeface="Times New Roman"/>
                <a:ea typeface="Calibri"/>
                <a:cs typeface="+mj-cs"/>
              </a:rPr>
              <a:t/>
            </a:r>
            <a:br>
              <a:rPr lang="en-US" sz="1300" cap="small" dirty="0">
                <a:ln>
                  <a:noFill/>
                </a:ln>
                <a:solidFill>
                  <a:srgbClr val="696464"/>
                </a:solidFill>
                <a:effectLst/>
                <a:latin typeface="Times New Roman"/>
                <a:ea typeface="Calibri"/>
                <a:cs typeface="+mj-cs"/>
              </a:rPr>
            </a:br>
            <a:r>
              <a:rPr lang="en-US" sz="2000" cap="small" dirty="0" smtClean="0">
                <a:ln>
                  <a:noFill/>
                </a:ln>
                <a:solidFill>
                  <a:srgbClr val="696464"/>
                </a:solidFill>
                <a:effectLst/>
                <a:latin typeface="Gill Sans MT" panose="020B0502020104020203" pitchFamily="34" charset="0"/>
                <a:ea typeface="Calibri"/>
                <a:cs typeface="+mj-cs"/>
              </a:rPr>
              <a:t>League for Innovations 2017 Conference</a:t>
            </a:r>
            <a:br>
              <a:rPr lang="en-US" sz="2000" cap="small" dirty="0" smtClean="0">
                <a:ln>
                  <a:noFill/>
                </a:ln>
                <a:solidFill>
                  <a:srgbClr val="696464"/>
                </a:solidFill>
                <a:effectLst/>
                <a:latin typeface="Gill Sans MT" panose="020B0502020104020203" pitchFamily="34" charset="0"/>
                <a:ea typeface="Calibri"/>
                <a:cs typeface="+mj-cs"/>
              </a:rPr>
            </a:br>
            <a:r>
              <a:rPr lang="en-US" sz="2000" cap="small" dirty="0" smtClean="0">
                <a:ln>
                  <a:noFill/>
                </a:ln>
                <a:solidFill>
                  <a:srgbClr val="696464"/>
                </a:solidFill>
                <a:effectLst/>
                <a:latin typeface="Gill Sans MT" panose="020B0502020104020203" pitchFamily="34" charset="0"/>
                <a:ea typeface="Calibri"/>
                <a:cs typeface="+mj-cs"/>
              </a:rPr>
              <a:t>San Francisco, California</a:t>
            </a:r>
            <a:br>
              <a:rPr lang="en-US" sz="2000" cap="small" dirty="0" smtClean="0">
                <a:ln>
                  <a:noFill/>
                </a:ln>
                <a:solidFill>
                  <a:srgbClr val="696464"/>
                </a:solidFill>
                <a:effectLst/>
                <a:latin typeface="Gill Sans MT" panose="020B0502020104020203" pitchFamily="34" charset="0"/>
                <a:ea typeface="Calibri"/>
                <a:cs typeface="+mj-cs"/>
              </a:rPr>
            </a:br>
            <a:r>
              <a:rPr lang="en-US" sz="1300" cap="small" dirty="0" smtClean="0">
                <a:ln>
                  <a:noFill/>
                </a:ln>
                <a:solidFill>
                  <a:srgbClr val="696464"/>
                </a:solidFill>
                <a:effectLst/>
                <a:latin typeface="Gill Sans MT" panose="020B0502020104020203" pitchFamily="34" charset="0"/>
                <a:ea typeface="Calibri"/>
                <a:cs typeface="+mj-cs"/>
              </a:rPr>
              <a:t>_________________</a:t>
            </a:r>
            <a:r>
              <a:rPr lang="en-US" sz="1300" cap="small" dirty="0">
                <a:ln>
                  <a:noFill/>
                </a:ln>
                <a:solidFill>
                  <a:srgbClr val="696464"/>
                </a:solidFill>
                <a:effectLst/>
                <a:latin typeface="Gill Sans MT" panose="020B0502020104020203" pitchFamily="34" charset="0"/>
                <a:ea typeface="Calibri"/>
                <a:cs typeface="+mj-cs"/>
              </a:rPr>
              <a:t/>
            </a:r>
            <a:br>
              <a:rPr lang="en-US" sz="1300" cap="small" dirty="0">
                <a:ln>
                  <a:noFill/>
                </a:ln>
                <a:solidFill>
                  <a:srgbClr val="696464"/>
                </a:solidFill>
                <a:effectLst/>
                <a:latin typeface="Gill Sans MT" panose="020B0502020104020203" pitchFamily="34" charset="0"/>
                <a:ea typeface="Calibri"/>
                <a:cs typeface="+mj-cs"/>
              </a:rPr>
            </a:br>
            <a:endParaRPr lang="en-US" dirty="0">
              <a:solidFill>
                <a:srgbClr val="00467F"/>
              </a:solidFill>
              <a:effectLst/>
              <a:ea typeface="+mj-ea"/>
              <a:cs typeface="+mj-cs"/>
            </a:endParaRPr>
          </a:p>
        </p:txBody>
      </p:sp>
      <p:sp>
        <p:nvSpPr>
          <p:cNvPr id="3075" name="Subtitle 4"/>
          <p:cNvSpPr>
            <a:spLocks noGrp="1"/>
          </p:cNvSpPr>
          <p:nvPr>
            <p:ph type="subTitle" idx="1"/>
          </p:nvPr>
        </p:nvSpPr>
        <p:spPr bwMode="auto">
          <a:xfrm>
            <a:off x="0" y="3581400"/>
            <a:ext cx="9144000" cy="1981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eaLnBrk="1" hangingPunct="1">
              <a:spcAft>
                <a:spcPct val="0"/>
              </a:spcAft>
            </a:pPr>
            <a:r>
              <a:rPr lang="en-US" altLang="en-US" dirty="0" smtClean="0">
                <a:solidFill>
                  <a:srgbClr val="600000"/>
                </a:solidFill>
                <a:ea typeface="ＭＳ Ｐゴシック" pitchFamily="34" charset="-128"/>
              </a:rPr>
              <a:t>Kevin Gericke, Ph.D.</a:t>
            </a:r>
          </a:p>
          <a:p>
            <a:pPr eaLnBrk="1" hangingPunct="1">
              <a:spcAft>
                <a:spcPct val="0"/>
              </a:spcAft>
            </a:pPr>
            <a:r>
              <a:rPr lang="en-US" altLang="en-US" dirty="0" smtClean="0">
                <a:ea typeface="ＭＳ Ｐゴシック" pitchFamily="34" charset="-128"/>
              </a:rPr>
              <a:t>Professor of Economics:  kevin.gericke@kctcs.edu</a:t>
            </a:r>
          </a:p>
          <a:p>
            <a:pPr eaLnBrk="1" hangingPunct="1">
              <a:spcAft>
                <a:spcPct val="0"/>
              </a:spcAft>
            </a:pPr>
            <a:r>
              <a:rPr lang="en-US" altLang="en-US" dirty="0" smtClean="0">
                <a:solidFill>
                  <a:srgbClr val="600000"/>
                </a:solidFill>
                <a:ea typeface="ＭＳ Ｐゴシック" pitchFamily="34" charset="-128"/>
              </a:rPr>
              <a:t>Karen Hlinka, </a:t>
            </a:r>
            <a:r>
              <a:rPr lang="en-US" altLang="en-US" dirty="0" err="1" smtClean="0">
                <a:solidFill>
                  <a:srgbClr val="600000"/>
                </a:solidFill>
                <a:ea typeface="ＭＳ Ｐゴシック" pitchFamily="34" charset="-128"/>
              </a:rPr>
              <a:t>Ed.D</a:t>
            </a:r>
            <a:r>
              <a:rPr lang="en-US" altLang="en-US" dirty="0" smtClean="0">
                <a:solidFill>
                  <a:srgbClr val="600000"/>
                </a:solidFill>
                <a:ea typeface="ＭＳ Ｐゴシック" pitchFamily="34" charset="-128"/>
              </a:rPr>
              <a:t>.</a:t>
            </a:r>
          </a:p>
          <a:p>
            <a:pPr eaLnBrk="1" hangingPunct="1">
              <a:spcAft>
                <a:spcPct val="0"/>
              </a:spcAft>
            </a:pPr>
            <a:r>
              <a:rPr lang="en-US" altLang="en-US" dirty="0" smtClean="0">
                <a:ea typeface="ＭＳ Ｐゴシック" pitchFamily="34" charset="-128"/>
              </a:rPr>
              <a:t>Dean, Science and Mathematics:  karen.hlinka@kctcs.edu</a:t>
            </a:r>
          </a:p>
          <a:p>
            <a:pPr eaLnBrk="1" hangingPunct="1">
              <a:spcAft>
                <a:spcPct val="0"/>
              </a:spcAft>
            </a:pPr>
            <a:endParaRPr lang="en-US" altLang="en-US" dirty="0" smtClean="0">
              <a:ea typeface="ＭＳ Ｐゴシック" pitchFamily="34" charset="-128"/>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5410200"/>
          </a:xfrm>
        </p:spPr>
        <p:txBody>
          <a:bodyPr anchor="ctr">
            <a:scene3d>
              <a:camera prst="orthographicFront"/>
              <a:lightRig rig="soft" dir="t">
                <a:rot lat="0" lon="0" rev="16800000"/>
              </a:lightRig>
            </a:scene3d>
          </a:bodyPr>
          <a:lstStyle/>
          <a:p>
            <a:pPr eaLnBrk="1" fontAlgn="auto" hangingPunct="1">
              <a:defRPr/>
            </a:pPr>
            <a:r>
              <a:rPr lang="en-US" sz="4000" dirty="0" smtClean="0">
                <a:solidFill>
                  <a:srgbClr val="00467F"/>
                </a:solidFill>
                <a:effectLst/>
                <a:ea typeface="+mj-ea"/>
                <a:cs typeface="+mj-cs"/>
              </a:rPr>
              <a:t>Why should we be concerned about  “two years free” scholarship programs?</a:t>
            </a:r>
            <a:endParaRPr lang="en-US" sz="4000" dirty="0">
              <a:solidFill>
                <a:srgbClr val="00467F"/>
              </a:solidFill>
              <a:effectLst/>
              <a:ea typeface="+mj-ea"/>
              <a:cs typeface="+mj-cs"/>
            </a:endParaRPr>
          </a:p>
        </p:txBody>
      </p:sp>
    </p:spTree>
    <p:custDataLst>
      <p:tags r:id="rId1"/>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Content Placeholder 4"/>
          <p:cNvSpPr>
            <a:spLocks noGrp="1"/>
          </p:cNvSpPr>
          <p:nvPr>
            <p:ph idx="1"/>
          </p:nvPr>
        </p:nvSpPr>
        <p:spPr bwMode="auto">
          <a:xfrm>
            <a:off x="152400" y="838200"/>
            <a:ext cx="8610600" cy="434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563563" indent="-330200">
              <a:buFont typeface="Arial" pitchFamily="34" charset="0"/>
              <a:buChar char="•"/>
              <a:defRPr/>
            </a:pPr>
            <a:r>
              <a:rPr lang="en-US" altLang="en-US" sz="3200" dirty="0" smtClean="0">
                <a:solidFill>
                  <a:srgbClr val="00467F"/>
                </a:solidFill>
                <a:latin typeface="Calibri" pitchFamily="34" charset="0"/>
                <a:ea typeface="ＭＳ Ｐゴシック" pitchFamily="34" charset="-128"/>
              </a:rPr>
              <a:t>McCracken County’s  Community Scholarship Program (CSP)</a:t>
            </a:r>
          </a:p>
          <a:p>
            <a:pPr marL="563563" indent="-330200">
              <a:buFont typeface="Arial" pitchFamily="34" charset="0"/>
              <a:buChar char="•"/>
              <a:defRPr/>
            </a:pPr>
            <a:r>
              <a:rPr lang="en-US" altLang="en-US" sz="3200" dirty="0" smtClean="0">
                <a:solidFill>
                  <a:srgbClr val="00467F"/>
                </a:solidFill>
                <a:latin typeface="Calibri" pitchFamily="34" charset="0"/>
                <a:ea typeface="ＭＳ Ｐゴシック" pitchFamily="34" charset="-128"/>
              </a:rPr>
              <a:t>Importance of holding student focus groups</a:t>
            </a:r>
          </a:p>
          <a:p>
            <a:pPr marL="563563" indent="-330200">
              <a:buFont typeface="Arial" pitchFamily="34" charset="0"/>
              <a:buChar char="•"/>
              <a:defRPr/>
            </a:pPr>
            <a:r>
              <a:rPr lang="en-US" altLang="en-US" sz="3200" dirty="0" smtClean="0">
                <a:solidFill>
                  <a:srgbClr val="00467F"/>
                </a:solidFill>
                <a:latin typeface="Calibri" pitchFamily="34" charset="0"/>
                <a:ea typeface="ＭＳ Ｐゴシック" pitchFamily="34" charset="-128"/>
              </a:rPr>
              <a:t>What students say about CSP: Collecting the student perspective</a:t>
            </a:r>
          </a:p>
          <a:p>
            <a:pPr marL="563563" indent="-330200">
              <a:buFont typeface="Arial" pitchFamily="34" charset="0"/>
              <a:buChar char="•"/>
              <a:defRPr/>
            </a:pPr>
            <a:r>
              <a:rPr lang="en-US" altLang="en-US" sz="3200" dirty="0" smtClean="0">
                <a:solidFill>
                  <a:srgbClr val="00467F"/>
                </a:solidFill>
                <a:latin typeface="Calibri" pitchFamily="34" charset="0"/>
                <a:ea typeface="ＭＳ Ｐゴシック" pitchFamily="34" charset="-128"/>
              </a:rPr>
              <a:t>Practices that promote successful programs: Applications for your college and your community</a:t>
            </a:r>
          </a:p>
        </p:txBody>
      </p:sp>
      <p:sp>
        <p:nvSpPr>
          <p:cNvPr id="6" name="Title 5"/>
          <p:cNvSpPr>
            <a:spLocks noGrp="1"/>
          </p:cNvSpPr>
          <p:nvPr>
            <p:ph type="title"/>
          </p:nvPr>
        </p:nvSpPr>
        <p:spPr>
          <a:xfrm>
            <a:off x="457200" y="152400"/>
            <a:ext cx="8001000" cy="609600"/>
          </a:xfrm>
        </p:spPr>
        <p:txBody>
          <a:bodyPr>
            <a:scene3d>
              <a:camera prst="orthographicFront"/>
              <a:lightRig rig="soft" dir="t">
                <a:rot lat="0" lon="0" rev="16800000"/>
              </a:lightRig>
            </a:scene3d>
          </a:bodyPr>
          <a:lstStyle/>
          <a:p>
            <a:pPr algn="r" eaLnBrk="1" fontAlgn="auto" hangingPunct="1">
              <a:spcAft>
                <a:spcPts val="0"/>
              </a:spcAft>
              <a:defRPr/>
            </a:pPr>
            <a:r>
              <a:rPr lang="en-US" dirty="0" smtClean="0">
                <a:solidFill>
                  <a:srgbClr val="E7A614"/>
                </a:solidFill>
                <a:effectLst>
                  <a:outerShdw blurRad="38100" dist="38100" dir="2700000" algn="tl">
                    <a:srgbClr val="000000">
                      <a:alpha val="43137"/>
                    </a:srgbClr>
                  </a:outerShdw>
                </a:effectLst>
                <a:ea typeface="+mj-ea"/>
              </a:rPr>
              <a:t>agenda</a:t>
            </a:r>
            <a:endParaRPr lang="en-US" dirty="0">
              <a:solidFill>
                <a:srgbClr val="E7A614"/>
              </a:solidFill>
              <a:effectLst>
                <a:outerShdw blurRad="38100" dist="38100" dir="2700000" algn="tl">
                  <a:srgbClr val="000000">
                    <a:alpha val="43137"/>
                  </a:srgbClr>
                </a:outerShdw>
              </a:effectLst>
              <a:ea typeface="+mj-ea"/>
            </a:endParaRPr>
          </a:p>
        </p:txBody>
      </p:sp>
      <p:sp>
        <p:nvSpPr>
          <p:cNvPr id="5124" name="Subtitle 10"/>
          <p:cNvSpPr txBox="1">
            <a:spLocks/>
          </p:cNvSpPr>
          <p:nvPr/>
        </p:nvSpPr>
        <p:spPr bwMode="auto">
          <a:xfrm>
            <a:off x="609600" y="685800"/>
            <a:ext cx="853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lnSpc>
                <a:spcPct val="90000"/>
              </a:lnSpc>
              <a:spcAft>
                <a:spcPts val="550"/>
              </a:spcAft>
              <a:buClr>
                <a:srgbClr val="E7A614"/>
              </a:buClr>
              <a:buSzPct val="100000"/>
              <a:buFont typeface="Arial" charset="0"/>
              <a:buNone/>
            </a:pPr>
            <a:endParaRPr lang="en-US" altLang="en-US" sz="2500">
              <a:solidFill>
                <a:srgbClr val="7F7F7F"/>
              </a:solidFill>
              <a:latin typeface="Calibri" pitchFamily="34" charset="0"/>
            </a:endParaRPr>
          </a:p>
        </p:txBody>
      </p:sp>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8686800" cy="1295400"/>
          </a:xfrm>
        </p:spPr>
        <p:txBody>
          <a:bodyPr/>
          <a:lstStyle/>
          <a:p>
            <a:pPr marL="563563" indent="-330200">
              <a:defRPr/>
            </a:pPr>
            <a:r>
              <a:rPr lang="en-US" altLang="en-US" sz="3600" dirty="0" smtClean="0">
                <a:solidFill>
                  <a:srgbClr val="E7A614"/>
                </a:solidFill>
                <a:effectLst>
                  <a:outerShdw blurRad="38100" dist="38100" dir="2700000" algn="tl">
                    <a:srgbClr val="000000">
                      <a:alpha val="43137"/>
                    </a:srgbClr>
                  </a:outerShdw>
                </a:effectLst>
                <a:latin typeface="Calibri" pitchFamily="34" charset="0"/>
                <a:ea typeface="ＭＳ Ｐゴシック" pitchFamily="34" charset="-128"/>
              </a:rPr>
              <a:t>McCracken County’s  Community Scholarship Program (CSP)</a:t>
            </a:r>
          </a:p>
        </p:txBody>
      </p:sp>
      <p:sp>
        <p:nvSpPr>
          <p:cNvPr id="3" name="Content Placeholder 2"/>
          <p:cNvSpPr>
            <a:spLocks noGrp="1"/>
          </p:cNvSpPr>
          <p:nvPr>
            <p:ph idx="1"/>
          </p:nvPr>
        </p:nvSpPr>
        <p:spPr>
          <a:xfrm>
            <a:off x="457200" y="1828800"/>
            <a:ext cx="8229600" cy="3627438"/>
          </a:xfrm>
        </p:spPr>
        <p:txBody>
          <a:bodyPr/>
          <a:lstStyle/>
          <a:p>
            <a:pPr lvl="0" fontAlgn="auto">
              <a:spcBef>
                <a:spcPts val="600"/>
              </a:spcBef>
              <a:spcAft>
                <a:spcPts val="0"/>
              </a:spcAft>
              <a:buClr>
                <a:srgbClr val="D34817"/>
              </a:buClr>
              <a:buSzPct val="70000"/>
              <a:buFont typeface="Wingdings" panose="05000000000000000000" pitchFamily="2" charset="2"/>
              <a:buChar char="v"/>
            </a:pPr>
            <a:r>
              <a:rPr lang="en-US" sz="3000" dirty="0" smtClean="0">
                <a:solidFill>
                  <a:srgbClr val="00467F"/>
                </a:solidFill>
                <a:latin typeface="+mn-lt"/>
                <a:ea typeface="+mn-ea"/>
                <a:cs typeface="+mn-cs"/>
              </a:rPr>
              <a:t>Initiated </a:t>
            </a:r>
            <a:r>
              <a:rPr lang="en-US" sz="3000" dirty="0">
                <a:solidFill>
                  <a:srgbClr val="00467F"/>
                </a:solidFill>
                <a:latin typeface="+mn-lt"/>
                <a:ea typeface="+mn-ea"/>
                <a:cs typeface="+mn-cs"/>
              </a:rPr>
              <a:t>in </a:t>
            </a:r>
            <a:r>
              <a:rPr lang="en-US" sz="3000" dirty="0" smtClean="0">
                <a:solidFill>
                  <a:srgbClr val="00467F"/>
                </a:solidFill>
                <a:latin typeface="+mn-lt"/>
                <a:ea typeface="+mn-ea"/>
                <a:cs typeface="+mn-cs"/>
              </a:rPr>
              <a:t>2010 by the Rotary Club of Paducah</a:t>
            </a:r>
          </a:p>
          <a:p>
            <a:pPr lvl="0" fontAlgn="auto">
              <a:spcBef>
                <a:spcPts val="600"/>
              </a:spcBef>
              <a:spcAft>
                <a:spcPts val="0"/>
              </a:spcAft>
              <a:buClr>
                <a:srgbClr val="D34817"/>
              </a:buClr>
              <a:buSzPct val="70000"/>
              <a:buFont typeface="Wingdings" panose="05000000000000000000" pitchFamily="2" charset="2"/>
              <a:buChar char="v"/>
            </a:pPr>
            <a:r>
              <a:rPr lang="en-US" sz="3000" dirty="0" smtClean="0">
                <a:solidFill>
                  <a:srgbClr val="00467F"/>
                </a:solidFill>
                <a:latin typeface="+mn-lt"/>
                <a:ea typeface="+mn-ea"/>
                <a:cs typeface="+mn-cs"/>
              </a:rPr>
              <a:t>Provide gap-funding to any McCracken County high school graduate enrolled at WKCTC</a:t>
            </a:r>
          </a:p>
          <a:p>
            <a:pPr lvl="0" fontAlgn="auto">
              <a:spcBef>
                <a:spcPts val="600"/>
              </a:spcBef>
              <a:spcAft>
                <a:spcPts val="0"/>
              </a:spcAft>
              <a:buClr>
                <a:srgbClr val="D34817"/>
              </a:buClr>
              <a:buSzPct val="70000"/>
              <a:buFont typeface="Wingdings" panose="05000000000000000000" pitchFamily="2" charset="2"/>
              <a:buChar char="v"/>
            </a:pPr>
            <a:r>
              <a:rPr lang="en-US" sz="3000" dirty="0" smtClean="0">
                <a:solidFill>
                  <a:srgbClr val="00467F"/>
                </a:solidFill>
                <a:latin typeface="+mn-lt"/>
                <a:ea typeface="+mn-ea"/>
                <a:cs typeface="+mn-cs"/>
              </a:rPr>
              <a:t>Loosely modeled after Kalamazoo Promise</a:t>
            </a:r>
            <a:r>
              <a:rPr lang="en-US" sz="3000" dirty="0" smtClean="0">
                <a:solidFill>
                  <a:srgbClr val="00467F"/>
                </a:solidFill>
                <a:cs typeface="ＭＳ Ｐゴシック" pitchFamily="-65" charset="-128"/>
              </a:rPr>
              <a:t> as an “economic development strategy, a boon to the middle class, and a gift to the poor” (Miller-Adams, 2009, pg 2).</a:t>
            </a:r>
            <a:endParaRPr lang="en-US" sz="3000" dirty="0" smtClean="0">
              <a:solidFill>
                <a:srgbClr val="00467F"/>
              </a:solidFill>
              <a:latin typeface="+mn-lt"/>
              <a:ea typeface="+mn-ea"/>
              <a:cs typeface="+mn-cs"/>
            </a:endParaRPr>
          </a:p>
          <a:p>
            <a:pPr lvl="0" fontAlgn="auto">
              <a:spcBef>
                <a:spcPts val="600"/>
              </a:spcBef>
              <a:spcAft>
                <a:spcPts val="0"/>
              </a:spcAft>
              <a:buClr>
                <a:srgbClr val="D34817"/>
              </a:buClr>
              <a:buSzPct val="70000"/>
              <a:buFont typeface="Wingdings" panose="05000000000000000000" pitchFamily="2" charset="2"/>
              <a:buChar char="v"/>
            </a:pPr>
            <a:endParaRPr lang="en-US" sz="3200" b="1" dirty="0" smtClean="0">
              <a:solidFill>
                <a:srgbClr val="00467F"/>
              </a:solidFill>
              <a:latin typeface="+mn-lt"/>
              <a:ea typeface="+mn-ea"/>
              <a:cs typeface="+mn-cs"/>
            </a:endParaRPr>
          </a:p>
          <a:p>
            <a:pPr lvl="0" fontAlgn="auto">
              <a:spcBef>
                <a:spcPts val="600"/>
              </a:spcBef>
              <a:spcAft>
                <a:spcPts val="0"/>
              </a:spcAft>
              <a:buClr>
                <a:srgbClr val="D34817"/>
              </a:buClr>
              <a:buSzPct val="70000"/>
              <a:buFont typeface="Wingdings" panose="05000000000000000000" pitchFamily="2" charset="2"/>
              <a:buChar char="v"/>
            </a:pPr>
            <a:endParaRPr lang="en-US" sz="3200" b="1" dirty="0" smtClean="0">
              <a:solidFill>
                <a:srgbClr val="00467F"/>
              </a:solidFill>
              <a:latin typeface="+mn-lt"/>
              <a:ea typeface="+mn-ea"/>
              <a:cs typeface="+mn-cs"/>
            </a:endParaRPr>
          </a:p>
          <a:p>
            <a:pPr marL="914400" lvl="0" indent="-450850" fontAlgn="auto">
              <a:spcBef>
                <a:spcPts val="600"/>
              </a:spcBef>
              <a:spcAft>
                <a:spcPts val="0"/>
              </a:spcAft>
              <a:buClr>
                <a:srgbClr val="D34817"/>
              </a:buClr>
              <a:buSzPct val="70000"/>
              <a:buFont typeface="Wingdings" pitchFamily="2" charset="2"/>
              <a:buChar char="§"/>
            </a:pPr>
            <a:endParaRPr lang="en-US" sz="2400" dirty="0" smtClean="0">
              <a:solidFill>
                <a:srgbClr val="00467F"/>
              </a:solidFill>
              <a:latin typeface="+mn-lt"/>
              <a:ea typeface="+mn-ea"/>
              <a:cs typeface="+mn-cs"/>
            </a:endParaRPr>
          </a:p>
        </p:txBody>
      </p:sp>
    </p:spTree>
    <p:custDataLst>
      <p:tags r:id="rId1"/>
    </p:custDataLst>
    <p:extLst>
      <p:ext uri="{BB962C8B-B14F-4D97-AF65-F5344CB8AC3E}">
        <p14:creationId xmlns:p14="http://schemas.microsoft.com/office/powerpoint/2010/main" val="16251981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2"/>
          </p:nvPr>
        </p:nvSpPr>
        <p:spPr>
          <a:xfrm>
            <a:off x="381000" y="3962400"/>
            <a:ext cx="4267200" cy="990600"/>
          </a:xfrm>
        </p:spPr>
        <p:txBody>
          <a:bodyPr/>
          <a:lstStyle/>
          <a:p>
            <a:pPr marL="808038" lvl="0" indent="-457200" fontAlgn="auto">
              <a:spcBef>
                <a:spcPts val="600"/>
              </a:spcBef>
              <a:spcAft>
                <a:spcPts val="0"/>
              </a:spcAft>
              <a:buClr>
                <a:srgbClr val="D34817"/>
              </a:buClr>
              <a:buSzPct val="70000"/>
              <a:buFont typeface="Wingdings" panose="05000000000000000000" pitchFamily="2" charset="2"/>
              <a:buChar char="§"/>
            </a:pPr>
            <a:r>
              <a:rPr lang="en-US" sz="2800" dirty="0" smtClean="0">
                <a:solidFill>
                  <a:srgbClr val="00467F"/>
                </a:solidFill>
                <a:ea typeface="+mn-ea"/>
                <a:cs typeface="+mn-cs"/>
              </a:rPr>
              <a:t>HS performance</a:t>
            </a:r>
          </a:p>
          <a:p>
            <a:pPr marL="808038" lvl="0" indent="-457200" fontAlgn="auto">
              <a:spcBef>
                <a:spcPts val="600"/>
              </a:spcBef>
              <a:spcAft>
                <a:spcPts val="0"/>
              </a:spcAft>
              <a:buClr>
                <a:srgbClr val="D34817"/>
              </a:buClr>
              <a:buSzPct val="70000"/>
              <a:buFont typeface="Wingdings" panose="05000000000000000000" pitchFamily="2" charset="2"/>
              <a:buChar char="§"/>
            </a:pPr>
            <a:r>
              <a:rPr lang="en-US" sz="2800" dirty="0" smtClean="0">
                <a:solidFill>
                  <a:srgbClr val="00467F"/>
                </a:solidFill>
                <a:ea typeface="+mn-ea"/>
                <a:cs typeface="+mn-cs"/>
              </a:rPr>
              <a:t>WKCTC enrollment</a:t>
            </a:r>
          </a:p>
          <a:p>
            <a:endParaRPr lang="en-US" dirty="0"/>
          </a:p>
        </p:txBody>
      </p:sp>
      <p:sp>
        <p:nvSpPr>
          <p:cNvPr id="2" name="Title 1"/>
          <p:cNvSpPr>
            <a:spLocks noGrp="1"/>
          </p:cNvSpPr>
          <p:nvPr>
            <p:ph type="title"/>
          </p:nvPr>
        </p:nvSpPr>
        <p:spPr>
          <a:xfrm>
            <a:off x="76200" y="274638"/>
            <a:ext cx="8610600" cy="1143000"/>
          </a:xfrm>
        </p:spPr>
        <p:txBody>
          <a:bodyPr/>
          <a:lstStyle/>
          <a:p>
            <a:pPr marL="563563" indent="-330200">
              <a:defRPr/>
            </a:pPr>
            <a:r>
              <a:rPr lang="en-US" altLang="en-US" sz="3600" dirty="0" smtClean="0">
                <a:solidFill>
                  <a:srgbClr val="E7A614"/>
                </a:solidFill>
                <a:latin typeface="Calibri" pitchFamily="34" charset="0"/>
                <a:ea typeface="ＭＳ Ｐゴシック" pitchFamily="34" charset="-128"/>
              </a:rPr>
              <a:t>Importance of holding </a:t>
            </a:r>
            <a:br>
              <a:rPr lang="en-US" altLang="en-US" sz="3600" dirty="0" smtClean="0">
                <a:solidFill>
                  <a:srgbClr val="E7A614"/>
                </a:solidFill>
                <a:latin typeface="Calibri" pitchFamily="34" charset="0"/>
                <a:ea typeface="ＭＳ Ｐゴシック" pitchFamily="34" charset="-128"/>
              </a:rPr>
            </a:br>
            <a:r>
              <a:rPr lang="en-US" altLang="en-US" sz="3600" dirty="0" smtClean="0">
                <a:solidFill>
                  <a:srgbClr val="E7A614"/>
                </a:solidFill>
                <a:latin typeface="Calibri" pitchFamily="34" charset="0"/>
                <a:ea typeface="ＭＳ Ｐゴシック" pitchFamily="34" charset="-128"/>
              </a:rPr>
              <a:t>Student focus groups</a:t>
            </a:r>
          </a:p>
        </p:txBody>
      </p:sp>
      <p:sp>
        <p:nvSpPr>
          <p:cNvPr id="3" name="Content Placeholder 2"/>
          <p:cNvSpPr>
            <a:spLocks noGrp="1"/>
          </p:cNvSpPr>
          <p:nvPr>
            <p:ph idx="14"/>
          </p:nvPr>
        </p:nvSpPr>
        <p:spPr>
          <a:xfrm>
            <a:off x="4191000" y="3962400"/>
            <a:ext cx="4953000" cy="1143000"/>
          </a:xfrm>
        </p:spPr>
        <p:txBody>
          <a:bodyPr/>
          <a:lstStyle/>
          <a:p>
            <a:pPr marL="808038" lvl="0" indent="-457200" fontAlgn="auto">
              <a:spcBef>
                <a:spcPts val="600"/>
              </a:spcBef>
              <a:spcAft>
                <a:spcPts val="0"/>
              </a:spcAft>
              <a:buClr>
                <a:srgbClr val="D34817"/>
              </a:buClr>
              <a:buSzPct val="70000"/>
              <a:buFont typeface="Wingdings" panose="05000000000000000000" pitchFamily="2" charset="2"/>
              <a:buChar char="§"/>
            </a:pPr>
            <a:r>
              <a:rPr lang="en-US" sz="2800" dirty="0" smtClean="0">
                <a:solidFill>
                  <a:srgbClr val="00467F"/>
                </a:solidFill>
                <a:latin typeface="+mn-lt"/>
                <a:ea typeface="+mn-ea"/>
                <a:cs typeface="+mn-cs"/>
              </a:rPr>
              <a:t>WKCTC retention</a:t>
            </a:r>
          </a:p>
          <a:p>
            <a:pPr marL="808038" lvl="0" indent="-457200" fontAlgn="auto">
              <a:spcBef>
                <a:spcPts val="600"/>
              </a:spcBef>
              <a:spcAft>
                <a:spcPts val="0"/>
              </a:spcAft>
              <a:buClr>
                <a:srgbClr val="D34817"/>
              </a:buClr>
              <a:buSzPct val="70000"/>
              <a:buFont typeface="Wingdings" panose="05000000000000000000" pitchFamily="2" charset="2"/>
              <a:buChar char="§"/>
            </a:pPr>
            <a:r>
              <a:rPr lang="en-US" sz="2800" dirty="0" smtClean="0">
                <a:solidFill>
                  <a:srgbClr val="00467F"/>
                </a:solidFill>
                <a:latin typeface="+mn-lt"/>
                <a:ea typeface="+mn-ea"/>
                <a:cs typeface="+mn-cs"/>
              </a:rPr>
              <a:t>WKCTC degree completion</a:t>
            </a:r>
          </a:p>
          <a:p>
            <a:pPr lvl="0" fontAlgn="auto">
              <a:spcBef>
                <a:spcPts val="600"/>
              </a:spcBef>
              <a:spcAft>
                <a:spcPts val="0"/>
              </a:spcAft>
              <a:buClr>
                <a:srgbClr val="D34817"/>
              </a:buClr>
              <a:buSzPct val="70000"/>
              <a:buFont typeface="Wingdings" panose="05000000000000000000" pitchFamily="2" charset="2"/>
              <a:buChar char="§"/>
            </a:pPr>
            <a:endParaRPr lang="en-US" sz="2800" b="1" dirty="0" smtClean="0">
              <a:solidFill>
                <a:srgbClr val="00467F"/>
              </a:solidFill>
              <a:latin typeface="+mn-lt"/>
              <a:ea typeface="+mn-ea"/>
              <a:cs typeface="+mn-cs"/>
            </a:endParaRPr>
          </a:p>
          <a:p>
            <a:pPr marL="914400" lvl="0" indent="-450850" fontAlgn="auto">
              <a:spcBef>
                <a:spcPts val="600"/>
              </a:spcBef>
              <a:spcAft>
                <a:spcPts val="0"/>
              </a:spcAft>
              <a:buClr>
                <a:srgbClr val="D34817"/>
              </a:buClr>
              <a:buSzPct val="70000"/>
              <a:buFont typeface="Wingdings" panose="05000000000000000000" pitchFamily="2" charset="2"/>
              <a:buChar char="§"/>
            </a:pPr>
            <a:endParaRPr lang="en-US" sz="2400" dirty="0" smtClean="0">
              <a:solidFill>
                <a:schemeClr val="bg1"/>
              </a:solidFill>
              <a:latin typeface="+mn-lt"/>
              <a:ea typeface="+mn-ea"/>
              <a:cs typeface="+mn-cs"/>
            </a:endParaRPr>
          </a:p>
        </p:txBody>
      </p:sp>
      <p:sp>
        <p:nvSpPr>
          <p:cNvPr id="4" name="Subtitle 3"/>
          <p:cNvSpPr>
            <a:spLocks noGrp="1"/>
          </p:cNvSpPr>
          <p:nvPr>
            <p:ph type="subTitle" idx="1"/>
          </p:nvPr>
        </p:nvSpPr>
        <p:spPr>
          <a:xfrm>
            <a:off x="228600" y="1524000"/>
            <a:ext cx="8127242" cy="1219200"/>
          </a:xfrm>
        </p:spPr>
        <p:txBody>
          <a:bodyPr>
            <a:noAutofit/>
          </a:bodyPr>
          <a:lstStyle/>
          <a:p>
            <a:pPr marL="463550" lvl="0" indent="-463550" algn="l" fontAlgn="auto">
              <a:spcBef>
                <a:spcPts val="600"/>
              </a:spcBef>
              <a:spcAft>
                <a:spcPts val="0"/>
              </a:spcAft>
              <a:buClr>
                <a:srgbClr val="D34817"/>
              </a:buClr>
              <a:buSzPct val="70000"/>
              <a:buFont typeface="Wingdings" pitchFamily="2" charset="2"/>
              <a:buChar char="v"/>
            </a:pPr>
            <a:r>
              <a:rPr lang="en-US" sz="2800" dirty="0" smtClean="0">
                <a:solidFill>
                  <a:srgbClr val="00467F"/>
                </a:solidFill>
                <a:ea typeface="+mn-ea"/>
                <a:cs typeface="+mn-cs"/>
              </a:rPr>
              <a:t>Students in the first cohort nearing graduation from WKCTC in May 2016</a:t>
            </a:r>
          </a:p>
          <a:p>
            <a:pPr marL="463550" lvl="0" indent="-463550" algn="l" fontAlgn="auto">
              <a:spcBef>
                <a:spcPts val="600"/>
              </a:spcBef>
              <a:spcAft>
                <a:spcPts val="0"/>
              </a:spcAft>
              <a:buClr>
                <a:srgbClr val="D34817"/>
              </a:buClr>
              <a:buSzPct val="70000"/>
              <a:buFont typeface="Wingdings" pitchFamily="2" charset="2"/>
              <a:buChar char="v"/>
            </a:pPr>
            <a:r>
              <a:rPr lang="en-US" sz="2800" dirty="0" smtClean="0">
                <a:solidFill>
                  <a:srgbClr val="00467F"/>
                </a:solidFill>
                <a:ea typeface="+mn-ea"/>
                <a:cs typeface="+mn-cs"/>
              </a:rPr>
              <a:t>Quantitative Measures indicated CSP successes</a:t>
            </a:r>
          </a:p>
          <a:p>
            <a:pPr marL="463550" indent="-463550" algn="l" fontAlgn="auto">
              <a:spcBef>
                <a:spcPts val="600"/>
              </a:spcBef>
              <a:spcAft>
                <a:spcPts val="0"/>
              </a:spcAft>
              <a:buClr>
                <a:srgbClr val="D34817"/>
              </a:buClr>
              <a:buSzPct val="70000"/>
              <a:buFont typeface="Wingdings" pitchFamily="2" charset="2"/>
              <a:buChar char="v"/>
            </a:pPr>
            <a:r>
              <a:rPr lang="en-US" sz="2800" dirty="0" smtClean="0">
                <a:solidFill>
                  <a:srgbClr val="00467F"/>
                </a:solidFill>
                <a:ea typeface="+mn-ea"/>
                <a:cs typeface="+mn-cs"/>
              </a:rPr>
              <a:t>Research Questions: What are the impacts of CSP, from a student perspective, on:</a:t>
            </a:r>
          </a:p>
          <a:p>
            <a:endParaRPr lang="en-US" sz="2800" dirty="0"/>
          </a:p>
        </p:txBody>
      </p:sp>
    </p:spTree>
    <p:custDataLst>
      <p:tags r:id="rId1"/>
    </p:custDataLst>
    <p:extLst>
      <p:ext uri="{BB962C8B-B14F-4D97-AF65-F5344CB8AC3E}">
        <p14:creationId xmlns:p14="http://schemas.microsoft.com/office/powerpoint/2010/main" val="16251981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8686800" cy="1905000"/>
          </a:xfrm>
        </p:spPr>
        <p:txBody>
          <a:bodyPr/>
          <a:lstStyle/>
          <a:p>
            <a:pPr marL="563563" indent="-330200">
              <a:defRPr/>
            </a:pPr>
            <a:r>
              <a:rPr lang="en-US" altLang="en-US" sz="3500" dirty="0" smtClean="0">
                <a:solidFill>
                  <a:srgbClr val="E7A614"/>
                </a:solidFill>
                <a:latin typeface="Calibri" pitchFamily="34" charset="0"/>
                <a:ea typeface="ＭＳ Ｐゴシック" pitchFamily="34" charset="-128"/>
              </a:rPr>
              <a:t>What students say: </a:t>
            </a:r>
            <a:br>
              <a:rPr lang="en-US" altLang="en-US" sz="3500" dirty="0" smtClean="0">
                <a:solidFill>
                  <a:srgbClr val="E7A614"/>
                </a:solidFill>
                <a:latin typeface="Calibri" pitchFamily="34" charset="0"/>
                <a:ea typeface="ＭＳ Ｐゴシック" pitchFamily="34" charset="-128"/>
              </a:rPr>
            </a:br>
            <a:r>
              <a:rPr lang="en-US" altLang="en-US" sz="3500" dirty="0" smtClean="0">
                <a:solidFill>
                  <a:srgbClr val="E7A614"/>
                </a:solidFill>
                <a:latin typeface="Calibri" pitchFamily="34" charset="0"/>
                <a:ea typeface="ＭＳ Ｐゴシック" pitchFamily="34" charset="-128"/>
              </a:rPr>
              <a:t>Collecting the student perspective through student focus groups</a:t>
            </a:r>
            <a:r>
              <a:rPr lang="en-US" altLang="en-US" sz="3600" dirty="0" smtClean="0">
                <a:solidFill>
                  <a:srgbClr val="00467F"/>
                </a:solidFill>
                <a:latin typeface="Calibri" pitchFamily="34" charset="0"/>
                <a:ea typeface="ＭＳ Ｐゴシック" pitchFamily="34" charset="-128"/>
              </a:rPr>
              <a:t/>
            </a:r>
            <a:br>
              <a:rPr lang="en-US" altLang="en-US" sz="3600" dirty="0" smtClean="0">
                <a:solidFill>
                  <a:srgbClr val="00467F"/>
                </a:solidFill>
                <a:latin typeface="Calibri" pitchFamily="34" charset="0"/>
                <a:ea typeface="ＭＳ Ｐゴシック" pitchFamily="34" charset="-128"/>
              </a:rPr>
            </a:br>
            <a:endParaRPr lang="en-US" altLang="en-US" sz="3600" dirty="0" smtClean="0">
              <a:solidFill>
                <a:srgbClr val="E7A614"/>
              </a:solidFill>
              <a:latin typeface="Calibri" pitchFamily="34" charset="0"/>
              <a:ea typeface="ＭＳ Ｐゴシック" pitchFamily="34" charset="-128"/>
            </a:endParaRPr>
          </a:p>
        </p:txBody>
      </p:sp>
      <p:sp>
        <p:nvSpPr>
          <p:cNvPr id="3" name="Content Placeholder 2"/>
          <p:cNvSpPr>
            <a:spLocks noGrp="1"/>
          </p:cNvSpPr>
          <p:nvPr>
            <p:ph idx="1"/>
          </p:nvPr>
        </p:nvSpPr>
        <p:spPr>
          <a:xfrm>
            <a:off x="0" y="2057400"/>
            <a:ext cx="9144000" cy="3246438"/>
          </a:xfrm>
        </p:spPr>
        <p:txBody>
          <a:bodyPr/>
          <a:lstStyle/>
          <a:p>
            <a:pPr marL="350838" lvl="0" indent="-233363" fontAlgn="auto">
              <a:spcBef>
                <a:spcPts val="0"/>
              </a:spcBef>
              <a:spcAft>
                <a:spcPts val="0"/>
              </a:spcAft>
              <a:buClr>
                <a:srgbClr val="D34817"/>
              </a:buClr>
              <a:buSzPct val="70000"/>
              <a:buFont typeface="Wingdings" pitchFamily="2" charset="2"/>
              <a:buChar char="§"/>
            </a:pPr>
            <a:r>
              <a:rPr lang="en-US" sz="2800" dirty="0" smtClean="0">
                <a:solidFill>
                  <a:srgbClr val="00467F"/>
                </a:solidFill>
                <a:cs typeface="ＭＳ Ｐゴシック" pitchFamily="-65" charset="-128"/>
              </a:rPr>
              <a:t>Students invited to participate were those who: (a) were CSP eligible, entering WKCTC in Fall 2014, and (b) were currently enrolled.</a:t>
            </a:r>
          </a:p>
          <a:p>
            <a:pPr marL="350838" lvl="0" indent="-233363" fontAlgn="auto">
              <a:spcBef>
                <a:spcPts val="0"/>
              </a:spcBef>
              <a:spcAft>
                <a:spcPts val="0"/>
              </a:spcAft>
              <a:buClr>
                <a:srgbClr val="D34817"/>
              </a:buClr>
              <a:buSzPct val="70000"/>
              <a:buFont typeface="Wingdings" pitchFamily="2" charset="2"/>
              <a:buChar char="§"/>
            </a:pPr>
            <a:r>
              <a:rPr lang="en-US" sz="2800" dirty="0" smtClean="0">
                <a:solidFill>
                  <a:srgbClr val="00467F"/>
                </a:solidFill>
                <a:cs typeface="ＭＳ Ｐゴシック" pitchFamily="-65" charset="-128"/>
              </a:rPr>
              <a:t>Purposely chose </a:t>
            </a:r>
            <a:r>
              <a:rPr lang="en-US" sz="2800" smtClean="0">
                <a:solidFill>
                  <a:srgbClr val="00467F"/>
                </a:solidFill>
                <a:cs typeface="ＭＳ Ｐゴシック" pitchFamily="-65" charset="-128"/>
              </a:rPr>
              <a:t>students earning </a:t>
            </a:r>
            <a:r>
              <a:rPr lang="en-US" sz="2800" dirty="0" smtClean="0">
                <a:solidFill>
                  <a:srgbClr val="00467F"/>
                </a:solidFill>
                <a:cs typeface="ＭＳ Ｐゴシック" pitchFamily="-65" charset="-128"/>
              </a:rPr>
              <a:t>different credit hours and GPAs</a:t>
            </a:r>
          </a:p>
          <a:p>
            <a:pPr marL="350838" lvl="0" indent="-233363" fontAlgn="auto">
              <a:spcBef>
                <a:spcPts val="0"/>
              </a:spcBef>
              <a:spcAft>
                <a:spcPts val="0"/>
              </a:spcAft>
              <a:buClr>
                <a:srgbClr val="D34817"/>
              </a:buClr>
              <a:buSzPct val="70000"/>
              <a:buFont typeface="Wingdings" pitchFamily="2" charset="2"/>
              <a:buChar char="§"/>
            </a:pPr>
            <a:r>
              <a:rPr lang="en-US" sz="2800" dirty="0" smtClean="0">
                <a:solidFill>
                  <a:srgbClr val="00467F"/>
                </a:solidFill>
                <a:cs typeface="ＭＳ Ｐゴシック" pitchFamily="-65" charset="-128"/>
              </a:rPr>
              <a:t>Participants reflect counties’ ethnic and gender make-up </a:t>
            </a:r>
          </a:p>
          <a:p>
            <a:pPr marL="350838" lvl="0" indent="-233363" fontAlgn="auto">
              <a:spcBef>
                <a:spcPts val="0"/>
              </a:spcBef>
              <a:spcAft>
                <a:spcPts val="0"/>
              </a:spcAft>
              <a:buClr>
                <a:srgbClr val="D34817"/>
              </a:buClr>
              <a:buSzPct val="70000"/>
              <a:buFont typeface="Wingdings" pitchFamily="2" charset="2"/>
              <a:buChar char="§"/>
            </a:pPr>
            <a:r>
              <a:rPr lang="en-US" sz="2800" dirty="0" smtClean="0">
                <a:solidFill>
                  <a:srgbClr val="00467F"/>
                </a:solidFill>
                <a:cs typeface="ＭＳ Ｐゴシック" pitchFamily="-65" charset="-128"/>
              </a:rPr>
              <a:t>Three focus groups of 3-10 students; 19 students total</a:t>
            </a:r>
          </a:p>
          <a:p>
            <a:pPr marL="914400" lvl="0" indent="-450850" fontAlgn="auto">
              <a:spcBef>
                <a:spcPts val="600"/>
              </a:spcBef>
              <a:spcAft>
                <a:spcPts val="0"/>
              </a:spcAft>
              <a:buClr>
                <a:srgbClr val="D34817"/>
              </a:buClr>
              <a:buSzPct val="70000"/>
              <a:buFont typeface="Wingdings" pitchFamily="2" charset="2"/>
              <a:buChar char="§"/>
            </a:pPr>
            <a:endParaRPr lang="en-US" sz="2400" dirty="0" smtClean="0">
              <a:solidFill>
                <a:srgbClr val="00467F"/>
              </a:solidFill>
              <a:cs typeface="ＭＳ Ｐゴシック" pitchFamily="-65" charset="-128"/>
            </a:endParaRPr>
          </a:p>
          <a:p>
            <a:pPr marL="914400" lvl="0" indent="-450850" fontAlgn="auto">
              <a:spcBef>
                <a:spcPts val="600"/>
              </a:spcBef>
              <a:spcAft>
                <a:spcPts val="0"/>
              </a:spcAft>
              <a:buClr>
                <a:srgbClr val="D34817"/>
              </a:buClr>
              <a:buSzPct val="70000"/>
              <a:buFont typeface="Wingdings" pitchFamily="2" charset="2"/>
              <a:buChar char="§"/>
            </a:pPr>
            <a:endParaRPr lang="en-US" sz="2400" dirty="0" smtClean="0">
              <a:solidFill>
                <a:srgbClr val="00467F"/>
              </a:solidFill>
              <a:latin typeface="+mn-lt"/>
              <a:ea typeface="+mn-ea"/>
              <a:cs typeface="+mn-cs"/>
            </a:endParaRPr>
          </a:p>
        </p:txBody>
      </p:sp>
    </p:spTree>
    <p:custDataLst>
      <p:tags r:id="rId1"/>
    </p:custDataLst>
    <p:extLst>
      <p:ext uri="{BB962C8B-B14F-4D97-AF65-F5344CB8AC3E}">
        <p14:creationId xmlns:p14="http://schemas.microsoft.com/office/powerpoint/2010/main" val="16251981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152400"/>
            <a:ext cx="6324600" cy="1265238"/>
          </a:xfrm>
        </p:spPr>
        <p:txBody>
          <a:bodyPr/>
          <a:lstStyle/>
          <a:p>
            <a:pPr algn="r"/>
            <a:r>
              <a:rPr lang="en-US" dirty="0" smtClean="0">
                <a:solidFill>
                  <a:srgbClr val="E7A614"/>
                </a:solidFill>
                <a:effectLst>
                  <a:outerShdw blurRad="38100" dist="38100" dir="2700000" algn="tl">
                    <a:srgbClr val="000000">
                      <a:alpha val="43137"/>
                    </a:srgbClr>
                  </a:outerShdw>
                </a:effectLst>
              </a:rPr>
              <a:t>Activity</a:t>
            </a:r>
            <a:endParaRPr lang="en-US" dirty="0">
              <a:solidFill>
                <a:srgbClr val="E7A614"/>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143000"/>
            <a:ext cx="8229600" cy="4953000"/>
          </a:xfrm>
        </p:spPr>
        <p:txBody>
          <a:bodyPr/>
          <a:lstStyle/>
          <a:p>
            <a:pPr marL="0" indent="0">
              <a:buNone/>
            </a:pPr>
            <a:r>
              <a:rPr lang="en-US" sz="2800" dirty="0">
                <a:solidFill>
                  <a:srgbClr val="00467F"/>
                </a:solidFill>
              </a:rPr>
              <a:t>In </a:t>
            </a:r>
            <a:r>
              <a:rPr lang="en-US" sz="2800" dirty="0" smtClean="0">
                <a:solidFill>
                  <a:srgbClr val="00467F"/>
                </a:solidFill>
              </a:rPr>
              <a:t>this </a:t>
            </a:r>
            <a:r>
              <a:rPr lang="en-US" sz="2800" dirty="0">
                <a:solidFill>
                  <a:srgbClr val="00467F"/>
                </a:solidFill>
              </a:rPr>
              <a:t>study, </a:t>
            </a:r>
            <a:r>
              <a:rPr lang="en-US" sz="2800" dirty="0" smtClean="0">
                <a:solidFill>
                  <a:srgbClr val="C00000"/>
                </a:solidFill>
              </a:rPr>
              <a:t>FOUR MAIN THEMES </a:t>
            </a:r>
            <a:r>
              <a:rPr lang="en-US" sz="2800" dirty="0" smtClean="0">
                <a:solidFill>
                  <a:srgbClr val="00467F"/>
                </a:solidFill>
              </a:rPr>
              <a:t>presented </a:t>
            </a:r>
            <a:r>
              <a:rPr lang="en-US" sz="2800" dirty="0">
                <a:solidFill>
                  <a:srgbClr val="00467F"/>
                </a:solidFill>
              </a:rPr>
              <a:t>themselves as influential values that impacted students’ decision-making </a:t>
            </a:r>
            <a:r>
              <a:rPr lang="en-US" sz="2800" dirty="0" smtClean="0">
                <a:solidFill>
                  <a:srgbClr val="00467F"/>
                </a:solidFill>
              </a:rPr>
              <a:t>about WKCTC:</a:t>
            </a:r>
          </a:p>
          <a:p>
            <a:pPr marL="622300" indent="-388938">
              <a:buFont typeface="Wingdings" pitchFamily="2" charset="2"/>
              <a:buChar char="Ø"/>
            </a:pPr>
            <a:r>
              <a:rPr lang="en-US" sz="2800" dirty="0" smtClean="0">
                <a:solidFill>
                  <a:srgbClr val="00467F"/>
                </a:solidFill>
              </a:rPr>
              <a:t>enrollment</a:t>
            </a:r>
          </a:p>
          <a:p>
            <a:pPr marL="622300" indent="-388938">
              <a:buFont typeface="Wingdings" pitchFamily="2" charset="2"/>
              <a:buChar char="Ø"/>
            </a:pPr>
            <a:r>
              <a:rPr lang="en-US" sz="2800" dirty="0" smtClean="0">
                <a:solidFill>
                  <a:srgbClr val="00467F"/>
                </a:solidFill>
              </a:rPr>
              <a:t>retention</a:t>
            </a:r>
          </a:p>
          <a:p>
            <a:pPr marL="622300" indent="-388938">
              <a:buFont typeface="Wingdings" pitchFamily="2" charset="2"/>
              <a:buChar char="Ø"/>
            </a:pPr>
            <a:r>
              <a:rPr lang="en-US" sz="2800" dirty="0" smtClean="0">
                <a:solidFill>
                  <a:srgbClr val="00467F"/>
                </a:solidFill>
              </a:rPr>
              <a:t>degree completion  </a:t>
            </a:r>
            <a:endParaRPr lang="en-US" sz="2800" dirty="0">
              <a:solidFill>
                <a:srgbClr val="00467F"/>
              </a:solidFill>
            </a:endParaRPr>
          </a:p>
          <a:p>
            <a:pPr marL="0" indent="0">
              <a:buNone/>
            </a:pPr>
            <a:r>
              <a:rPr lang="en-US" sz="2800" dirty="0" smtClean="0">
                <a:solidFill>
                  <a:srgbClr val="00467F"/>
                </a:solidFill>
              </a:rPr>
              <a:t>Working in small groups, as we read the following sets of quotations </a:t>
            </a:r>
            <a:r>
              <a:rPr lang="en-US" sz="2800" dirty="0" smtClean="0">
                <a:solidFill>
                  <a:srgbClr val="C00000"/>
                </a:solidFill>
              </a:rPr>
              <a:t>LISTEN </a:t>
            </a:r>
            <a:r>
              <a:rPr lang="en-US" sz="2800" dirty="0">
                <a:solidFill>
                  <a:srgbClr val="C00000"/>
                </a:solidFill>
              </a:rPr>
              <a:t>TO THE STUDENTS’ VOICES </a:t>
            </a:r>
            <a:r>
              <a:rPr lang="en-US" sz="2800" dirty="0" smtClean="0">
                <a:solidFill>
                  <a:srgbClr val="00467F"/>
                </a:solidFill>
              </a:rPr>
              <a:t>and </a:t>
            </a:r>
            <a:r>
              <a:rPr lang="en-US" sz="2800" dirty="0" smtClean="0">
                <a:solidFill>
                  <a:srgbClr val="C00000"/>
                </a:solidFill>
              </a:rPr>
              <a:t>HEAR </a:t>
            </a:r>
            <a:r>
              <a:rPr lang="en-US" sz="2800" dirty="0">
                <a:solidFill>
                  <a:srgbClr val="C00000"/>
                </a:solidFill>
              </a:rPr>
              <a:t>THE EMERGING THEMES</a:t>
            </a:r>
            <a:r>
              <a:rPr lang="en-US" sz="2800" dirty="0">
                <a:solidFill>
                  <a:srgbClr val="00467F"/>
                </a:solidFill>
              </a:rPr>
              <a:t>.</a:t>
            </a:r>
          </a:p>
          <a:p>
            <a:endParaRPr lang="en-US" dirty="0">
              <a:solidFill>
                <a:srgbClr val="00467F"/>
              </a:solidFill>
            </a:endParaRPr>
          </a:p>
        </p:txBody>
      </p:sp>
    </p:spTree>
    <p:custDataLst>
      <p:tags r:id="rId1"/>
    </p:custDataLst>
    <p:extLst>
      <p:ext uri="{BB962C8B-B14F-4D97-AF65-F5344CB8AC3E}">
        <p14:creationId xmlns:p14="http://schemas.microsoft.com/office/powerpoint/2010/main" val="12250217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pPr algn="l"/>
            <a:r>
              <a:rPr lang="en-US" dirty="0">
                <a:solidFill>
                  <a:srgbClr val="00467F"/>
                </a:solidFill>
                <a:effectLst/>
              </a:rPr>
              <a:t>Theme </a:t>
            </a:r>
            <a:r>
              <a:rPr lang="en-US" dirty="0" smtClean="0">
                <a:solidFill>
                  <a:srgbClr val="00467F"/>
                </a:solidFill>
                <a:effectLst/>
              </a:rPr>
              <a:t>1: ________________</a:t>
            </a:r>
            <a:endParaRPr lang="en-US" dirty="0">
              <a:solidFill>
                <a:srgbClr val="00467F"/>
              </a:solidFill>
              <a:effectLst/>
            </a:endParaRPr>
          </a:p>
        </p:txBody>
      </p:sp>
      <p:sp>
        <p:nvSpPr>
          <p:cNvPr id="3" name="Content Placeholder 2"/>
          <p:cNvSpPr>
            <a:spLocks noGrp="1"/>
          </p:cNvSpPr>
          <p:nvPr>
            <p:ph idx="1"/>
          </p:nvPr>
        </p:nvSpPr>
        <p:spPr>
          <a:xfrm>
            <a:off x="457200" y="1295400"/>
            <a:ext cx="8229600" cy="4419600"/>
          </a:xfrm>
        </p:spPr>
        <p:txBody>
          <a:bodyPr/>
          <a:lstStyle/>
          <a:p>
            <a:pPr marL="0" lvl="0" indent="0">
              <a:buNone/>
            </a:pPr>
            <a:r>
              <a:rPr lang="en-US" sz="2800" b="1" dirty="0" smtClean="0">
                <a:solidFill>
                  <a:srgbClr val="E7A614"/>
                </a:solidFill>
                <a:latin typeface="+mn-lt"/>
              </a:rPr>
              <a:t>Student  Quotes:</a:t>
            </a:r>
          </a:p>
          <a:p>
            <a:pPr marL="228600" marR="0" indent="-228600">
              <a:spcBef>
                <a:spcPts val="0"/>
              </a:spcBef>
              <a:spcAft>
                <a:spcPts val="0"/>
              </a:spcAft>
            </a:pPr>
            <a:r>
              <a:rPr lang="en-US" sz="2400" u="sng" dirty="0">
                <a:solidFill>
                  <a:srgbClr val="C00000"/>
                </a:solidFill>
                <a:latin typeface="+mn-lt"/>
                <a:ea typeface="Calibri" panose="020F0502020204030204" pitchFamily="34" charset="0"/>
              </a:rPr>
              <a:t>Trent</a:t>
            </a:r>
            <a:r>
              <a:rPr lang="en-US" sz="2400" dirty="0">
                <a:solidFill>
                  <a:srgbClr val="C00000"/>
                </a:solidFill>
                <a:latin typeface="+mn-lt"/>
                <a:ea typeface="Calibri" panose="020F0502020204030204" pitchFamily="34" charset="0"/>
              </a:rPr>
              <a:t>:</a:t>
            </a:r>
            <a:r>
              <a:rPr lang="en-US" sz="2400" dirty="0">
                <a:solidFill>
                  <a:schemeClr val="bg1"/>
                </a:solidFill>
                <a:latin typeface="+mn-lt"/>
                <a:ea typeface="Calibri" panose="020F0502020204030204" pitchFamily="34" charset="0"/>
              </a:rPr>
              <a:t>   </a:t>
            </a:r>
            <a:r>
              <a:rPr lang="en-US" sz="2400" dirty="0" smtClean="0">
                <a:solidFill>
                  <a:schemeClr val="bg1"/>
                </a:solidFill>
                <a:latin typeface="+mn-lt"/>
                <a:ea typeface="Calibri" panose="020F0502020204030204" pitchFamily="34" charset="0"/>
              </a:rPr>
              <a:t>We </a:t>
            </a:r>
            <a:r>
              <a:rPr lang="en-US" sz="2400" dirty="0">
                <a:solidFill>
                  <a:schemeClr val="bg1"/>
                </a:solidFill>
                <a:latin typeface="+mn-lt"/>
                <a:ea typeface="Calibri" panose="020F0502020204030204" pitchFamily="34" charset="0"/>
              </a:rPr>
              <a:t>signed up our 8</a:t>
            </a:r>
            <a:r>
              <a:rPr lang="en-US" sz="2400" baseline="30000" dirty="0">
                <a:solidFill>
                  <a:schemeClr val="bg1"/>
                </a:solidFill>
                <a:latin typeface="+mn-lt"/>
                <a:ea typeface="Calibri" panose="020F0502020204030204" pitchFamily="34" charset="0"/>
              </a:rPr>
              <a:t>th</a:t>
            </a:r>
            <a:r>
              <a:rPr lang="en-US" sz="2400" dirty="0">
                <a:solidFill>
                  <a:schemeClr val="bg1"/>
                </a:solidFill>
                <a:latin typeface="+mn-lt"/>
                <a:ea typeface="Calibri" panose="020F0502020204030204" pitchFamily="34" charset="0"/>
              </a:rPr>
              <a:t> grade year. It was like the very last week of our 8</a:t>
            </a:r>
            <a:r>
              <a:rPr lang="en-US" sz="2400" baseline="30000" dirty="0">
                <a:solidFill>
                  <a:schemeClr val="bg1"/>
                </a:solidFill>
                <a:latin typeface="+mn-lt"/>
                <a:ea typeface="Calibri" panose="020F0502020204030204" pitchFamily="34" charset="0"/>
              </a:rPr>
              <a:t>th</a:t>
            </a:r>
            <a:r>
              <a:rPr lang="en-US" sz="2400" dirty="0">
                <a:solidFill>
                  <a:schemeClr val="bg1"/>
                </a:solidFill>
                <a:latin typeface="+mn-lt"/>
                <a:ea typeface="Calibri" panose="020F0502020204030204" pitchFamily="34" charset="0"/>
              </a:rPr>
              <a:t> grade. </a:t>
            </a:r>
            <a:r>
              <a:rPr lang="en-US" sz="2400" dirty="0" smtClean="0">
                <a:solidFill>
                  <a:schemeClr val="bg1"/>
                </a:solidFill>
                <a:latin typeface="+mn-lt"/>
                <a:ea typeface="Calibri" panose="020F0502020204030204" pitchFamily="34" charset="0"/>
              </a:rPr>
              <a:t>They </a:t>
            </a:r>
            <a:r>
              <a:rPr lang="en-US" sz="2400" dirty="0">
                <a:solidFill>
                  <a:schemeClr val="bg1"/>
                </a:solidFill>
                <a:latin typeface="+mn-lt"/>
                <a:ea typeface="Calibri" panose="020F0502020204030204" pitchFamily="34" charset="0"/>
              </a:rPr>
              <a:t>had us sign the paper, you know, so everyone was able to be eligible when our first freshman year started. </a:t>
            </a:r>
            <a:r>
              <a:rPr lang="en-US" sz="2400" dirty="0" smtClean="0">
                <a:solidFill>
                  <a:schemeClr val="bg1"/>
                </a:solidFill>
                <a:latin typeface="+mn-lt"/>
                <a:ea typeface="Calibri" panose="020F0502020204030204" pitchFamily="34" charset="0"/>
              </a:rPr>
              <a:t>They </a:t>
            </a:r>
            <a:r>
              <a:rPr lang="en-US" sz="2400" dirty="0">
                <a:solidFill>
                  <a:schemeClr val="bg1"/>
                </a:solidFill>
                <a:latin typeface="+mn-lt"/>
                <a:ea typeface="Calibri" panose="020F0502020204030204" pitchFamily="34" charset="0"/>
              </a:rPr>
              <a:t>went ahead and made sure everyone across the board was eligible for this scholarship.  And I think that was a great aspect, to make sure that they do show that they didn’t just single pick certain people.  Every school, every student, had the option, you know, to sign up with their parents. </a:t>
            </a:r>
          </a:p>
          <a:p>
            <a:endParaRPr lang="en-US" sz="1800" dirty="0">
              <a:solidFill>
                <a:schemeClr val="bg1"/>
              </a:solidFill>
              <a:latin typeface="+mn-lt"/>
            </a:endParaRPr>
          </a:p>
        </p:txBody>
      </p:sp>
    </p:spTree>
    <p:custDataLst>
      <p:tags r:id="rId1"/>
    </p:custDataLst>
    <p:extLst>
      <p:ext uri="{BB962C8B-B14F-4D97-AF65-F5344CB8AC3E}">
        <p14:creationId xmlns:p14="http://schemas.microsoft.com/office/powerpoint/2010/main" val="25897699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pPr algn="l"/>
            <a:r>
              <a:rPr lang="en-US" dirty="0">
                <a:solidFill>
                  <a:srgbClr val="00467F"/>
                </a:solidFill>
                <a:effectLst/>
              </a:rPr>
              <a:t>Theme </a:t>
            </a:r>
            <a:r>
              <a:rPr lang="en-US" dirty="0" smtClean="0">
                <a:solidFill>
                  <a:srgbClr val="00467F"/>
                </a:solidFill>
                <a:effectLst/>
              </a:rPr>
              <a:t>1: ________________</a:t>
            </a:r>
            <a:endParaRPr lang="en-US" dirty="0">
              <a:solidFill>
                <a:srgbClr val="00467F"/>
              </a:solidFill>
              <a:effectLst/>
            </a:endParaRPr>
          </a:p>
        </p:txBody>
      </p:sp>
      <p:sp>
        <p:nvSpPr>
          <p:cNvPr id="3" name="Content Placeholder 2"/>
          <p:cNvSpPr>
            <a:spLocks noGrp="1"/>
          </p:cNvSpPr>
          <p:nvPr>
            <p:ph idx="1"/>
          </p:nvPr>
        </p:nvSpPr>
        <p:spPr>
          <a:xfrm>
            <a:off x="457200" y="1295400"/>
            <a:ext cx="8229600" cy="4419600"/>
          </a:xfrm>
        </p:spPr>
        <p:txBody>
          <a:bodyPr/>
          <a:lstStyle/>
          <a:p>
            <a:pPr marL="231775" indent="-231775"/>
            <a:r>
              <a:rPr lang="en-US" sz="2400" u="sng" dirty="0" smtClean="0">
                <a:solidFill>
                  <a:srgbClr val="C00000"/>
                </a:solidFill>
              </a:rPr>
              <a:t>Interviewer</a:t>
            </a:r>
            <a:r>
              <a:rPr lang="en-US" sz="2400" dirty="0" smtClean="0">
                <a:solidFill>
                  <a:srgbClr val="C00000"/>
                </a:solidFill>
              </a:rPr>
              <a:t>:</a:t>
            </a:r>
            <a:r>
              <a:rPr lang="en-US" sz="2400" dirty="0" smtClean="0">
                <a:solidFill>
                  <a:schemeClr val="bg1"/>
                </a:solidFill>
              </a:rPr>
              <a:t>  </a:t>
            </a:r>
            <a:r>
              <a:rPr lang="en-US" sz="2400" dirty="0">
                <a:solidFill>
                  <a:schemeClr val="bg1"/>
                </a:solidFill>
              </a:rPr>
              <a:t>Did knowing about </a:t>
            </a:r>
            <a:r>
              <a:rPr lang="en-US" sz="2400" dirty="0" smtClean="0">
                <a:solidFill>
                  <a:schemeClr val="bg1"/>
                </a:solidFill>
              </a:rPr>
              <a:t>CSP in </a:t>
            </a:r>
            <a:r>
              <a:rPr lang="en-US" sz="2400" dirty="0">
                <a:solidFill>
                  <a:schemeClr val="bg1"/>
                </a:solidFill>
              </a:rPr>
              <a:t>8</a:t>
            </a:r>
            <a:r>
              <a:rPr lang="en-US" sz="2400" baseline="30000" dirty="0">
                <a:solidFill>
                  <a:schemeClr val="bg1"/>
                </a:solidFill>
              </a:rPr>
              <a:t>th</a:t>
            </a:r>
            <a:r>
              <a:rPr lang="en-US" sz="2400" dirty="0">
                <a:solidFill>
                  <a:schemeClr val="bg1"/>
                </a:solidFill>
              </a:rPr>
              <a:t> </a:t>
            </a:r>
            <a:r>
              <a:rPr lang="en-US" sz="2400" dirty="0" smtClean="0">
                <a:solidFill>
                  <a:schemeClr val="bg1"/>
                </a:solidFill>
              </a:rPr>
              <a:t>grade impact your </a:t>
            </a:r>
            <a:r>
              <a:rPr lang="en-US" sz="2400" dirty="0">
                <a:solidFill>
                  <a:schemeClr val="bg1"/>
                </a:solidFill>
              </a:rPr>
              <a:t>performance in high school?  </a:t>
            </a:r>
            <a:r>
              <a:rPr lang="en-US" sz="2400" dirty="0" smtClean="0">
                <a:solidFill>
                  <a:schemeClr val="bg1"/>
                </a:solidFill>
              </a:rPr>
              <a:t>You’re </a:t>
            </a:r>
            <a:r>
              <a:rPr lang="en-US" sz="2400" dirty="0">
                <a:solidFill>
                  <a:schemeClr val="bg1"/>
                </a:solidFill>
              </a:rPr>
              <a:t>telling me that </a:t>
            </a:r>
            <a:r>
              <a:rPr lang="en-US" sz="2400" dirty="0" smtClean="0">
                <a:solidFill>
                  <a:schemeClr val="bg1"/>
                </a:solidFill>
              </a:rPr>
              <a:t>you </a:t>
            </a:r>
            <a:r>
              <a:rPr lang="en-US" sz="2400" dirty="0">
                <a:solidFill>
                  <a:schemeClr val="bg1"/>
                </a:solidFill>
              </a:rPr>
              <a:t>had to have a 95% attendance, and a 2.5 </a:t>
            </a:r>
            <a:r>
              <a:rPr lang="en-US" sz="2400" dirty="0" smtClean="0">
                <a:solidFill>
                  <a:schemeClr val="bg1"/>
                </a:solidFill>
              </a:rPr>
              <a:t>GPA.  Do </a:t>
            </a:r>
            <a:r>
              <a:rPr lang="en-US" sz="2400" dirty="0">
                <a:solidFill>
                  <a:schemeClr val="bg1"/>
                </a:solidFill>
              </a:rPr>
              <a:t>you think that affected how hard you worked?</a:t>
            </a:r>
          </a:p>
          <a:p>
            <a:pPr marL="231775" indent="-231775"/>
            <a:r>
              <a:rPr lang="en-US" sz="2400" u="sng" dirty="0" smtClean="0">
                <a:solidFill>
                  <a:srgbClr val="C00000"/>
                </a:solidFill>
              </a:rPr>
              <a:t>Evelyn</a:t>
            </a:r>
            <a:r>
              <a:rPr lang="en-US" sz="2400" dirty="0">
                <a:solidFill>
                  <a:srgbClr val="C00000"/>
                </a:solidFill>
              </a:rPr>
              <a:t>:</a:t>
            </a:r>
            <a:r>
              <a:rPr lang="en-US" sz="2400" dirty="0">
                <a:solidFill>
                  <a:schemeClr val="bg1"/>
                </a:solidFill>
              </a:rPr>
              <a:t>  Yes. Especially with my grandmother and mom hounding me to make sure, they would remind me all the time.  You see your grades.  “You better keep them up</a:t>
            </a:r>
            <a:r>
              <a:rPr lang="en-US" sz="2400" dirty="0" smtClean="0">
                <a:solidFill>
                  <a:schemeClr val="bg1"/>
                </a:solidFill>
              </a:rPr>
              <a:t>.” And </a:t>
            </a:r>
            <a:r>
              <a:rPr lang="en-US" sz="2400" dirty="0">
                <a:solidFill>
                  <a:schemeClr val="bg1"/>
                </a:solidFill>
              </a:rPr>
              <a:t>that’s probably the only reason I passed high school the way I did.</a:t>
            </a:r>
          </a:p>
          <a:p>
            <a:endParaRPr lang="en-US" sz="2400" dirty="0">
              <a:solidFill>
                <a:schemeClr val="bg1"/>
              </a:solidFill>
              <a:latin typeface="+mn-lt"/>
            </a:endParaRPr>
          </a:p>
        </p:txBody>
      </p:sp>
    </p:spTree>
    <p:custDataLst>
      <p:tags r:id="rId1"/>
    </p:custDataLst>
    <p:extLst>
      <p:ext uri="{BB962C8B-B14F-4D97-AF65-F5344CB8AC3E}">
        <p14:creationId xmlns:p14="http://schemas.microsoft.com/office/powerpoint/2010/main" val="33915758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143000"/>
          </a:xfrm>
        </p:spPr>
        <p:txBody>
          <a:bodyPr/>
          <a:lstStyle/>
          <a:p>
            <a:pPr algn="l"/>
            <a:r>
              <a:rPr lang="en-US" dirty="0">
                <a:solidFill>
                  <a:srgbClr val="00467F"/>
                </a:solidFill>
                <a:effectLst/>
              </a:rPr>
              <a:t>Theme </a:t>
            </a:r>
            <a:r>
              <a:rPr lang="en-US" dirty="0" smtClean="0">
                <a:solidFill>
                  <a:srgbClr val="00467F"/>
                </a:solidFill>
                <a:effectLst/>
              </a:rPr>
              <a:t>1: ______________________</a:t>
            </a:r>
            <a:endParaRPr lang="en-US" dirty="0">
              <a:solidFill>
                <a:srgbClr val="00467F"/>
              </a:solidFill>
              <a:effectLst/>
            </a:endParaRPr>
          </a:p>
        </p:txBody>
      </p:sp>
      <p:sp>
        <p:nvSpPr>
          <p:cNvPr id="3" name="Content Placeholder 2"/>
          <p:cNvSpPr>
            <a:spLocks noGrp="1"/>
          </p:cNvSpPr>
          <p:nvPr>
            <p:ph idx="1"/>
          </p:nvPr>
        </p:nvSpPr>
        <p:spPr>
          <a:xfrm>
            <a:off x="528851" y="1600200"/>
            <a:ext cx="8229600" cy="4237038"/>
          </a:xfrm>
        </p:spPr>
        <p:txBody>
          <a:bodyPr/>
          <a:lstStyle/>
          <a:p>
            <a:pPr marL="231775" indent="-231775"/>
            <a:r>
              <a:rPr lang="en-US" sz="2400" u="sng" dirty="0" smtClean="0">
                <a:solidFill>
                  <a:srgbClr val="C00000"/>
                </a:solidFill>
              </a:rPr>
              <a:t>Ana</a:t>
            </a:r>
            <a:r>
              <a:rPr lang="en-US" sz="2400" dirty="0" smtClean="0">
                <a:solidFill>
                  <a:srgbClr val="C00000"/>
                </a:solidFill>
              </a:rPr>
              <a:t>: </a:t>
            </a:r>
            <a:r>
              <a:rPr lang="en-US" sz="2400" dirty="0" smtClean="0">
                <a:solidFill>
                  <a:schemeClr val="bg1"/>
                </a:solidFill>
              </a:rPr>
              <a:t>Maybe I would have worked before I went to college. Like to save up some money. And then go.  I always wanted to go to college, but I’m from Mexico so I didn’t know even how expensive it was going to be to come to college. So when I found out about the scholarship, I just thought it was really good….  </a:t>
            </a:r>
            <a:endParaRPr lang="en-US" sz="2400" dirty="0">
              <a:solidFill>
                <a:prstClr val="black"/>
              </a:solidFill>
              <a:latin typeface="+mn-lt"/>
              <a:ea typeface="+mn-ea"/>
              <a:cs typeface="+mn-cs"/>
            </a:endParaRPr>
          </a:p>
          <a:p>
            <a:endParaRPr lang="en-US" sz="2000" dirty="0"/>
          </a:p>
        </p:txBody>
      </p:sp>
    </p:spTree>
    <p:custDataLst>
      <p:tags r:id="rId1"/>
    </p:custDataLst>
    <p:extLst>
      <p:ext uri="{BB962C8B-B14F-4D97-AF65-F5344CB8AC3E}">
        <p14:creationId xmlns:p14="http://schemas.microsoft.com/office/powerpoint/2010/main" val="30278313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title"/>
          </p:nvPr>
        </p:nvSpPr>
        <p:spPr>
          <a:xfrm>
            <a:off x="457200" y="1447800"/>
            <a:ext cx="8229600" cy="2667000"/>
          </a:xfrm>
        </p:spPr>
        <p:txBody>
          <a:bodyPr/>
          <a:lstStyle/>
          <a:p>
            <a:r>
              <a:rPr lang="en-US" dirty="0" err="1" smtClean="0">
                <a:solidFill>
                  <a:srgbClr val="00467F"/>
                </a:solidFill>
                <a:effectLst/>
              </a:rPr>
              <a:t>THEMe</a:t>
            </a:r>
            <a:r>
              <a:rPr lang="en-US" dirty="0" smtClean="0">
                <a:solidFill>
                  <a:srgbClr val="00467F"/>
                </a:solidFill>
                <a:effectLst/>
              </a:rPr>
              <a:t> 1:  _____________</a:t>
            </a:r>
            <a:r>
              <a:rPr lang="en-US" dirty="0" smtClean="0"/>
              <a:t/>
            </a:r>
            <a:br>
              <a:rPr lang="en-US" dirty="0" smtClean="0"/>
            </a:br>
            <a:endParaRPr lang="en-US" dirty="0"/>
          </a:p>
        </p:txBody>
      </p:sp>
    </p:spTree>
    <p:extLst>
      <p:ext uri="{BB962C8B-B14F-4D97-AF65-F5344CB8AC3E}">
        <p14:creationId xmlns:p14="http://schemas.microsoft.com/office/powerpoint/2010/main" val="27200574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305800" cy="4525962"/>
          </a:xfrm>
        </p:spPr>
        <p:txBody>
          <a:bodyPr/>
          <a:lstStyle/>
          <a:p>
            <a:pPr algn="l"/>
            <a:r>
              <a:rPr lang="en-US" sz="4200" u="sng" dirty="0" smtClean="0">
                <a:solidFill>
                  <a:srgbClr val="E7A614"/>
                </a:solidFill>
                <a:effectLst/>
              </a:rPr>
              <a:t>Theme 1</a:t>
            </a:r>
            <a:r>
              <a:rPr lang="en-US" sz="4200" dirty="0" smtClean="0">
                <a:solidFill>
                  <a:srgbClr val="E7A614"/>
                </a:solidFill>
                <a:effectLst/>
              </a:rPr>
              <a:t>: </a:t>
            </a:r>
            <a:r>
              <a:rPr lang="en-US" sz="4200" dirty="0" smtClean="0">
                <a:solidFill>
                  <a:srgbClr val="C00000"/>
                </a:solidFill>
                <a:effectLst/>
              </a:rPr>
              <a:t>CSP Makes College possible for every Student</a:t>
            </a:r>
            <a:r>
              <a:rPr lang="en-US" u="sng" dirty="0" smtClean="0">
                <a:solidFill>
                  <a:srgbClr val="E7A614"/>
                </a:solidFill>
                <a:effectLst/>
              </a:rPr>
              <a:t/>
            </a:r>
            <a:br>
              <a:rPr lang="en-US" u="sng" dirty="0" smtClean="0">
                <a:solidFill>
                  <a:srgbClr val="E7A614"/>
                </a:solidFill>
                <a:effectLst/>
              </a:rPr>
            </a:br>
            <a:r>
              <a:rPr lang="en-US" dirty="0" smtClean="0">
                <a:solidFill>
                  <a:srgbClr val="00467F"/>
                </a:solidFill>
                <a:effectLst/>
              </a:rPr>
              <a:t/>
            </a:r>
            <a:br>
              <a:rPr lang="en-US" dirty="0" smtClean="0">
                <a:solidFill>
                  <a:srgbClr val="00467F"/>
                </a:solidFill>
                <a:effectLst/>
              </a:rPr>
            </a:br>
            <a:r>
              <a:rPr lang="en-US" sz="3600" cap="none" dirty="0" smtClean="0">
                <a:solidFill>
                  <a:srgbClr val="00467F"/>
                </a:solidFill>
                <a:effectLst/>
              </a:rPr>
              <a:t>For students from a non-college going home environment, CSP can open the door to a very different future.  </a:t>
            </a:r>
            <a:endParaRPr lang="en-US" sz="3600" u="sng" cap="none" dirty="0">
              <a:solidFill>
                <a:srgbClr val="C00000"/>
              </a:solidFill>
              <a:effectLst/>
            </a:endParaRPr>
          </a:p>
        </p:txBody>
      </p:sp>
    </p:spTree>
    <p:extLst>
      <p:ext uri="{BB962C8B-B14F-4D97-AF65-F5344CB8AC3E}">
        <p14:creationId xmlns:p14="http://schemas.microsoft.com/office/powerpoint/2010/main" val="16163429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pPr algn="l"/>
            <a:r>
              <a:rPr lang="en-US" dirty="0">
                <a:solidFill>
                  <a:srgbClr val="00467F"/>
                </a:solidFill>
                <a:effectLst/>
              </a:rPr>
              <a:t>Theme </a:t>
            </a:r>
            <a:r>
              <a:rPr lang="en-US" dirty="0" smtClean="0">
                <a:solidFill>
                  <a:srgbClr val="00467F"/>
                </a:solidFill>
                <a:effectLst/>
              </a:rPr>
              <a:t>2: ________________</a:t>
            </a:r>
            <a:endParaRPr lang="en-US" dirty="0">
              <a:solidFill>
                <a:srgbClr val="00467F"/>
              </a:solidFill>
              <a:effectLst/>
            </a:endParaRPr>
          </a:p>
        </p:txBody>
      </p:sp>
      <p:sp>
        <p:nvSpPr>
          <p:cNvPr id="3" name="Content Placeholder 2"/>
          <p:cNvSpPr>
            <a:spLocks noGrp="1"/>
          </p:cNvSpPr>
          <p:nvPr>
            <p:ph idx="1"/>
          </p:nvPr>
        </p:nvSpPr>
        <p:spPr>
          <a:xfrm>
            <a:off x="304800" y="1600200"/>
            <a:ext cx="8229600" cy="4419600"/>
          </a:xfrm>
        </p:spPr>
        <p:txBody>
          <a:bodyPr/>
          <a:lstStyle/>
          <a:p>
            <a:pPr marL="231775" lvl="0" indent="-231775">
              <a:buFont typeface="Arial" panose="020B0604020202020204" pitchFamily="34" charset="0"/>
              <a:buChar char="•"/>
            </a:pPr>
            <a:r>
              <a:rPr lang="en-US" sz="2400" u="sng" dirty="0" smtClean="0">
                <a:solidFill>
                  <a:srgbClr val="C00000"/>
                </a:solidFill>
                <a:latin typeface="+mn-lt"/>
                <a:cs typeface="ＭＳ Ｐゴシック" pitchFamily="-65" charset="-128"/>
              </a:rPr>
              <a:t>Sharron</a:t>
            </a:r>
            <a:r>
              <a:rPr lang="en-US" sz="2400" dirty="0" smtClean="0">
                <a:solidFill>
                  <a:srgbClr val="C00000"/>
                </a:solidFill>
                <a:latin typeface="+mn-lt"/>
              </a:rPr>
              <a:t> </a:t>
            </a:r>
            <a:r>
              <a:rPr lang="en-US" sz="2400" dirty="0">
                <a:solidFill>
                  <a:schemeClr val="bg1"/>
                </a:solidFill>
                <a:latin typeface="+mn-lt"/>
              </a:rPr>
              <a:t>- </a:t>
            </a:r>
            <a:r>
              <a:rPr lang="en-US" sz="2400" dirty="0" smtClean="0">
                <a:solidFill>
                  <a:schemeClr val="bg1"/>
                </a:solidFill>
                <a:latin typeface="+mn-lt"/>
                <a:cs typeface="ＭＳ Ｐゴシック" pitchFamily="-65" charset="-128"/>
              </a:rPr>
              <a:t>Well, like, I got accepted from other colleges and then you see how much you’ll have to pay to go….  I was going to go to [University of Kentucky] and then [Mom] was like, “Well, you see this amount and then you see this amount. So, which one would you rather go with?” And I was like, “I’d rather go with the higher amount than stay here.” And she was just like, “Are you serious?”  Cause I was just looking at what to cut in that budget and I was just like, “I might as well just stay home.” </a:t>
            </a:r>
            <a:endParaRPr lang="en-US" sz="2400" dirty="0">
              <a:solidFill>
                <a:schemeClr val="bg1"/>
              </a:solidFill>
              <a:latin typeface="+mn-lt"/>
            </a:endParaRPr>
          </a:p>
          <a:p>
            <a:endParaRPr lang="en-US" sz="1800" dirty="0">
              <a:solidFill>
                <a:schemeClr val="bg1"/>
              </a:solidFill>
            </a:endParaRPr>
          </a:p>
        </p:txBody>
      </p:sp>
    </p:spTree>
    <p:custDataLst>
      <p:tags r:id="rId1"/>
    </p:custDataLst>
    <p:extLst>
      <p:ext uri="{BB962C8B-B14F-4D97-AF65-F5344CB8AC3E}">
        <p14:creationId xmlns:p14="http://schemas.microsoft.com/office/powerpoint/2010/main" val="25620693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239" y="228600"/>
            <a:ext cx="8313761" cy="1143000"/>
          </a:xfrm>
        </p:spPr>
        <p:txBody>
          <a:bodyPr/>
          <a:lstStyle/>
          <a:p>
            <a:pPr algn="l"/>
            <a:r>
              <a:rPr lang="en-US" dirty="0">
                <a:solidFill>
                  <a:srgbClr val="00467F"/>
                </a:solidFill>
                <a:effectLst/>
              </a:rPr>
              <a:t>Theme </a:t>
            </a:r>
            <a:r>
              <a:rPr lang="en-US" dirty="0" smtClean="0">
                <a:solidFill>
                  <a:srgbClr val="00467F"/>
                </a:solidFill>
                <a:effectLst/>
              </a:rPr>
              <a:t>2: ______________________</a:t>
            </a:r>
            <a:endParaRPr lang="en-US" dirty="0">
              <a:solidFill>
                <a:srgbClr val="00467F"/>
              </a:solidFill>
              <a:effectLst/>
            </a:endParaRPr>
          </a:p>
        </p:txBody>
      </p:sp>
      <p:sp>
        <p:nvSpPr>
          <p:cNvPr id="3" name="Content Placeholder 2"/>
          <p:cNvSpPr>
            <a:spLocks noGrp="1"/>
          </p:cNvSpPr>
          <p:nvPr>
            <p:ph idx="1"/>
          </p:nvPr>
        </p:nvSpPr>
        <p:spPr>
          <a:xfrm>
            <a:off x="449239" y="1219200"/>
            <a:ext cx="8229600" cy="4237038"/>
          </a:xfrm>
        </p:spPr>
        <p:txBody>
          <a:bodyPr/>
          <a:lstStyle/>
          <a:p>
            <a:pPr marL="231775" indent="-231775"/>
            <a:r>
              <a:rPr lang="en-US" sz="2600" u="sng" dirty="0" smtClean="0">
                <a:solidFill>
                  <a:srgbClr val="C00000"/>
                </a:solidFill>
                <a:cs typeface="ＭＳ Ｐゴシック" pitchFamily="-65" charset="-128"/>
              </a:rPr>
              <a:t>Paige</a:t>
            </a:r>
            <a:r>
              <a:rPr lang="en-US" sz="2600" dirty="0" smtClean="0">
                <a:solidFill>
                  <a:srgbClr val="C00000"/>
                </a:solidFill>
                <a:cs typeface="ＭＳ Ｐゴシック" pitchFamily="-65" charset="-128"/>
              </a:rPr>
              <a:t>:  </a:t>
            </a:r>
            <a:r>
              <a:rPr lang="en-US" sz="2600" dirty="0" smtClean="0">
                <a:solidFill>
                  <a:schemeClr val="bg1"/>
                </a:solidFill>
                <a:cs typeface="ＭＳ Ｐゴシック" pitchFamily="-65" charset="-128"/>
              </a:rPr>
              <a:t>I have a classmate who isn’t here to speak for herself…. She said that…she actually enrolled and went to orientation at Western Kentucky University and had her schedule.  And it was the exact same schedule that it would be here, because Lisa Stephenson had her go ahead and fill out a schedule, just in case, like a second option to fall back. And she had it as the exact same. She saw what she would be paying there.  And her mom was like, “You’re staying here.  You’re staying.”  You’re paying for something that you can get right here at home. </a:t>
            </a:r>
            <a:endParaRPr lang="en-US" sz="2600" dirty="0" smtClean="0">
              <a:solidFill>
                <a:schemeClr val="bg1"/>
              </a:solidFill>
              <a:latin typeface="+mn-lt"/>
              <a:ea typeface="+mn-ea"/>
              <a:cs typeface="+mn-cs"/>
            </a:endParaRPr>
          </a:p>
          <a:p>
            <a:pPr marL="0" lvl="0" indent="0" fontAlgn="auto">
              <a:spcBef>
                <a:spcPts val="600"/>
              </a:spcBef>
              <a:spcAft>
                <a:spcPts val="0"/>
              </a:spcAft>
              <a:buClr>
                <a:srgbClr val="D34817"/>
              </a:buClr>
              <a:buSzPct val="70000"/>
              <a:buNone/>
            </a:pPr>
            <a:endParaRPr lang="en-US" sz="2400" dirty="0">
              <a:solidFill>
                <a:prstClr val="black"/>
              </a:solidFill>
              <a:latin typeface="+mn-lt"/>
              <a:ea typeface="+mn-ea"/>
              <a:cs typeface="+mn-cs"/>
            </a:endParaRPr>
          </a:p>
          <a:p>
            <a:endParaRPr lang="en-US" sz="2000" dirty="0"/>
          </a:p>
        </p:txBody>
      </p:sp>
    </p:spTree>
    <p:extLst>
      <p:ext uri="{BB962C8B-B14F-4D97-AF65-F5344CB8AC3E}">
        <p14:creationId xmlns:p14="http://schemas.microsoft.com/office/powerpoint/2010/main" val="30278313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title"/>
          </p:nvPr>
        </p:nvSpPr>
        <p:spPr>
          <a:xfrm>
            <a:off x="457200" y="1981200"/>
            <a:ext cx="8229600" cy="2057400"/>
          </a:xfrm>
        </p:spPr>
        <p:txBody>
          <a:bodyPr/>
          <a:lstStyle/>
          <a:p>
            <a:r>
              <a:rPr lang="en-US" dirty="0" err="1" smtClean="0">
                <a:solidFill>
                  <a:srgbClr val="00467F"/>
                </a:solidFill>
                <a:effectLst/>
              </a:rPr>
              <a:t>THEMe</a:t>
            </a:r>
            <a:r>
              <a:rPr lang="en-US" dirty="0" smtClean="0">
                <a:solidFill>
                  <a:srgbClr val="00467F"/>
                </a:solidFill>
                <a:effectLst/>
              </a:rPr>
              <a:t> 2:  _____________</a:t>
            </a:r>
            <a:r>
              <a:rPr lang="en-US" dirty="0" smtClean="0"/>
              <a:t/>
            </a:r>
            <a:br>
              <a:rPr lang="en-US" dirty="0" smtClean="0"/>
            </a:br>
            <a:endParaRPr lang="en-US" dirty="0"/>
          </a:p>
        </p:txBody>
      </p:sp>
    </p:spTree>
    <p:extLst>
      <p:ext uri="{BB962C8B-B14F-4D97-AF65-F5344CB8AC3E}">
        <p14:creationId xmlns:p14="http://schemas.microsoft.com/office/powerpoint/2010/main" val="38513861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14400"/>
            <a:ext cx="8305800" cy="3687762"/>
          </a:xfrm>
        </p:spPr>
        <p:txBody>
          <a:bodyPr/>
          <a:lstStyle/>
          <a:p>
            <a:pPr algn="l"/>
            <a:r>
              <a:rPr lang="en-US" sz="4200" u="sng" dirty="0" smtClean="0">
                <a:solidFill>
                  <a:srgbClr val="E7A614"/>
                </a:solidFill>
                <a:effectLst/>
              </a:rPr>
              <a:t>Theme 2</a:t>
            </a:r>
            <a:r>
              <a:rPr lang="en-US" sz="4200" dirty="0" smtClean="0">
                <a:solidFill>
                  <a:srgbClr val="E7A614"/>
                </a:solidFill>
                <a:effectLst/>
              </a:rPr>
              <a:t>: </a:t>
            </a:r>
            <a:r>
              <a:rPr lang="en-US" sz="4200" dirty="0">
                <a:solidFill>
                  <a:srgbClr val="C00000"/>
                </a:solidFill>
                <a:effectLst/>
                <a:cs typeface="ＭＳ Ｐゴシック" pitchFamily="-65" charset="-128"/>
              </a:rPr>
              <a:t>same college schedule for less </a:t>
            </a:r>
            <a:r>
              <a:rPr lang="en-US" sz="4200" dirty="0" smtClean="0">
                <a:solidFill>
                  <a:srgbClr val="C00000"/>
                </a:solidFill>
                <a:effectLst/>
                <a:cs typeface="ＭＳ Ｐゴシック" pitchFamily="-65" charset="-128"/>
              </a:rPr>
              <a:t>money </a:t>
            </a:r>
            <a:r>
              <a:rPr lang="en-US" sz="4200" u="sng" dirty="0">
                <a:solidFill>
                  <a:srgbClr val="C00000"/>
                </a:solidFill>
                <a:effectLst/>
              </a:rPr>
              <a:t/>
            </a:r>
            <a:br>
              <a:rPr lang="en-US" sz="4200" u="sng" dirty="0">
                <a:solidFill>
                  <a:srgbClr val="C00000"/>
                </a:solidFill>
                <a:effectLst/>
              </a:rPr>
            </a:br>
            <a:r>
              <a:rPr lang="en-US" u="sng" dirty="0" smtClean="0">
                <a:solidFill>
                  <a:srgbClr val="E7A614"/>
                </a:solidFill>
                <a:effectLst/>
              </a:rPr>
              <a:t/>
            </a:r>
            <a:br>
              <a:rPr lang="en-US" u="sng" dirty="0" smtClean="0">
                <a:solidFill>
                  <a:srgbClr val="E7A614"/>
                </a:solidFill>
                <a:effectLst/>
              </a:rPr>
            </a:br>
            <a:r>
              <a:rPr lang="en-US" sz="3600" dirty="0" smtClean="0">
                <a:solidFill>
                  <a:srgbClr val="00467F"/>
                </a:solidFill>
                <a:effectLst/>
                <a:cs typeface="ＭＳ Ｐゴシック" pitchFamily="-65" charset="-128"/>
              </a:rPr>
              <a:t>CSP </a:t>
            </a:r>
            <a:r>
              <a:rPr lang="en-US" sz="3600" cap="none" dirty="0" smtClean="0">
                <a:solidFill>
                  <a:srgbClr val="00467F"/>
                </a:solidFill>
                <a:effectLst/>
                <a:cs typeface="ＭＳ Ｐゴシック" pitchFamily="-65" charset="-128"/>
              </a:rPr>
              <a:t>increased WKCTC enrollment because the community college is viewed as a sound economic choice.</a:t>
            </a:r>
            <a:endParaRPr lang="en-US" sz="3600" u="sng" cap="none" dirty="0">
              <a:solidFill>
                <a:srgbClr val="C00000"/>
              </a:solidFill>
              <a:effectLst/>
            </a:endParaRPr>
          </a:p>
        </p:txBody>
      </p:sp>
    </p:spTree>
    <p:extLst>
      <p:ext uri="{BB962C8B-B14F-4D97-AF65-F5344CB8AC3E}">
        <p14:creationId xmlns:p14="http://schemas.microsoft.com/office/powerpoint/2010/main" val="23700436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229600" cy="1447800"/>
          </a:xfrm>
        </p:spPr>
        <p:txBody>
          <a:bodyPr/>
          <a:lstStyle/>
          <a:p>
            <a:pPr algn="l"/>
            <a:r>
              <a:rPr lang="en-US" dirty="0">
                <a:solidFill>
                  <a:srgbClr val="00467F"/>
                </a:solidFill>
                <a:effectLst/>
              </a:rPr>
              <a:t>Theme </a:t>
            </a:r>
            <a:r>
              <a:rPr lang="en-US" dirty="0" smtClean="0">
                <a:solidFill>
                  <a:srgbClr val="00467F"/>
                </a:solidFill>
                <a:effectLst/>
              </a:rPr>
              <a:t>3: </a:t>
            </a:r>
            <a:r>
              <a:rPr lang="en-US" dirty="0">
                <a:solidFill>
                  <a:srgbClr val="00467F"/>
                </a:solidFill>
                <a:effectLst/>
              </a:rPr>
              <a:t>____________________</a:t>
            </a:r>
          </a:p>
        </p:txBody>
      </p:sp>
      <p:sp>
        <p:nvSpPr>
          <p:cNvPr id="3" name="Content Placeholder 2"/>
          <p:cNvSpPr>
            <a:spLocks noGrp="1"/>
          </p:cNvSpPr>
          <p:nvPr>
            <p:ph idx="1"/>
          </p:nvPr>
        </p:nvSpPr>
        <p:spPr>
          <a:xfrm>
            <a:off x="0" y="1447800"/>
            <a:ext cx="9144000" cy="5181600"/>
          </a:xfrm>
        </p:spPr>
        <p:txBody>
          <a:bodyPr/>
          <a:lstStyle/>
          <a:p>
            <a:pPr marL="571500" indent="-285750"/>
            <a:r>
              <a:rPr lang="en-US" sz="2800" u="sng" dirty="0" smtClean="0">
                <a:solidFill>
                  <a:srgbClr val="C00000"/>
                </a:solidFill>
              </a:rPr>
              <a:t>Trent</a:t>
            </a:r>
            <a:r>
              <a:rPr lang="en-US" sz="2800" dirty="0" smtClean="0">
                <a:solidFill>
                  <a:srgbClr val="C00000"/>
                </a:solidFill>
              </a:rPr>
              <a:t>: </a:t>
            </a:r>
            <a:r>
              <a:rPr lang="en-US" sz="2800" dirty="0" smtClean="0">
                <a:solidFill>
                  <a:schemeClr val="bg1"/>
                </a:solidFill>
              </a:rPr>
              <a:t>The community scholars program is not just a scholarship.  It’s a way of living. You go to Lisa Stephenson, you go to Mr. Hill, and you talk to them every single day.  They keep in contact with you and things like that. They even talk to your teachers on a regular basis, they check into the classrooms.  </a:t>
            </a:r>
            <a:endParaRPr lang="en-US" sz="2800" dirty="0">
              <a:solidFill>
                <a:schemeClr val="bg1"/>
              </a:solidFill>
            </a:endParaRPr>
          </a:p>
        </p:txBody>
      </p:sp>
      <p:sp>
        <p:nvSpPr>
          <p:cNvPr id="4" name="Rectangle 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rPr>
              <a:t>And then he adopted me when I was 8 and they got married down here. And he was a master electrician, but he got hurt on the job and he’s a diabetic and where he had gotten hurt he ended up losing his leg.  And he has diabetes very bad so I have to take care of him, at the same time taking care of my mom.  </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827289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382000" cy="1493838"/>
          </a:xfrm>
        </p:spPr>
        <p:txBody>
          <a:bodyPr/>
          <a:lstStyle/>
          <a:p>
            <a:pPr algn="l"/>
            <a:r>
              <a:rPr lang="en-US" dirty="0">
                <a:solidFill>
                  <a:srgbClr val="00467F"/>
                </a:solidFill>
                <a:effectLst/>
              </a:rPr>
              <a:t>Theme </a:t>
            </a:r>
            <a:r>
              <a:rPr lang="en-US" dirty="0" smtClean="0">
                <a:solidFill>
                  <a:srgbClr val="00467F"/>
                </a:solidFill>
                <a:effectLst/>
              </a:rPr>
              <a:t>3: ____________________</a:t>
            </a:r>
            <a:endParaRPr lang="en-US" dirty="0">
              <a:solidFill>
                <a:srgbClr val="00467F"/>
              </a:solidFill>
              <a:effectLst/>
            </a:endParaRPr>
          </a:p>
        </p:txBody>
      </p:sp>
      <p:sp>
        <p:nvSpPr>
          <p:cNvPr id="3" name="Content Placeholder 2"/>
          <p:cNvSpPr>
            <a:spLocks noGrp="1"/>
          </p:cNvSpPr>
          <p:nvPr>
            <p:ph idx="1"/>
          </p:nvPr>
        </p:nvSpPr>
        <p:spPr>
          <a:xfrm>
            <a:off x="457200" y="1066800"/>
            <a:ext cx="8229600" cy="5029200"/>
          </a:xfrm>
        </p:spPr>
        <p:txBody>
          <a:bodyPr/>
          <a:lstStyle/>
          <a:p>
            <a:r>
              <a:rPr lang="en-US" sz="2800" u="sng" dirty="0" smtClean="0">
                <a:solidFill>
                  <a:srgbClr val="C00000"/>
                </a:solidFill>
                <a:cs typeface="ＭＳ Ｐゴシック" pitchFamily="-65" charset="-128"/>
              </a:rPr>
              <a:t>Charles</a:t>
            </a:r>
            <a:r>
              <a:rPr lang="en-US" sz="2800" dirty="0" smtClean="0">
                <a:solidFill>
                  <a:srgbClr val="C00000"/>
                </a:solidFill>
                <a:cs typeface="ＭＳ Ｐゴシック" pitchFamily="-65" charset="-128"/>
              </a:rPr>
              <a:t>:</a:t>
            </a:r>
            <a:r>
              <a:rPr lang="en-US" sz="2800" dirty="0" smtClean="0">
                <a:solidFill>
                  <a:schemeClr val="bg1"/>
                </a:solidFill>
                <a:cs typeface="ＭＳ Ｐゴシック" pitchFamily="-65" charset="-128"/>
              </a:rPr>
              <a:t>  </a:t>
            </a:r>
            <a:r>
              <a:rPr lang="en-US" sz="2800" dirty="0">
                <a:solidFill>
                  <a:schemeClr val="bg1"/>
                </a:solidFill>
                <a:cs typeface="ＭＳ Ｐゴシック" pitchFamily="-65" charset="-128"/>
              </a:rPr>
              <a:t>I mean, [Lisa is] cool. (Laughing) Lisa calls me all the time…. She just calls me all the time.  I mean, she’s like a mom.  (Laughter.)  </a:t>
            </a:r>
          </a:p>
          <a:p>
            <a:r>
              <a:rPr lang="en-US" sz="2800" u="sng" dirty="0">
                <a:solidFill>
                  <a:srgbClr val="C00000"/>
                </a:solidFill>
                <a:cs typeface="ＭＳ Ｐゴシック" pitchFamily="-65" charset="-128"/>
              </a:rPr>
              <a:t>Sharron</a:t>
            </a:r>
            <a:r>
              <a:rPr lang="en-US" sz="2800" dirty="0">
                <a:solidFill>
                  <a:schemeClr val="bg1"/>
                </a:solidFill>
                <a:cs typeface="ＭＳ Ｐゴシック" pitchFamily="-65" charset="-128"/>
              </a:rPr>
              <a:t>:  We call her Mama Lisa.  </a:t>
            </a:r>
          </a:p>
          <a:p>
            <a:r>
              <a:rPr lang="en-US" sz="2800" u="sng" dirty="0" smtClean="0">
                <a:solidFill>
                  <a:srgbClr val="C00000"/>
                </a:solidFill>
                <a:cs typeface="ＭＳ Ｐゴシック" pitchFamily="-65" charset="-128"/>
              </a:rPr>
              <a:t>Charles</a:t>
            </a:r>
            <a:r>
              <a:rPr lang="en-US" sz="2800" dirty="0" smtClean="0">
                <a:solidFill>
                  <a:srgbClr val="C00000"/>
                </a:solidFill>
                <a:cs typeface="ＭＳ Ｐゴシック" pitchFamily="-65" charset="-128"/>
              </a:rPr>
              <a:t>:</a:t>
            </a:r>
            <a:r>
              <a:rPr lang="en-US" sz="2800" dirty="0" smtClean="0">
                <a:solidFill>
                  <a:schemeClr val="bg1"/>
                </a:solidFill>
                <a:cs typeface="ＭＳ Ｐゴシック" pitchFamily="-65" charset="-128"/>
              </a:rPr>
              <a:t>  </a:t>
            </a:r>
            <a:r>
              <a:rPr lang="en-US" sz="2800" dirty="0">
                <a:solidFill>
                  <a:schemeClr val="bg1"/>
                </a:solidFill>
                <a:cs typeface="ＭＳ Ｐゴシック" pitchFamily="-65" charset="-128"/>
              </a:rPr>
              <a:t>Even if you don’t want her to be your mom, she’s still your mom. So. </a:t>
            </a:r>
          </a:p>
          <a:p>
            <a:r>
              <a:rPr lang="en-US" sz="2800" u="sng" dirty="0" smtClean="0">
                <a:solidFill>
                  <a:srgbClr val="C00000"/>
                </a:solidFill>
                <a:cs typeface="ＭＳ Ｐゴシック" pitchFamily="-65" charset="-128"/>
              </a:rPr>
              <a:t>Interviewer</a:t>
            </a:r>
            <a:r>
              <a:rPr lang="en-US" sz="2800" dirty="0" smtClean="0">
                <a:solidFill>
                  <a:srgbClr val="C00000"/>
                </a:solidFill>
                <a:cs typeface="ＭＳ Ｐゴシック" pitchFamily="-65" charset="-128"/>
              </a:rPr>
              <a:t>:</a:t>
            </a:r>
            <a:r>
              <a:rPr lang="en-US" sz="2800" dirty="0" smtClean="0">
                <a:solidFill>
                  <a:schemeClr val="bg1"/>
                </a:solidFill>
                <a:cs typeface="ＭＳ Ｐゴシック" pitchFamily="-65" charset="-128"/>
              </a:rPr>
              <a:t>  </a:t>
            </a:r>
            <a:r>
              <a:rPr lang="en-US" sz="2800" dirty="0">
                <a:solidFill>
                  <a:schemeClr val="bg1"/>
                </a:solidFill>
                <a:cs typeface="ＭＳ Ｐゴシック" pitchFamily="-65" charset="-128"/>
              </a:rPr>
              <a:t>So, she’s like a </a:t>
            </a:r>
            <a:r>
              <a:rPr lang="en-US" sz="2800" dirty="0" smtClean="0">
                <a:solidFill>
                  <a:schemeClr val="bg1"/>
                </a:solidFill>
                <a:cs typeface="ＭＳ Ｐゴシック" pitchFamily="-65" charset="-128"/>
              </a:rPr>
              <a:t>mom. And you go </a:t>
            </a:r>
            <a:r>
              <a:rPr lang="en-US" sz="2800" dirty="0">
                <a:solidFill>
                  <a:schemeClr val="bg1"/>
                </a:solidFill>
                <a:cs typeface="ＭＳ Ｐゴシック" pitchFamily="-65" charset="-128"/>
              </a:rPr>
              <a:t>to Justin because he’s like a…</a:t>
            </a:r>
          </a:p>
          <a:p>
            <a:r>
              <a:rPr lang="en-US" sz="2800" u="sng" dirty="0" smtClean="0">
                <a:solidFill>
                  <a:srgbClr val="C00000"/>
                </a:solidFill>
                <a:cs typeface="ＭＳ Ｐゴシック" pitchFamily="-65" charset="-128"/>
              </a:rPr>
              <a:t>Charles</a:t>
            </a:r>
            <a:r>
              <a:rPr lang="en-US" sz="2800" dirty="0" smtClean="0">
                <a:solidFill>
                  <a:srgbClr val="C00000"/>
                </a:solidFill>
                <a:cs typeface="ＭＳ Ｐゴシック" pitchFamily="-65" charset="-128"/>
              </a:rPr>
              <a:t>:</a:t>
            </a:r>
            <a:r>
              <a:rPr lang="en-US" sz="2800" dirty="0" smtClean="0">
                <a:solidFill>
                  <a:schemeClr val="bg1"/>
                </a:solidFill>
                <a:cs typeface="ＭＳ Ｐゴシック" pitchFamily="-65" charset="-128"/>
              </a:rPr>
              <a:t>  </a:t>
            </a:r>
            <a:r>
              <a:rPr lang="en-US" sz="2800" dirty="0">
                <a:solidFill>
                  <a:schemeClr val="bg1"/>
                </a:solidFill>
                <a:cs typeface="ＭＳ Ｐゴシック" pitchFamily="-65" charset="-128"/>
              </a:rPr>
              <a:t>Brother.  Justin’s like a brother. </a:t>
            </a:r>
          </a:p>
        </p:txBody>
      </p:sp>
    </p:spTree>
    <p:extLst>
      <p:ext uri="{BB962C8B-B14F-4D97-AF65-F5344CB8AC3E}">
        <p14:creationId xmlns:p14="http://schemas.microsoft.com/office/powerpoint/2010/main" val="36782566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229600" cy="990600"/>
          </a:xfrm>
        </p:spPr>
        <p:txBody>
          <a:bodyPr/>
          <a:lstStyle/>
          <a:p>
            <a:pPr marL="171450" indent="-171450" algn="l"/>
            <a:r>
              <a:rPr lang="en-US" dirty="0">
                <a:solidFill>
                  <a:srgbClr val="00467F"/>
                </a:solidFill>
                <a:effectLst/>
              </a:rPr>
              <a:t>Theme </a:t>
            </a:r>
            <a:r>
              <a:rPr lang="en-US" dirty="0" smtClean="0">
                <a:solidFill>
                  <a:srgbClr val="00467F"/>
                </a:solidFill>
                <a:effectLst/>
              </a:rPr>
              <a:t>3: </a:t>
            </a:r>
            <a:r>
              <a:rPr lang="en-US" dirty="0">
                <a:solidFill>
                  <a:srgbClr val="00467F"/>
                </a:solidFill>
                <a:effectLst/>
              </a:rPr>
              <a:t>____________________</a:t>
            </a:r>
          </a:p>
        </p:txBody>
      </p:sp>
      <p:sp>
        <p:nvSpPr>
          <p:cNvPr id="3" name="Content Placeholder 2"/>
          <p:cNvSpPr>
            <a:spLocks noGrp="1"/>
          </p:cNvSpPr>
          <p:nvPr>
            <p:ph idx="1"/>
          </p:nvPr>
        </p:nvSpPr>
        <p:spPr>
          <a:xfrm>
            <a:off x="457200" y="1752600"/>
            <a:ext cx="8229600" cy="4953000"/>
          </a:xfrm>
        </p:spPr>
        <p:txBody>
          <a:bodyPr/>
          <a:lstStyle/>
          <a:p>
            <a:pPr marL="228600" indent="-228600"/>
            <a:r>
              <a:rPr lang="en-US" sz="2800" u="sng" dirty="0" smtClean="0">
                <a:solidFill>
                  <a:srgbClr val="C00000"/>
                </a:solidFill>
              </a:rPr>
              <a:t>Trent</a:t>
            </a:r>
            <a:r>
              <a:rPr lang="en-US" sz="2800" dirty="0" smtClean="0">
                <a:solidFill>
                  <a:schemeClr val="bg1"/>
                </a:solidFill>
              </a:rPr>
              <a:t>:  I mean, [FYE 105] helped tremendously on how to study, how to go to your professors and talk to them. I know there was one chapter on…doing like critical thinking or test preparations.  And I think those are things that are important for people to do, especially that class as incoming freshmen.  </a:t>
            </a:r>
          </a:p>
          <a:p>
            <a:pPr marL="0" indent="0">
              <a:buNone/>
            </a:pPr>
            <a:endParaRPr lang="en-US" sz="2200" dirty="0">
              <a:solidFill>
                <a:schemeClr val="bg1"/>
              </a:solidFill>
            </a:endParaRPr>
          </a:p>
        </p:txBody>
      </p:sp>
      <p:sp>
        <p:nvSpPr>
          <p:cNvPr id="4" name="Rectangle 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rPr>
              <a:t>And then he adopted me when I was 8 and they got married down here. And he was a master electrician, but he got hurt on the job and he’s a diabetic and where he had gotten hurt he ended up losing his leg.  And he has diabetes very bad so I have to take care of him, at the same time taking care of my mom.  </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827289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229600" cy="1447800"/>
          </a:xfrm>
        </p:spPr>
        <p:txBody>
          <a:bodyPr/>
          <a:lstStyle/>
          <a:p>
            <a:pPr indent="171450" algn="l"/>
            <a:r>
              <a:rPr lang="en-US" dirty="0">
                <a:solidFill>
                  <a:srgbClr val="00467F"/>
                </a:solidFill>
                <a:effectLst/>
              </a:rPr>
              <a:t>Theme </a:t>
            </a:r>
            <a:r>
              <a:rPr lang="en-US" dirty="0" smtClean="0">
                <a:solidFill>
                  <a:srgbClr val="00467F"/>
                </a:solidFill>
                <a:effectLst/>
              </a:rPr>
              <a:t>3: </a:t>
            </a:r>
            <a:r>
              <a:rPr lang="en-US" dirty="0">
                <a:solidFill>
                  <a:srgbClr val="00467F"/>
                </a:solidFill>
                <a:effectLst/>
              </a:rPr>
              <a:t>____________________</a:t>
            </a:r>
          </a:p>
        </p:txBody>
      </p:sp>
      <p:sp>
        <p:nvSpPr>
          <p:cNvPr id="3" name="Content Placeholder 2"/>
          <p:cNvSpPr>
            <a:spLocks noGrp="1"/>
          </p:cNvSpPr>
          <p:nvPr>
            <p:ph idx="1"/>
          </p:nvPr>
        </p:nvSpPr>
        <p:spPr>
          <a:xfrm>
            <a:off x="457200" y="2057398"/>
            <a:ext cx="8229600" cy="4495801"/>
          </a:xfrm>
        </p:spPr>
        <p:txBody>
          <a:bodyPr/>
          <a:lstStyle/>
          <a:p>
            <a:pPr marL="228600" indent="-228600"/>
            <a:r>
              <a:rPr lang="en-US" sz="2800" u="sng" dirty="0" smtClean="0">
                <a:solidFill>
                  <a:srgbClr val="C00000"/>
                </a:solidFill>
              </a:rPr>
              <a:t>Cody</a:t>
            </a:r>
            <a:r>
              <a:rPr lang="en-US" sz="2800" dirty="0" smtClean="0">
                <a:solidFill>
                  <a:srgbClr val="C00000"/>
                </a:solidFill>
              </a:rPr>
              <a:t>: </a:t>
            </a:r>
            <a:r>
              <a:rPr lang="en-US" sz="2800" dirty="0" smtClean="0">
                <a:solidFill>
                  <a:schemeClr val="bg1"/>
                </a:solidFill>
              </a:rPr>
              <a:t>Well, I think [FYE 105] helped me a lot. Cause it helped me pick out my classes and everything. And told me where everything is at. So it probably, it probably helped me a lot more with my other classes. </a:t>
            </a:r>
            <a:endParaRPr lang="en-US" sz="2200" dirty="0">
              <a:solidFill>
                <a:schemeClr val="bg1"/>
              </a:solidFill>
            </a:endParaRPr>
          </a:p>
        </p:txBody>
      </p:sp>
      <p:sp>
        <p:nvSpPr>
          <p:cNvPr id="4" name="Rectangle 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rPr>
              <a:t>And then he adopted me when I was 8 and they got married down here. And he was a master electrician, but he got hurt on the job and he’s a diabetic and where he had gotten hurt he ended up losing his leg.  And he has diabetes very bad so I have to take care of him, at the same time taking care of my mom.  </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827289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981200"/>
            <a:ext cx="8229600" cy="2057400"/>
          </a:xfrm>
        </p:spPr>
        <p:txBody>
          <a:bodyPr/>
          <a:lstStyle/>
          <a:p>
            <a:r>
              <a:rPr lang="en-US" dirty="0" err="1" smtClean="0">
                <a:solidFill>
                  <a:srgbClr val="00467F"/>
                </a:solidFill>
                <a:effectLst/>
              </a:rPr>
              <a:t>THEMe</a:t>
            </a:r>
            <a:r>
              <a:rPr lang="en-US" dirty="0" smtClean="0">
                <a:solidFill>
                  <a:srgbClr val="00467F"/>
                </a:solidFill>
                <a:effectLst/>
              </a:rPr>
              <a:t> 3:  _____________</a:t>
            </a:r>
            <a:r>
              <a:rPr lang="en-US" dirty="0" smtClean="0"/>
              <a:t/>
            </a:r>
            <a:br>
              <a:rPr lang="en-US" dirty="0" smtClean="0"/>
            </a:br>
            <a:endParaRPr lang="en-US" dirty="0"/>
          </a:p>
        </p:txBody>
      </p:sp>
    </p:spTree>
    <p:extLst>
      <p:ext uri="{BB962C8B-B14F-4D97-AF65-F5344CB8AC3E}">
        <p14:creationId xmlns:p14="http://schemas.microsoft.com/office/powerpoint/2010/main" val="27822616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299" y="762000"/>
            <a:ext cx="8229600" cy="1143000"/>
          </a:xfrm>
        </p:spPr>
        <p:txBody>
          <a:bodyPr/>
          <a:lstStyle/>
          <a:p>
            <a:pPr algn="l"/>
            <a:r>
              <a:rPr lang="en-US" u="sng" dirty="0">
                <a:solidFill>
                  <a:srgbClr val="E7A614"/>
                </a:solidFill>
                <a:effectLst>
                  <a:outerShdw blurRad="38100" dist="38100" dir="2700000" algn="tl">
                    <a:srgbClr val="000000">
                      <a:alpha val="43137"/>
                    </a:srgbClr>
                  </a:outerShdw>
                </a:effectLst>
              </a:rPr>
              <a:t>Theme </a:t>
            </a:r>
            <a:r>
              <a:rPr lang="en-US" u="sng" dirty="0" smtClean="0">
                <a:solidFill>
                  <a:srgbClr val="E7A614"/>
                </a:solidFill>
                <a:effectLst>
                  <a:outerShdw blurRad="38100" dist="38100" dir="2700000" algn="tl">
                    <a:srgbClr val="000000">
                      <a:alpha val="43137"/>
                    </a:srgbClr>
                  </a:outerShdw>
                </a:effectLst>
              </a:rPr>
              <a:t>3</a:t>
            </a:r>
            <a:r>
              <a:rPr lang="en-US" dirty="0" smtClean="0">
                <a:solidFill>
                  <a:srgbClr val="E7A614"/>
                </a:solidFill>
                <a:effectLst>
                  <a:outerShdw blurRad="38100" dist="38100" dir="2700000" algn="tl">
                    <a:srgbClr val="000000">
                      <a:alpha val="43137"/>
                    </a:srgbClr>
                  </a:outerShdw>
                </a:effectLst>
              </a:rPr>
              <a:t>: </a:t>
            </a:r>
            <a:r>
              <a:rPr lang="en-US" dirty="0" smtClean="0">
                <a:solidFill>
                  <a:srgbClr val="C00000"/>
                </a:solidFill>
                <a:effectLst>
                  <a:outerShdw blurRad="38100" dist="38100" dir="2700000" algn="tl">
                    <a:srgbClr val="000000">
                      <a:alpha val="43137"/>
                    </a:srgbClr>
                  </a:outerShdw>
                </a:effectLst>
              </a:rPr>
              <a:t> Extra help needed</a:t>
            </a:r>
            <a:r>
              <a:rPr lang="en-US" dirty="0"/>
              <a:t/>
            </a:r>
            <a:br>
              <a:rPr lang="en-US" dirty="0"/>
            </a:br>
            <a:endParaRPr lang="en-US" u="sng" dirty="0">
              <a:solidFill>
                <a:srgbClr val="00467F"/>
              </a:solidFill>
              <a:effectLst/>
            </a:endParaRPr>
          </a:p>
        </p:txBody>
      </p:sp>
      <p:sp>
        <p:nvSpPr>
          <p:cNvPr id="4" name="Content Placeholder 3"/>
          <p:cNvSpPr>
            <a:spLocks noGrp="1"/>
          </p:cNvSpPr>
          <p:nvPr>
            <p:ph idx="1"/>
          </p:nvPr>
        </p:nvSpPr>
        <p:spPr>
          <a:xfrm>
            <a:off x="483359" y="1752600"/>
            <a:ext cx="8229600" cy="4038600"/>
          </a:xfrm>
        </p:spPr>
        <p:txBody>
          <a:bodyPr/>
          <a:lstStyle/>
          <a:p>
            <a:pPr marL="0" indent="0">
              <a:buNone/>
            </a:pPr>
            <a:r>
              <a:rPr lang="en-US" sz="3600" b="1" dirty="0">
                <a:solidFill>
                  <a:srgbClr val="00467F"/>
                </a:solidFill>
              </a:rPr>
              <a:t>These</a:t>
            </a:r>
            <a:r>
              <a:rPr lang="en-US" sz="3600" b="1" dirty="0">
                <a:solidFill>
                  <a:srgbClr val="00467F"/>
                </a:solidFill>
                <a:effectLst>
                  <a:outerShdw blurRad="38100" dist="38100" dir="2700000" algn="tl">
                    <a:srgbClr val="000000">
                      <a:alpha val="43137"/>
                    </a:srgbClr>
                  </a:outerShdw>
                </a:effectLst>
              </a:rPr>
              <a:t> </a:t>
            </a:r>
            <a:r>
              <a:rPr lang="en-US" sz="3600" b="1" dirty="0" smtClean="0">
                <a:solidFill>
                  <a:srgbClr val="00467F"/>
                </a:solidFill>
              </a:rPr>
              <a:t>students </a:t>
            </a:r>
            <a:r>
              <a:rPr lang="en-US" sz="3600" b="1" dirty="0">
                <a:solidFill>
                  <a:srgbClr val="00467F"/>
                </a:solidFill>
              </a:rPr>
              <a:t>need support </a:t>
            </a:r>
            <a:r>
              <a:rPr lang="en-US" sz="3600" b="1" dirty="0" smtClean="0">
                <a:solidFill>
                  <a:srgbClr val="00467F"/>
                </a:solidFill>
              </a:rPr>
              <a:t>services to </a:t>
            </a:r>
            <a:r>
              <a:rPr lang="en-US" sz="3600" b="1" dirty="0">
                <a:solidFill>
                  <a:srgbClr val="00467F"/>
                </a:solidFill>
              </a:rPr>
              <a:t>enable retention  and degree </a:t>
            </a:r>
            <a:r>
              <a:rPr lang="en-US" sz="3600" b="1" dirty="0" smtClean="0">
                <a:solidFill>
                  <a:srgbClr val="00467F"/>
                </a:solidFill>
              </a:rPr>
              <a:t>completion. Our students pointed out the benefits of:</a:t>
            </a:r>
          </a:p>
          <a:p>
            <a:pPr>
              <a:buClr>
                <a:srgbClr val="C00000"/>
              </a:buClr>
              <a:buSzPct val="80000"/>
              <a:buFont typeface="Wingdings" panose="05000000000000000000" pitchFamily="2" charset="2"/>
              <a:buChar char="§"/>
            </a:pPr>
            <a:r>
              <a:rPr lang="en-US" sz="3600" b="1" dirty="0">
                <a:solidFill>
                  <a:srgbClr val="00467F"/>
                </a:solidFill>
                <a:cs typeface="ＭＳ Ｐゴシック" pitchFamily="-65" charset="-128"/>
              </a:rPr>
              <a:t>Success Coaches </a:t>
            </a:r>
            <a:endParaRPr lang="en-US" sz="3600" b="1" dirty="0" smtClean="0">
              <a:solidFill>
                <a:srgbClr val="00467F"/>
              </a:solidFill>
              <a:cs typeface="ＭＳ Ｐゴシック" pitchFamily="-65" charset="-128"/>
            </a:endParaRPr>
          </a:p>
          <a:p>
            <a:pPr>
              <a:buClr>
                <a:srgbClr val="C00000"/>
              </a:buClr>
              <a:buSzPct val="80000"/>
              <a:buFont typeface="Wingdings" panose="05000000000000000000" pitchFamily="2" charset="2"/>
              <a:buChar char="§"/>
            </a:pPr>
            <a:r>
              <a:rPr lang="en-US" sz="3600" b="1" dirty="0">
                <a:solidFill>
                  <a:srgbClr val="00467F"/>
                </a:solidFill>
              </a:rPr>
              <a:t>First-year experience course </a:t>
            </a:r>
            <a:r>
              <a:rPr lang="en-US" sz="2800" dirty="0">
                <a:solidFill>
                  <a:srgbClr val="00467F"/>
                </a:solidFill>
              </a:rPr>
              <a:t/>
            </a:r>
            <a:br>
              <a:rPr lang="en-US" sz="2800" dirty="0">
                <a:solidFill>
                  <a:srgbClr val="00467F"/>
                </a:solidFill>
              </a:rPr>
            </a:br>
            <a:r>
              <a:rPr lang="en-US" sz="2800" dirty="0">
                <a:solidFill>
                  <a:srgbClr val="00467F"/>
                </a:solidFill>
              </a:rPr>
              <a:t/>
            </a:r>
            <a:br>
              <a:rPr lang="en-US" sz="2800" dirty="0">
                <a:solidFill>
                  <a:srgbClr val="00467F"/>
                </a:solidFill>
              </a:rPr>
            </a:br>
            <a:endParaRPr lang="en-US" dirty="0"/>
          </a:p>
        </p:txBody>
      </p:sp>
    </p:spTree>
    <p:extLst>
      <p:ext uri="{BB962C8B-B14F-4D97-AF65-F5344CB8AC3E}">
        <p14:creationId xmlns:p14="http://schemas.microsoft.com/office/powerpoint/2010/main" val="9560707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05800" cy="1143000"/>
          </a:xfrm>
        </p:spPr>
        <p:txBody>
          <a:bodyPr/>
          <a:lstStyle/>
          <a:p>
            <a:pPr algn="l"/>
            <a:r>
              <a:rPr lang="en-US" dirty="0" smtClean="0">
                <a:solidFill>
                  <a:srgbClr val="00467F"/>
                </a:solidFill>
                <a:effectLst/>
              </a:rPr>
              <a:t>Theme 4:  _________________</a:t>
            </a:r>
            <a:endParaRPr lang="en-US" dirty="0">
              <a:solidFill>
                <a:srgbClr val="00467F"/>
              </a:solidFill>
              <a:effectLst/>
            </a:endParaRPr>
          </a:p>
        </p:txBody>
      </p:sp>
      <p:sp>
        <p:nvSpPr>
          <p:cNvPr id="3" name="Content Placeholder 2"/>
          <p:cNvSpPr>
            <a:spLocks noGrp="1"/>
          </p:cNvSpPr>
          <p:nvPr>
            <p:ph idx="1"/>
          </p:nvPr>
        </p:nvSpPr>
        <p:spPr>
          <a:xfrm>
            <a:off x="381000" y="1600200"/>
            <a:ext cx="8229600" cy="4038600"/>
          </a:xfrm>
        </p:spPr>
        <p:txBody>
          <a:bodyPr/>
          <a:lstStyle/>
          <a:p>
            <a:pPr marL="231775" indent="-231775"/>
            <a:r>
              <a:rPr lang="en-US" sz="2800" u="sng" dirty="0" smtClean="0">
                <a:solidFill>
                  <a:srgbClr val="C00000"/>
                </a:solidFill>
              </a:rPr>
              <a:t>Anthony</a:t>
            </a:r>
            <a:r>
              <a:rPr lang="en-US" sz="2800" dirty="0" smtClean="0">
                <a:solidFill>
                  <a:srgbClr val="C00000"/>
                </a:solidFill>
              </a:rPr>
              <a:t>:</a:t>
            </a:r>
            <a:r>
              <a:rPr lang="en-US" sz="2800" dirty="0" smtClean="0">
                <a:solidFill>
                  <a:schemeClr val="bg1"/>
                </a:solidFill>
              </a:rPr>
              <a:t> It doesn’t cover books or anything. That is kind of a big thing.  A lot of people took [the scholarship] thinking, ah, they are going to pay my tuition, they’re going to pay for my classes, they’re going to pay for my books and everything. But then we got here and we see.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001000" cy="685800"/>
          </a:xfrm>
        </p:spPr>
        <p:txBody>
          <a:bodyPr/>
          <a:lstStyle/>
          <a:p>
            <a:pPr algn="l"/>
            <a:r>
              <a:rPr lang="en-US" dirty="0" smtClean="0">
                <a:solidFill>
                  <a:srgbClr val="00467F"/>
                </a:solidFill>
                <a:effectLst/>
              </a:rPr>
              <a:t>Theme 4: ___________________</a:t>
            </a:r>
            <a:endParaRPr lang="en-US" dirty="0">
              <a:solidFill>
                <a:srgbClr val="00467F"/>
              </a:solidFill>
              <a:effectLst/>
            </a:endParaRPr>
          </a:p>
        </p:txBody>
      </p:sp>
      <p:sp>
        <p:nvSpPr>
          <p:cNvPr id="3" name="Content Placeholder 2"/>
          <p:cNvSpPr>
            <a:spLocks noGrp="1"/>
          </p:cNvSpPr>
          <p:nvPr>
            <p:ph idx="1"/>
          </p:nvPr>
        </p:nvSpPr>
        <p:spPr>
          <a:xfrm>
            <a:off x="457200" y="1600200"/>
            <a:ext cx="8229600" cy="3505200"/>
          </a:xfrm>
        </p:spPr>
        <p:txBody>
          <a:bodyPr/>
          <a:lstStyle/>
          <a:p>
            <a:pPr marL="231775" lvl="0" indent="-231775" defTabSz="457200" eaLnBrk="0" hangingPunct="0">
              <a:spcBef>
                <a:spcPts val="0"/>
              </a:spcBef>
              <a:spcAft>
                <a:spcPts val="0"/>
              </a:spcAft>
              <a:buSzTx/>
              <a:buFont typeface="Arial" panose="020B0604020202020204" pitchFamily="34" charset="0"/>
              <a:buChar char="•"/>
            </a:pPr>
            <a:r>
              <a:rPr lang="en-US" sz="2800" u="sng" dirty="0" smtClean="0">
                <a:solidFill>
                  <a:srgbClr val="C00000"/>
                </a:solidFill>
              </a:rPr>
              <a:t>Trent:</a:t>
            </a:r>
            <a:r>
              <a:rPr lang="en-US" sz="2800" dirty="0" smtClean="0">
                <a:solidFill>
                  <a:schemeClr val="bg1"/>
                </a:solidFill>
              </a:rPr>
              <a:t>  I know of several students that was in the Community Scholarship Program that started last fall, that didn’t come this semester because they had trouble getting rides…from family members and things like that. </a:t>
            </a:r>
            <a:endParaRPr lang="en-US" sz="2800" dirty="0">
              <a:solidFill>
                <a:schemeClr val="bg1"/>
              </a:solidFill>
            </a:endParaRPr>
          </a:p>
        </p:txBody>
      </p:sp>
    </p:spTree>
    <p:extLst>
      <p:ext uri="{BB962C8B-B14F-4D97-AF65-F5344CB8AC3E}">
        <p14:creationId xmlns:p14="http://schemas.microsoft.com/office/powerpoint/2010/main" val="20157801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066800"/>
          </a:xfrm>
        </p:spPr>
        <p:txBody>
          <a:bodyPr/>
          <a:lstStyle/>
          <a:p>
            <a:pPr algn="l"/>
            <a:r>
              <a:rPr lang="en-US" dirty="0" smtClean="0">
                <a:solidFill>
                  <a:srgbClr val="00467F"/>
                </a:solidFill>
                <a:effectLst/>
              </a:rPr>
              <a:t>Theme 4: _________________</a:t>
            </a:r>
            <a:endParaRPr lang="en-US" dirty="0">
              <a:solidFill>
                <a:srgbClr val="00467F"/>
              </a:solidFill>
              <a:effectLst/>
            </a:endParaRPr>
          </a:p>
        </p:txBody>
      </p:sp>
      <p:sp>
        <p:nvSpPr>
          <p:cNvPr id="3" name="Content Placeholder 2"/>
          <p:cNvSpPr>
            <a:spLocks noGrp="1"/>
          </p:cNvSpPr>
          <p:nvPr>
            <p:ph idx="1"/>
          </p:nvPr>
        </p:nvSpPr>
        <p:spPr>
          <a:xfrm>
            <a:off x="457200" y="1828800"/>
            <a:ext cx="8229600" cy="3657600"/>
          </a:xfrm>
        </p:spPr>
        <p:txBody>
          <a:bodyPr/>
          <a:lstStyle/>
          <a:p>
            <a:pPr marL="231775" indent="-231775"/>
            <a:r>
              <a:rPr lang="en-US" sz="2800" u="sng" dirty="0" smtClean="0">
                <a:solidFill>
                  <a:srgbClr val="C00000"/>
                </a:solidFill>
              </a:rPr>
              <a:t>Anthony</a:t>
            </a:r>
            <a:r>
              <a:rPr lang="en-US" sz="2800" dirty="0" smtClean="0">
                <a:solidFill>
                  <a:srgbClr val="C00000"/>
                </a:solidFill>
              </a:rPr>
              <a:t>:</a:t>
            </a:r>
            <a:r>
              <a:rPr lang="en-US" sz="2800" dirty="0" smtClean="0">
                <a:solidFill>
                  <a:schemeClr val="bg1"/>
                </a:solidFill>
              </a:rPr>
              <a:t> It almost kind of seems like we were deceived. (Sounds of agreement). Because they honestly made it out like you don’t have to pay a dime because the community scholarship will pay for every single penny.  </a:t>
            </a:r>
          </a:p>
          <a:p>
            <a:pPr marL="0" indent="0">
              <a:buNone/>
            </a:pPr>
            <a:endParaRPr lang="en-US" dirty="0">
              <a:solidFill>
                <a:schemeClr val="bg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title"/>
          </p:nvPr>
        </p:nvSpPr>
        <p:spPr>
          <a:xfrm>
            <a:off x="457200" y="1981200"/>
            <a:ext cx="8229600" cy="2057400"/>
          </a:xfrm>
        </p:spPr>
        <p:txBody>
          <a:bodyPr/>
          <a:lstStyle/>
          <a:p>
            <a:r>
              <a:rPr lang="en-US" dirty="0" err="1" smtClean="0">
                <a:solidFill>
                  <a:srgbClr val="00467F"/>
                </a:solidFill>
                <a:effectLst/>
              </a:rPr>
              <a:t>THEMe</a:t>
            </a:r>
            <a:r>
              <a:rPr lang="en-US" dirty="0" smtClean="0">
                <a:solidFill>
                  <a:srgbClr val="00467F"/>
                </a:solidFill>
                <a:effectLst/>
              </a:rPr>
              <a:t> 4:  _____________</a:t>
            </a:r>
            <a:r>
              <a:rPr lang="en-US" dirty="0" smtClean="0"/>
              <a:t/>
            </a:r>
            <a:br>
              <a:rPr lang="en-US" dirty="0" smtClean="0"/>
            </a:br>
            <a:endParaRPr lang="en-US" dirty="0"/>
          </a:p>
        </p:txBody>
      </p:sp>
    </p:spTree>
    <p:extLst>
      <p:ext uri="{BB962C8B-B14F-4D97-AF65-F5344CB8AC3E}">
        <p14:creationId xmlns:p14="http://schemas.microsoft.com/office/powerpoint/2010/main" val="15326657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533400"/>
            <a:ext cx="8382000" cy="5562600"/>
          </a:xfrm>
        </p:spPr>
        <p:txBody>
          <a:bodyPr/>
          <a:lstStyle/>
          <a:p>
            <a:pPr marL="0" indent="0">
              <a:buNone/>
            </a:pPr>
            <a:endParaRPr lang="en-US" sz="2600" b="1" dirty="0" smtClean="0">
              <a:solidFill>
                <a:srgbClr val="00467F"/>
              </a:solidFill>
            </a:endParaRPr>
          </a:p>
          <a:p>
            <a:pPr marL="0" indent="0">
              <a:buNone/>
            </a:pPr>
            <a:r>
              <a:rPr lang="en-US" sz="4200" b="1" u="sng" dirty="0" smtClean="0">
                <a:solidFill>
                  <a:srgbClr val="E7A614"/>
                </a:solidFill>
              </a:rPr>
              <a:t>THEME 4</a:t>
            </a:r>
            <a:r>
              <a:rPr lang="en-US" sz="4200" b="1" dirty="0" smtClean="0">
                <a:solidFill>
                  <a:srgbClr val="E7A614"/>
                </a:solidFill>
              </a:rPr>
              <a:t>: </a:t>
            </a:r>
            <a:r>
              <a:rPr lang="en-US" sz="4200" b="1" dirty="0" smtClean="0">
                <a:solidFill>
                  <a:srgbClr val="C00000"/>
                </a:solidFill>
              </a:rPr>
              <a:t>FREE ISN’T FREE ENOUGH</a:t>
            </a:r>
            <a:endParaRPr lang="en-US" sz="4200" b="1" u="sng" dirty="0" smtClean="0">
              <a:solidFill>
                <a:srgbClr val="E7A614"/>
              </a:solidFill>
            </a:endParaRPr>
          </a:p>
          <a:p>
            <a:pPr>
              <a:buNone/>
            </a:pPr>
            <a:endParaRPr lang="en-US" sz="1050" b="1" dirty="0" smtClean="0">
              <a:solidFill>
                <a:srgbClr val="E7A614"/>
              </a:solidFill>
            </a:endParaRPr>
          </a:p>
          <a:p>
            <a:pPr marL="58738" lvl="3">
              <a:buNone/>
            </a:pPr>
            <a:r>
              <a:rPr lang="en-US" sz="3600" b="1" dirty="0" smtClean="0">
                <a:solidFill>
                  <a:srgbClr val="00467F"/>
                </a:solidFill>
              </a:rPr>
              <a:t>Be clear on who is eligible for the scholarship and what is, and what is not, covered by a gap-funded scholarship. </a:t>
            </a:r>
          </a:p>
          <a:p>
            <a:pPr marL="58738" lvl="3">
              <a:buNone/>
            </a:pPr>
            <a:r>
              <a:rPr lang="en-US" sz="3600" b="1" dirty="0" smtClean="0">
                <a:solidFill>
                  <a:srgbClr val="00467F"/>
                </a:solidFill>
              </a:rPr>
              <a:t>(Do not refer to it as “Two Free Years”)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5"/>
          <p:cNvSpPr>
            <a:spLocks noGrp="1"/>
          </p:cNvSpPr>
          <p:nvPr>
            <p:ph idx="14"/>
          </p:nvPr>
        </p:nvSpPr>
        <p:spPr bwMode="auto">
          <a:xfrm>
            <a:off x="228600" y="1676400"/>
            <a:ext cx="8382000" cy="4191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341313" indent="-341313">
              <a:buFont typeface="Arial" pitchFamily="34" charset="0"/>
              <a:buNone/>
              <a:defRPr/>
            </a:pPr>
            <a:r>
              <a:rPr lang="en-US" altLang="en-US" sz="2800" dirty="0" smtClean="0">
                <a:solidFill>
                  <a:srgbClr val="E7A614"/>
                </a:solidFill>
                <a:latin typeface="Calibri" pitchFamily="34" charset="0"/>
                <a:ea typeface="ＭＳ Ｐゴシック" pitchFamily="34" charset="-128"/>
              </a:rPr>
              <a:t>1.</a:t>
            </a:r>
            <a:r>
              <a:rPr lang="en-US" altLang="en-US" sz="2800" dirty="0" smtClean="0">
                <a:solidFill>
                  <a:srgbClr val="00467F"/>
                </a:solidFill>
                <a:latin typeface="Calibri" pitchFamily="34" charset="0"/>
                <a:ea typeface="ＭＳ Ｐゴシック" pitchFamily="34" charset="-128"/>
              </a:rPr>
              <a:t> CSP can make college a real option.</a:t>
            </a:r>
          </a:p>
          <a:p>
            <a:pPr marL="341313" indent="-341313">
              <a:buFont typeface="Arial" pitchFamily="34" charset="0"/>
              <a:buAutoNum type="arabicPeriod" startAt="2"/>
              <a:defRPr/>
            </a:pPr>
            <a:r>
              <a:rPr lang="en-US" altLang="en-US" sz="2800" dirty="0" smtClean="0">
                <a:solidFill>
                  <a:srgbClr val="00467F"/>
                </a:solidFill>
                <a:latin typeface="Calibri" pitchFamily="34" charset="0"/>
                <a:ea typeface="ＭＳ Ｐゴシック" pitchFamily="34" charset="-128"/>
              </a:rPr>
              <a:t>The local community college is viewed as a financially savvy choice.</a:t>
            </a:r>
          </a:p>
          <a:p>
            <a:pPr marL="341313" indent="-341313">
              <a:buFont typeface="Arial" pitchFamily="34" charset="0"/>
              <a:buAutoNum type="arabicPeriod" startAt="2"/>
              <a:defRPr/>
            </a:pPr>
            <a:r>
              <a:rPr lang="en-US" altLang="en-US" sz="2800" dirty="0" smtClean="0">
                <a:solidFill>
                  <a:srgbClr val="00467F"/>
                </a:solidFill>
                <a:latin typeface="Calibri" pitchFamily="34" charset="0"/>
                <a:ea typeface="ＭＳ Ｐゴシック" pitchFamily="34" charset="-128"/>
              </a:rPr>
              <a:t>Students need support services, like Success Coaches </a:t>
            </a:r>
            <a:r>
              <a:rPr lang="en-US" altLang="en-US" sz="2800" dirty="0">
                <a:solidFill>
                  <a:srgbClr val="00467F"/>
                </a:solidFill>
                <a:latin typeface="Calibri" pitchFamily="34" charset="0"/>
                <a:ea typeface="ＭＳ Ｐゴシック" pitchFamily="34" charset="-128"/>
              </a:rPr>
              <a:t>and First Year Experience </a:t>
            </a:r>
            <a:r>
              <a:rPr lang="en-US" altLang="en-US" sz="2800" dirty="0" smtClean="0">
                <a:solidFill>
                  <a:srgbClr val="00467F"/>
                </a:solidFill>
                <a:latin typeface="Calibri" pitchFamily="34" charset="0"/>
                <a:ea typeface="ＭＳ Ｐゴシック" pitchFamily="34" charset="-128"/>
              </a:rPr>
              <a:t>classes, to provide </a:t>
            </a:r>
            <a:r>
              <a:rPr lang="en-US" altLang="en-US" sz="2800" dirty="0">
                <a:solidFill>
                  <a:srgbClr val="00467F"/>
                </a:solidFill>
                <a:latin typeface="Calibri" pitchFamily="34" charset="0"/>
                <a:ea typeface="ＭＳ Ｐゴシック" pitchFamily="34" charset="-128"/>
              </a:rPr>
              <a:t>information</a:t>
            </a:r>
            <a:r>
              <a:rPr lang="en-US" altLang="en-US" sz="2800" dirty="0" smtClean="0">
                <a:solidFill>
                  <a:srgbClr val="00467F"/>
                </a:solidFill>
                <a:latin typeface="Calibri" pitchFamily="34" charset="0"/>
                <a:ea typeface="ＭＳ Ｐゴシック" pitchFamily="34" charset="-128"/>
              </a:rPr>
              <a:t>, encouragement</a:t>
            </a:r>
            <a:r>
              <a:rPr lang="en-US" altLang="en-US" sz="2800" dirty="0">
                <a:solidFill>
                  <a:srgbClr val="00467F"/>
                </a:solidFill>
                <a:latin typeface="Calibri" pitchFamily="34" charset="0"/>
                <a:ea typeface="ＭＳ Ｐゴシック" pitchFamily="34" charset="-128"/>
              </a:rPr>
              <a:t>, and </a:t>
            </a:r>
            <a:r>
              <a:rPr lang="en-US" altLang="en-US" sz="2800" dirty="0" smtClean="0">
                <a:solidFill>
                  <a:srgbClr val="00467F"/>
                </a:solidFill>
                <a:latin typeface="Calibri" pitchFamily="34" charset="0"/>
                <a:ea typeface="ＭＳ Ｐゴシック" pitchFamily="34" charset="-128"/>
              </a:rPr>
              <a:t>accountability.</a:t>
            </a:r>
          </a:p>
          <a:p>
            <a:pPr marL="341313" indent="-341313">
              <a:buFont typeface="Arial" pitchFamily="34" charset="0"/>
              <a:buAutoNum type="arabicPeriod" startAt="2"/>
              <a:defRPr/>
            </a:pPr>
            <a:r>
              <a:rPr lang="en-US" altLang="en-US" sz="2800" dirty="0" smtClean="0">
                <a:solidFill>
                  <a:srgbClr val="00467F"/>
                </a:solidFill>
                <a:latin typeface="Calibri" pitchFamily="34" charset="0"/>
                <a:ea typeface="ＭＳ Ｐゴシック" pitchFamily="34" charset="-128"/>
              </a:rPr>
              <a:t>Provide clarity in what/how CSP works  </a:t>
            </a:r>
          </a:p>
          <a:p>
            <a:pPr marL="341313" indent="-341313">
              <a:buFont typeface="Arial" pitchFamily="34" charset="0"/>
              <a:buNone/>
              <a:defRPr/>
            </a:pPr>
            <a:endParaRPr lang="en-US" altLang="en-US" sz="2400" dirty="0" smtClean="0">
              <a:solidFill>
                <a:srgbClr val="00467F"/>
              </a:solidFill>
              <a:latin typeface="Calibri" pitchFamily="34" charset="0"/>
              <a:ea typeface="ＭＳ Ｐゴシック" pitchFamily="34" charset="-128"/>
            </a:endParaRPr>
          </a:p>
          <a:p>
            <a:pPr>
              <a:defRPr/>
            </a:pPr>
            <a:endParaRPr lang="en-US" altLang="en-US" sz="2400" dirty="0">
              <a:solidFill>
                <a:srgbClr val="00467F"/>
              </a:solidFill>
              <a:latin typeface="Calibri" pitchFamily="34" charset="0"/>
              <a:ea typeface="ＭＳ Ｐゴシック" pitchFamily="34" charset="-128"/>
            </a:endParaRPr>
          </a:p>
          <a:p>
            <a:pPr marL="0" indent="0">
              <a:buFont typeface="Arial"/>
              <a:buNone/>
              <a:defRPr/>
            </a:pPr>
            <a:endParaRPr lang="en-US" altLang="en-US" sz="2000" dirty="0" smtClean="0">
              <a:solidFill>
                <a:srgbClr val="00467F"/>
              </a:solidFill>
              <a:latin typeface="Calibri" pitchFamily="34" charset="0"/>
              <a:ea typeface="ＭＳ Ｐゴシック" pitchFamily="34" charset="-128"/>
            </a:endParaRPr>
          </a:p>
        </p:txBody>
      </p:sp>
      <p:sp>
        <p:nvSpPr>
          <p:cNvPr id="9" name="Title 5"/>
          <p:cNvSpPr>
            <a:spLocks noGrp="1"/>
          </p:cNvSpPr>
          <p:nvPr>
            <p:ph type="title"/>
          </p:nvPr>
        </p:nvSpPr>
        <p:spPr>
          <a:xfrm>
            <a:off x="228600" y="304800"/>
            <a:ext cx="8797119" cy="1371600"/>
          </a:xfrm>
        </p:spPr>
        <p:txBody>
          <a:bodyPr>
            <a:scene3d>
              <a:camera prst="orthographicFront"/>
              <a:lightRig rig="soft" dir="t">
                <a:rot lat="0" lon="0" rev="16800000"/>
              </a:lightRig>
            </a:scene3d>
          </a:bodyPr>
          <a:lstStyle/>
          <a:p>
            <a:pPr algn="l" eaLnBrk="1" fontAlgn="auto" hangingPunct="1">
              <a:spcAft>
                <a:spcPts val="0"/>
              </a:spcAft>
              <a:defRPr/>
            </a:pPr>
            <a:r>
              <a:rPr lang="en-US" dirty="0" smtClean="0">
                <a:solidFill>
                  <a:srgbClr val="E7A614"/>
                </a:solidFill>
                <a:effectLst>
                  <a:outerShdw blurRad="38100" dist="38100" dir="2700000" algn="tl">
                    <a:srgbClr val="000000">
                      <a:alpha val="43137"/>
                    </a:srgbClr>
                  </a:outerShdw>
                </a:effectLst>
                <a:ea typeface="+mj-ea"/>
                <a:cs typeface="+mj-cs"/>
              </a:rPr>
              <a:t>4 KEY Themes summarized:</a:t>
            </a:r>
            <a:endParaRPr lang="en-US" u="sng" dirty="0">
              <a:solidFill>
                <a:srgbClr val="E7A614"/>
              </a:solidFill>
              <a:effectLst>
                <a:outerShdw blurRad="38100" dist="38100" dir="2700000" algn="tl">
                  <a:srgbClr val="000000">
                    <a:alpha val="43137"/>
                  </a:srgbClr>
                </a:outerShdw>
              </a:effectLst>
              <a:ea typeface="+mj-ea"/>
              <a:cs typeface="+mj-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991600" cy="944562"/>
          </a:xfrm>
        </p:spPr>
        <p:txBody>
          <a:bodyPr/>
          <a:lstStyle/>
          <a:p>
            <a:pPr algn="l"/>
            <a:r>
              <a:rPr lang="en-US" cap="small" dirty="0" smtClean="0">
                <a:ln>
                  <a:noFill/>
                </a:ln>
                <a:solidFill>
                  <a:srgbClr val="E7A614"/>
                </a:solidFill>
                <a:effectLst>
                  <a:outerShdw blurRad="38100" dist="38100" dir="2700000" algn="tl">
                    <a:srgbClr val="000000">
                      <a:alpha val="43137"/>
                    </a:srgbClr>
                  </a:outerShdw>
                </a:effectLst>
              </a:rPr>
              <a:t>Applications for Your College/Community: </a:t>
            </a:r>
            <a:endParaRPr lang="en-US" sz="3800" dirty="0">
              <a:solidFill>
                <a:srgbClr val="E7A614"/>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28600" y="1219200"/>
            <a:ext cx="8458200" cy="4114800"/>
          </a:xfrm>
        </p:spPr>
        <p:txBody>
          <a:bodyPr/>
          <a:lstStyle/>
          <a:p>
            <a:pPr lvl="0" fontAlgn="auto">
              <a:spcBef>
                <a:spcPts val="0"/>
              </a:spcBef>
              <a:spcAft>
                <a:spcPts val="0"/>
              </a:spcAft>
              <a:buClr>
                <a:srgbClr val="D34817"/>
              </a:buClr>
              <a:buSzPct val="70000"/>
              <a:buFont typeface="Wingdings" pitchFamily="2" charset="2"/>
              <a:buChar char="v"/>
            </a:pPr>
            <a:r>
              <a:rPr lang="en-US" sz="2800" dirty="0" smtClean="0">
                <a:solidFill>
                  <a:srgbClr val="00467F"/>
                </a:solidFill>
              </a:rPr>
              <a:t>CSP-type programs will increase enrollment at the community college. </a:t>
            </a:r>
          </a:p>
          <a:p>
            <a:pPr marL="798513" lvl="0" indent="-457200" fontAlgn="auto">
              <a:spcBef>
                <a:spcPts val="0"/>
              </a:spcBef>
              <a:spcAft>
                <a:spcPts val="0"/>
              </a:spcAft>
              <a:buClr>
                <a:srgbClr val="D34817"/>
              </a:buClr>
              <a:buSzPct val="73000"/>
              <a:buFont typeface="Wingdings" panose="05000000000000000000" pitchFamily="2" charset="2"/>
              <a:buChar char="§"/>
            </a:pPr>
            <a:r>
              <a:rPr lang="en-US" sz="2800" dirty="0" smtClean="0">
                <a:solidFill>
                  <a:srgbClr val="00467F"/>
                </a:solidFill>
              </a:rPr>
              <a:t>It builds confidence in the ability to attend college.</a:t>
            </a:r>
          </a:p>
          <a:p>
            <a:pPr marL="798513" lvl="0" indent="-457200" fontAlgn="auto">
              <a:spcBef>
                <a:spcPts val="0"/>
              </a:spcBef>
              <a:spcAft>
                <a:spcPts val="0"/>
              </a:spcAft>
              <a:buClr>
                <a:srgbClr val="D34817"/>
              </a:buClr>
              <a:buSzPct val="73000"/>
              <a:buFont typeface="Wingdings" panose="05000000000000000000" pitchFamily="2" charset="2"/>
              <a:buChar char="§"/>
            </a:pPr>
            <a:r>
              <a:rPr lang="en-US" sz="2800" dirty="0" smtClean="0">
                <a:solidFill>
                  <a:srgbClr val="00467F"/>
                </a:solidFill>
              </a:rPr>
              <a:t>Filing FAFSA and completing a first-semester schedule create a powerful reality check.</a:t>
            </a:r>
          </a:p>
          <a:p>
            <a:pPr marL="798513" lvl="0" indent="-457200" fontAlgn="auto">
              <a:spcBef>
                <a:spcPts val="0"/>
              </a:spcBef>
              <a:spcAft>
                <a:spcPts val="0"/>
              </a:spcAft>
              <a:buClr>
                <a:srgbClr val="D34817"/>
              </a:buClr>
              <a:buSzPct val="73000"/>
              <a:buFont typeface="Wingdings" panose="05000000000000000000" pitchFamily="2" charset="2"/>
              <a:buChar char="§"/>
            </a:pPr>
            <a:r>
              <a:rPr lang="en-US" sz="2800" dirty="0" smtClean="0">
                <a:solidFill>
                  <a:srgbClr val="00467F"/>
                </a:solidFill>
              </a:rPr>
              <a:t>Involve parents as much as possible. </a:t>
            </a:r>
          </a:p>
          <a:p>
            <a:pPr lvl="0" fontAlgn="auto">
              <a:spcBef>
                <a:spcPts val="600"/>
              </a:spcBef>
              <a:buClr>
                <a:srgbClr val="D34817"/>
              </a:buClr>
              <a:buSzPct val="70000"/>
              <a:buFont typeface="Wingdings" pitchFamily="2" charset="2"/>
              <a:buChar char="v"/>
            </a:pPr>
            <a:r>
              <a:rPr lang="en-US" sz="2800" dirty="0" smtClean="0">
                <a:solidFill>
                  <a:srgbClr val="00467F"/>
                </a:solidFill>
              </a:rPr>
              <a:t>More first-generation college students will attend who need extra support in the form of Success Coaches and First Year Experience courses. </a:t>
            </a:r>
          </a:p>
          <a:p>
            <a:pPr lvl="0" fontAlgn="auto">
              <a:spcBef>
                <a:spcPts val="600"/>
              </a:spcBef>
              <a:buClr>
                <a:srgbClr val="D34817"/>
              </a:buClr>
              <a:buSzPct val="70000"/>
              <a:buFont typeface="Wingdings" pitchFamily="2" charset="2"/>
              <a:buChar char="v"/>
            </a:pPr>
            <a:endParaRPr lang="en-US" sz="2800" dirty="0" smtClean="0">
              <a:solidFill>
                <a:srgbClr val="00467F"/>
              </a:solidFill>
            </a:endParaRPr>
          </a:p>
          <a:p>
            <a:pPr lvl="0" fontAlgn="auto">
              <a:spcBef>
                <a:spcPts val="600"/>
              </a:spcBef>
              <a:buClr>
                <a:srgbClr val="D34817"/>
              </a:buClr>
              <a:buSzPct val="70000"/>
              <a:buFont typeface="Wingdings" pitchFamily="2" charset="2"/>
              <a:buChar char="v"/>
            </a:pPr>
            <a:endParaRPr lang="en-US" sz="2800" dirty="0" smtClean="0">
              <a:solidFill>
                <a:srgbClr val="00467F"/>
              </a:solidFill>
            </a:endParaRPr>
          </a:p>
          <a:p>
            <a:endParaRPr lang="en-US" sz="2800" dirty="0">
              <a:solidFill>
                <a:srgbClr val="00467F"/>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991600" cy="944562"/>
          </a:xfrm>
        </p:spPr>
        <p:txBody>
          <a:bodyPr/>
          <a:lstStyle/>
          <a:p>
            <a:pPr algn="l"/>
            <a:r>
              <a:rPr lang="en-US" cap="small" dirty="0" smtClean="0">
                <a:ln>
                  <a:noFill/>
                </a:ln>
                <a:solidFill>
                  <a:srgbClr val="E7A614"/>
                </a:solidFill>
                <a:effectLst>
                  <a:outerShdw blurRad="38100" dist="38100" dir="2700000" algn="tl">
                    <a:srgbClr val="000000">
                      <a:alpha val="43137"/>
                    </a:srgbClr>
                  </a:outerShdw>
                </a:effectLst>
              </a:rPr>
              <a:t>Applications for Your College/Community: </a:t>
            </a:r>
            <a:br>
              <a:rPr lang="en-US" cap="small" dirty="0" smtClean="0">
                <a:ln>
                  <a:noFill/>
                </a:ln>
                <a:solidFill>
                  <a:srgbClr val="E7A614"/>
                </a:solidFill>
                <a:effectLst>
                  <a:outerShdw blurRad="38100" dist="38100" dir="2700000" algn="tl">
                    <a:srgbClr val="000000">
                      <a:alpha val="43137"/>
                    </a:srgbClr>
                  </a:outerShdw>
                </a:effectLst>
              </a:rPr>
            </a:br>
            <a:r>
              <a:rPr lang="en-US" cap="small" dirty="0" smtClean="0">
                <a:ln>
                  <a:noFill/>
                </a:ln>
                <a:solidFill>
                  <a:srgbClr val="E7A614"/>
                </a:solidFill>
                <a:effectLst>
                  <a:outerShdw blurRad="38100" dist="38100" dir="2700000" algn="tl">
                    <a:srgbClr val="000000">
                      <a:alpha val="43137"/>
                    </a:srgbClr>
                  </a:outerShdw>
                </a:effectLst>
              </a:rPr>
              <a:t>(continued)</a:t>
            </a:r>
            <a:endParaRPr lang="en-US" sz="3800" dirty="0">
              <a:solidFill>
                <a:srgbClr val="E7A614"/>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62636" y="1447800"/>
            <a:ext cx="8229600" cy="4343400"/>
          </a:xfrm>
        </p:spPr>
        <p:txBody>
          <a:bodyPr/>
          <a:lstStyle/>
          <a:p>
            <a:pPr fontAlgn="auto">
              <a:spcBef>
                <a:spcPts val="600"/>
              </a:spcBef>
              <a:buClr>
                <a:srgbClr val="D34817"/>
              </a:buClr>
              <a:buSzPct val="70000"/>
              <a:buFont typeface="Wingdings" pitchFamily="2" charset="2"/>
              <a:buChar char="v"/>
            </a:pPr>
            <a:r>
              <a:rPr lang="en-US" sz="2800" dirty="0" smtClean="0">
                <a:solidFill>
                  <a:srgbClr val="00467F"/>
                </a:solidFill>
              </a:rPr>
              <a:t>Be clear on what expenses your program covers and what it does not. How does it fit in with other financial aid/scholarship program?</a:t>
            </a:r>
          </a:p>
          <a:p>
            <a:pPr fontAlgn="auto">
              <a:spcBef>
                <a:spcPts val="600"/>
              </a:spcBef>
              <a:buClr>
                <a:srgbClr val="D34817"/>
              </a:buClr>
              <a:buSzPct val="70000"/>
              <a:buFont typeface="Wingdings" pitchFamily="2" charset="2"/>
              <a:buChar char="v"/>
            </a:pPr>
            <a:r>
              <a:rPr lang="en-US" sz="2800" dirty="0" smtClean="0">
                <a:solidFill>
                  <a:srgbClr val="00467F"/>
                </a:solidFill>
              </a:rPr>
              <a:t>In addition to tuition, textbooks </a:t>
            </a:r>
            <a:r>
              <a:rPr lang="en-US" sz="2800" dirty="0">
                <a:solidFill>
                  <a:srgbClr val="00467F"/>
                </a:solidFill>
              </a:rPr>
              <a:t>and transportation are </a:t>
            </a:r>
            <a:r>
              <a:rPr lang="en-US" sz="2800" dirty="0" smtClean="0">
                <a:solidFill>
                  <a:srgbClr val="00467F"/>
                </a:solidFill>
              </a:rPr>
              <a:t>major college-going expenses.  How can you help students meet these expenses? </a:t>
            </a:r>
          </a:p>
          <a:p>
            <a:pPr fontAlgn="auto">
              <a:spcBef>
                <a:spcPts val="600"/>
              </a:spcBef>
              <a:buClr>
                <a:srgbClr val="D34817"/>
              </a:buClr>
              <a:buSzPct val="70000"/>
              <a:buFont typeface="Wingdings" pitchFamily="2" charset="2"/>
              <a:buChar char="v"/>
            </a:pPr>
            <a:r>
              <a:rPr lang="en-US" sz="2800" dirty="0" smtClean="0">
                <a:solidFill>
                  <a:srgbClr val="00467F"/>
                </a:solidFill>
              </a:rPr>
              <a:t>Hold student focus groups to learn about your students’ needs.</a:t>
            </a:r>
            <a:endParaRPr lang="en-US" sz="2800" dirty="0">
              <a:solidFill>
                <a:srgbClr val="00467F"/>
              </a:solidFill>
            </a:endParaRPr>
          </a:p>
          <a:p>
            <a:pPr lvl="0" fontAlgn="auto">
              <a:spcBef>
                <a:spcPts val="600"/>
              </a:spcBef>
              <a:buClr>
                <a:srgbClr val="D34817"/>
              </a:buClr>
              <a:buSzPct val="70000"/>
              <a:buFont typeface="Wingdings" pitchFamily="2" charset="2"/>
              <a:buChar char="v"/>
            </a:pPr>
            <a:endParaRPr lang="en-US" sz="2800" dirty="0" smtClean="0">
              <a:solidFill>
                <a:srgbClr val="00467F"/>
              </a:solidFill>
            </a:endParaRPr>
          </a:p>
          <a:p>
            <a:pPr lvl="0" fontAlgn="auto">
              <a:spcBef>
                <a:spcPts val="600"/>
              </a:spcBef>
              <a:buClr>
                <a:srgbClr val="D34817"/>
              </a:buClr>
              <a:buSzPct val="70000"/>
              <a:buFont typeface="Wingdings" pitchFamily="2" charset="2"/>
              <a:buChar char="v"/>
            </a:pPr>
            <a:endParaRPr lang="en-US" sz="2800" dirty="0" smtClean="0">
              <a:solidFill>
                <a:srgbClr val="00467F"/>
              </a:solidFill>
            </a:endParaRPr>
          </a:p>
          <a:p>
            <a:pPr lvl="0" fontAlgn="auto">
              <a:spcBef>
                <a:spcPts val="600"/>
              </a:spcBef>
              <a:buClr>
                <a:srgbClr val="D34817"/>
              </a:buClr>
              <a:buSzPct val="70000"/>
              <a:buFont typeface="Wingdings" pitchFamily="2" charset="2"/>
              <a:buChar char="v"/>
            </a:pPr>
            <a:endParaRPr lang="en-US" sz="2800" dirty="0" smtClean="0">
              <a:solidFill>
                <a:srgbClr val="00467F"/>
              </a:solidFill>
            </a:endParaRPr>
          </a:p>
          <a:p>
            <a:endParaRPr lang="en-US" sz="2800" dirty="0">
              <a:solidFill>
                <a:srgbClr val="00467F"/>
              </a:solidFill>
            </a:endParaRPr>
          </a:p>
        </p:txBody>
      </p:sp>
    </p:spTree>
    <p:extLst>
      <p:ext uri="{BB962C8B-B14F-4D97-AF65-F5344CB8AC3E}">
        <p14:creationId xmlns:p14="http://schemas.microsoft.com/office/powerpoint/2010/main" val="40542714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991600" cy="792162"/>
          </a:xfrm>
        </p:spPr>
        <p:txBody>
          <a:bodyPr/>
          <a:lstStyle/>
          <a:p>
            <a:pPr algn="l"/>
            <a:r>
              <a:rPr lang="en-US" cap="small" dirty="0" smtClean="0">
                <a:ln>
                  <a:noFill/>
                </a:ln>
                <a:solidFill>
                  <a:srgbClr val="E7A614"/>
                </a:solidFill>
                <a:effectLst>
                  <a:outerShdw blurRad="38100" dist="38100" dir="2700000" algn="tl">
                    <a:srgbClr val="000000">
                      <a:alpha val="43137"/>
                    </a:srgbClr>
                  </a:outerShdw>
                </a:effectLst>
              </a:rPr>
              <a:t>Effective Use of Focus Groups</a:t>
            </a:r>
            <a:endParaRPr lang="en-US" sz="3800" dirty="0">
              <a:solidFill>
                <a:srgbClr val="E7A614"/>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52400" y="1066800"/>
            <a:ext cx="8534400" cy="4495800"/>
          </a:xfrm>
        </p:spPr>
        <p:txBody>
          <a:bodyPr/>
          <a:lstStyle/>
          <a:p>
            <a:pPr fontAlgn="auto">
              <a:spcBef>
                <a:spcPts val="600"/>
              </a:spcBef>
              <a:buClr>
                <a:srgbClr val="D34817"/>
              </a:buClr>
              <a:buSzPct val="70000"/>
              <a:buFont typeface="Wingdings" panose="05000000000000000000" pitchFamily="2" charset="2"/>
              <a:buChar char="Ø"/>
            </a:pPr>
            <a:r>
              <a:rPr lang="en-US" sz="2800" dirty="0">
                <a:solidFill>
                  <a:srgbClr val="00467F"/>
                </a:solidFill>
              </a:rPr>
              <a:t>Clearly identify what kind of information you are seeking and from </a:t>
            </a:r>
            <a:r>
              <a:rPr lang="en-US" sz="2800" dirty="0" smtClean="0">
                <a:solidFill>
                  <a:srgbClr val="00467F"/>
                </a:solidFill>
              </a:rPr>
              <a:t>whom</a:t>
            </a:r>
            <a:endParaRPr lang="en-US" sz="2800" dirty="0">
              <a:solidFill>
                <a:srgbClr val="00467F"/>
              </a:solidFill>
            </a:endParaRPr>
          </a:p>
          <a:p>
            <a:pPr fontAlgn="auto">
              <a:spcBef>
                <a:spcPts val="600"/>
              </a:spcBef>
              <a:buClr>
                <a:srgbClr val="D34817"/>
              </a:buClr>
              <a:buSzPct val="70000"/>
              <a:buFont typeface="Wingdings" panose="05000000000000000000" pitchFamily="2" charset="2"/>
              <a:buChar char="Ø"/>
            </a:pPr>
            <a:r>
              <a:rPr lang="en-US" sz="2800" dirty="0" smtClean="0">
                <a:solidFill>
                  <a:srgbClr val="00467F"/>
                </a:solidFill>
              </a:rPr>
              <a:t>Plan your questions, yet be flexible to take advantage of insights that arise</a:t>
            </a:r>
          </a:p>
          <a:p>
            <a:pPr fontAlgn="auto">
              <a:spcBef>
                <a:spcPts val="600"/>
              </a:spcBef>
              <a:buClr>
                <a:srgbClr val="D34817"/>
              </a:buClr>
              <a:buSzPct val="70000"/>
              <a:buFont typeface="Wingdings" panose="05000000000000000000" pitchFamily="2" charset="2"/>
              <a:buChar char="Ø"/>
            </a:pPr>
            <a:r>
              <a:rPr lang="en-US" sz="2800" dirty="0" smtClean="0">
                <a:solidFill>
                  <a:srgbClr val="00467F"/>
                </a:solidFill>
              </a:rPr>
              <a:t>Record/video </a:t>
            </a:r>
            <a:r>
              <a:rPr lang="en-US" sz="2800" dirty="0">
                <a:solidFill>
                  <a:srgbClr val="00467F"/>
                </a:solidFill>
              </a:rPr>
              <a:t>the session(s)</a:t>
            </a:r>
          </a:p>
          <a:p>
            <a:pPr fontAlgn="auto">
              <a:spcBef>
                <a:spcPts val="600"/>
              </a:spcBef>
              <a:buClr>
                <a:srgbClr val="D34817"/>
              </a:buClr>
              <a:buSzPct val="70000"/>
              <a:buFont typeface="Wingdings" panose="05000000000000000000" pitchFamily="2" charset="2"/>
              <a:buChar char="Ø"/>
            </a:pPr>
            <a:r>
              <a:rPr lang="en-US" sz="2800" dirty="0">
                <a:solidFill>
                  <a:srgbClr val="00467F"/>
                </a:solidFill>
              </a:rPr>
              <a:t>Transcribe word-for-word to “hear” the voices</a:t>
            </a:r>
          </a:p>
          <a:p>
            <a:pPr fontAlgn="auto">
              <a:spcBef>
                <a:spcPts val="600"/>
              </a:spcBef>
              <a:buClr>
                <a:srgbClr val="D34817"/>
              </a:buClr>
              <a:buSzPct val="70000"/>
              <a:buFont typeface="Wingdings" panose="05000000000000000000" pitchFamily="2" charset="2"/>
              <a:buChar char="Ø"/>
            </a:pPr>
            <a:r>
              <a:rPr lang="en-US" sz="2800" dirty="0">
                <a:solidFill>
                  <a:srgbClr val="00467F"/>
                </a:solidFill>
              </a:rPr>
              <a:t>Follow your Institutional Research Board (IRB) form</a:t>
            </a:r>
          </a:p>
          <a:p>
            <a:pPr fontAlgn="auto">
              <a:spcBef>
                <a:spcPts val="600"/>
              </a:spcBef>
              <a:buClr>
                <a:srgbClr val="D34817"/>
              </a:buClr>
              <a:buSzPct val="70000"/>
              <a:buFont typeface="Wingdings" panose="05000000000000000000" pitchFamily="2" charset="2"/>
              <a:buChar char="Ø"/>
            </a:pPr>
            <a:r>
              <a:rPr lang="en-US" sz="2800" dirty="0" smtClean="0">
                <a:solidFill>
                  <a:srgbClr val="00467F"/>
                </a:solidFill>
              </a:rPr>
              <a:t>Incentives </a:t>
            </a:r>
            <a:r>
              <a:rPr lang="en-US" sz="2800" dirty="0">
                <a:solidFill>
                  <a:srgbClr val="00467F"/>
                </a:solidFill>
              </a:rPr>
              <a:t>matter</a:t>
            </a:r>
          </a:p>
          <a:p>
            <a:pPr lvl="0" fontAlgn="auto">
              <a:spcBef>
                <a:spcPts val="600"/>
              </a:spcBef>
              <a:buClr>
                <a:srgbClr val="D34817"/>
              </a:buClr>
              <a:buSzPct val="70000"/>
              <a:buFont typeface="Wingdings" pitchFamily="2" charset="2"/>
              <a:buChar char="v"/>
            </a:pPr>
            <a:endParaRPr lang="en-US" sz="2800" dirty="0" smtClean="0">
              <a:solidFill>
                <a:srgbClr val="00467F"/>
              </a:solidFill>
            </a:endParaRPr>
          </a:p>
          <a:p>
            <a:pPr lvl="0" fontAlgn="auto">
              <a:spcBef>
                <a:spcPts val="600"/>
              </a:spcBef>
              <a:buClr>
                <a:srgbClr val="D34817"/>
              </a:buClr>
              <a:buSzPct val="70000"/>
              <a:buFont typeface="Wingdings" pitchFamily="2" charset="2"/>
              <a:buChar char="v"/>
            </a:pPr>
            <a:endParaRPr lang="en-US" sz="2800" dirty="0" smtClean="0">
              <a:solidFill>
                <a:srgbClr val="00467F"/>
              </a:solidFill>
            </a:endParaRPr>
          </a:p>
          <a:p>
            <a:pPr lvl="0" fontAlgn="auto">
              <a:spcBef>
                <a:spcPts val="600"/>
              </a:spcBef>
              <a:buClr>
                <a:srgbClr val="D34817"/>
              </a:buClr>
              <a:buSzPct val="70000"/>
              <a:buFont typeface="Wingdings" pitchFamily="2" charset="2"/>
              <a:buChar char="v"/>
            </a:pPr>
            <a:endParaRPr lang="en-US" sz="2800" dirty="0" smtClean="0">
              <a:solidFill>
                <a:srgbClr val="00467F"/>
              </a:solidFill>
            </a:endParaRPr>
          </a:p>
          <a:p>
            <a:endParaRPr lang="en-US" sz="2800" dirty="0">
              <a:solidFill>
                <a:srgbClr val="00467F"/>
              </a:solidFill>
            </a:endParaRPr>
          </a:p>
        </p:txBody>
      </p:sp>
    </p:spTree>
    <p:extLst>
      <p:ext uri="{BB962C8B-B14F-4D97-AF65-F5344CB8AC3E}">
        <p14:creationId xmlns:p14="http://schemas.microsoft.com/office/powerpoint/2010/main" val="19908628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5410200"/>
          </a:xfrm>
        </p:spPr>
        <p:txBody>
          <a:bodyPr anchor="ctr">
            <a:scene3d>
              <a:camera prst="orthographicFront"/>
              <a:lightRig rig="soft" dir="t">
                <a:rot lat="0" lon="0" rev="16800000"/>
              </a:lightRig>
            </a:scene3d>
          </a:bodyPr>
          <a:lstStyle/>
          <a:p>
            <a:pPr eaLnBrk="1" fontAlgn="auto" hangingPunct="1">
              <a:defRPr/>
            </a:pPr>
            <a:r>
              <a:rPr lang="en-US" sz="4000" dirty="0" smtClean="0">
                <a:solidFill>
                  <a:srgbClr val="00467F"/>
                </a:solidFill>
                <a:effectLst/>
                <a:ea typeface="+mj-ea"/>
                <a:cs typeface="+mj-cs"/>
              </a:rPr>
              <a:t>Questions?</a:t>
            </a:r>
            <a:endParaRPr lang="en-US" sz="4000" dirty="0">
              <a:solidFill>
                <a:srgbClr val="00467F"/>
              </a:solidFill>
              <a:effectLst/>
              <a:ea typeface="+mj-ea"/>
              <a:cs typeface="+mj-cs"/>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362200" y="274638"/>
            <a:ext cx="6324600" cy="487362"/>
          </a:xfrm>
        </p:spPr>
        <p:txBody>
          <a:bodyPr anchor="ctr">
            <a:scene3d>
              <a:camera prst="orthographicFront"/>
              <a:lightRig rig="soft" dir="t">
                <a:rot lat="0" lon="0" rev="16800000"/>
              </a:lightRig>
            </a:scene3d>
          </a:bodyPr>
          <a:lstStyle/>
          <a:p>
            <a:pPr algn="r" eaLnBrk="1" fontAlgn="auto" hangingPunct="1">
              <a:defRPr/>
            </a:pPr>
            <a:r>
              <a:rPr lang="en-US" dirty="0">
                <a:solidFill>
                  <a:srgbClr val="E7A614"/>
                </a:solidFill>
                <a:effectLst>
                  <a:outerShdw blurRad="38100" dist="38100" dir="2700000" algn="tl">
                    <a:srgbClr val="000000">
                      <a:alpha val="43137"/>
                    </a:srgbClr>
                  </a:outerShdw>
                </a:effectLst>
              </a:rPr>
              <a:t>References</a:t>
            </a:r>
            <a:endParaRPr lang="en-US" sz="4000" dirty="0">
              <a:solidFill>
                <a:srgbClr val="E7A614"/>
              </a:solidFill>
              <a:effectLst/>
              <a:ea typeface="+mj-ea"/>
              <a:cs typeface="+mj-cs"/>
            </a:endParaRPr>
          </a:p>
        </p:txBody>
      </p:sp>
      <p:sp>
        <p:nvSpPr>
          <p:cNvPr id="2" name="Content Placeholder 1"/>
          <p:cNvSpPr>
            <a:spLocks noGrp="1"/>
          </p:cNvSpPr>
          <p:nvPr>
            <p:ph idx="1"/>
          </p:nvPr>
        </p:nvSpPr>
        <p:spPr>
          <a:xfrm>
            <a:off x="228600" y="838200"/>
            <a:ext cx="8229600" cy="4038600"/>
          </a:xfrm>
        </p:spPr>
        <p:txBody>
          <a:bodyPr/>
          <a:lstStyle/>
          <a:p>
            <a:pPr marL="228600" indent="-228600">
              <a:lnSpc>
                <a:spcPct val="115000"/>
              </a:lnSpc>
              <a:spcAft>
                <a:spcPct val="0"/>
              </a:spcAft>
              <a:buFont typeface="Arial" charset="0"/>
              <a:buChar char="•"/>
            </a:pPr>
            <a:r>
              <a:rPr lang="en-US" sz="1800" dirty="0">
                <a:solidFill>
                  <a:schemeClr val="bg1"/>
                </a:solidFill>
              </a:rPr>
              <a:t>Creswell, J. (2009). </a:t>
            </a:r>
            <a:r>
              <a:rPr lang="en-US" sz="1800" i="1" dirty="0">
                <a:solidFill>
                  <a:schemeClr val="bg1"/>
                </a:solidFill>
              </a:rPr>
              <a:t>Research design:  Qualitative, quantitative, and mixed methods approaches</a:t>
            </a:r>
            <a:r>
              <a:rPr lang="en-US" sz="1800" dirty="0">
                <a:solidFill>
                  <a:schemeClr val="bg1"/>
                </a:solidFill>
              </a:rPr>
              <a:t> (3rd ed.). Thousand Oaks, CA: Sage.</a:t>
            </a:r>
          </a:p>
          <a:p>
            <a:pPr marL="228600" indent="-228600">
              <a:lnSpc>
                <a:spcPct val="115000"/>
              </a:lnSpc>
              <a:spcAft>
                <a:spcPct val="0"/>
              </a:spcAft>
              <a:buFont typeface="Arial" charset="0"/>
              <a:buChar char="•"/>
            </a:pPr>
            <a:r>
              <a:rPr lang="en-US" sz="1800" dirty="0">
                <a:solidFill>
                  <a:schemeClr val="bg1"/>
                </a:solidFill>
              </a:rPr>
              <a:t>Executive Office of the President. (September 2015).</a:t>
            </a:r>
            <a:r>
              <a:rPr lang="en-US" sz="1800" i="1" dirty="0">
                <a:solidFill>
                  <a:schemeClr val="bg1"/>
                </a:solidFill>
              </a:rPr>
              <a:t> America’s college promise: A progress report on free community college. </a:t>
            </a:r>
            <a:r>
              <a:rPr lang="en-US" sz="1800" dirty="0">
                <a:solidFill>
                  <a:schemeClr val="bg1"/>
                </a:solidFill>
              </a:rPr>
              <a:t>Washington DC: The White House. Retrieved from </a:t>
            </a:r>
            <a:r>
              <a:rPr lang="en-US" sz="1800" u="sng" dirty="0">
                <a:solidFill>
                  <a:srgbClr val="00467F"/>
                </a:solidFill>
                <a:hlinkClick r:id="rId3"/>
              </a:rPr>
              <a:t>https://www.whitehouse.gov/sites/default/files/docs/progressreportoncommunitycollege.pdf</a:t>
            </a:r>
            <a:r>
              <a:rPr lang="en-US" sz="1800" dirty="0">
                <a:solidFill>
                  <a:srgbClr val="00467F"/>
                </a:solidFill>
              </a:rPr>
              <a:t> </a:t>
            </a:r>
          </a:p>
          <a:p>
            <a:pPr marL="228600" indent="-228600">
              <a:lnSpc>
                <a:spcPct val="115000"/>
              </a:lnSpc>
              <a:spcAft>
                <a:spcPct val="0"/>
              </a:spcAft>
              <a:buFont typeface="Arial" charset="0"/>
              <a:buChar char="•"/>
            </a:pPr>
            <a:r>
              <a:rPr lang="en-US" sz="1800" dirty="0">
                <a:solidFill>
                  <a:schemeClr val="bg1"/>
                </a:solidFill>
              </a:rPr>
              <a:t>Miller-Adams, M. (2009). </a:t>
            </a:r>
            <a:r>
              <a:rPr lang="en-US" sz="1800" i="1" dirty="0">
                <a:solidFill>
                  <a:schemeClr val="bg1"/>
                </a:solidFill>
              </a:rPr>
              <a:t>The power of a promise: Education and economic renewal in Kalamazoo.</a:t>
            </a:r>
            <a:r>
              <a:rPr lang="en-US" sz="1800" dirty="0">
                <a:solidFill>
                  <a:schemeClr val="bg1"/>
                </a:solidFill>
              </a:rPr>
              <a:t> W.E. Upjohn Institute for Employment Research: Kalamazoo, MI</a:t>
            </a:r>
          </a:p>
          <a:p>
            <a:pPr marL="231775" indent="-231775"/>
            <a:r>
              <a:rPr lang="en-US" sz="1800" dirty="0">
                <a:solidFill>
                  <a:schemeClr val="bg1"/>
                </a:solidFill>
              </a:rPr>
              <a:t>West Kentucky Community and Technical College. (2015). </a:t>
            </a:r>
            <a:r>
              <a:rPr lang="en-US" sz="1800" i="1" dirty="0">
                <a:solidFill>
                  <a:schemeClr val="bg1"/>
                </a:solidFill>
              </a:rPr>
              <a:t>Community Scholarship Program.</a:t>
            </a:r>
            <a:r>
              <a:rPr lang="en-US" sz="1800" dirty="0">
                <a:solidFill>
                  <a:schemeClr val="bg1"/>
                </a:solidFill>
              </a:rPr>
              <a:t> Paducah, KY: Author. Retrieved from </a:t>
            </a:r>
            <a:r>
              <a:rPr lang="en-US" sz="1800" u="sng" dirty="0">
                <a:solidFill>
                  <a:schemeClr val="bg1"/>
                </a:solidFill>
                <a:hlinkClick r:id="rId4"/>
              </a:rPr>
              <a:t>http://www.westkentucky.kctcs.edu/en/Academics/K12/CSP.aspx</a:t>
            </a:r>
            <a:r>
              <a:rPr lang="en-US" sz="1800" dirty="0">
                <a:solidFill>
                  <a:schemeClr val="bg1"/>
                </a:solidFill>
              </a:rPr>
              <a:t> </a:t>
            </a:r>
          </a:p>
          <a:p>
            <a:pPr marL="231775" indent="-231775"/>
            <a:r>
              <a:rPr lang="en-US" sz="1800" dirty="0">
                <a:solidFill>
                  <a:schemeClr val="bg1"/>
                </a:solidFill>
              </a:rPr>
              <a:t>West Kentucky Community and Technical College. (July 19, 2016). </a:t>
            </a:r>
            <a:r>
              <a:rPr lang="en-US" sz="1800" i="1" dirty="0">
                <a:solidFill>
                  <a:schemeClr val="bg1"/>
                </a:solidFill>
              </a:rPr>
              <a:t>Community Scholarship Program report: Preliminary outcomes of the Fall 2014 and Fall 2015 cohorts.</a:t>
            </a:r>
            <a:r>
              <a:rPr lang="en-US" sz="1800" dirty="0">
                <a:solidFill>
                  <a:schemeClr val="bg1"/>
                </a:solidFill>
              </a:rPr>
              <a:t> Paducah, KY: Author.</a:t>
            </a:r>
          </a:p>
          <a:p>
            <a:endParaRPr lang="en-US" dirty="0"/>
          </a:p>
        </p:txBody>
      </p:sp>
    </p:spTree>
    <p:extLst>
      <p:ext uri="{BB962C8B-B14F-4D97-AF65-F5344CB8AC3E}">
        <p14:creationId xmlns:p14="http://schemas.microsoft.com/office/powerpoint/2010/main" val="330081478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Apex</Template>
  <TotalTime>4656</TotalTime>
  <Words>3782</Words>
  <Application>Microsoft Office PowerPoint</Application>
  <PresentationFormat>On-screen Show (4:3)</PresentationFormat>
  <Paragraphs>332</Paragraphs>
  <Slides>33</Slides>
  <Notes>33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ＭＳ Ｐゴシック</vt:lpstr>
      <vt:lpstr>ＭＳ Ｐゴシック</vt:lpstr>
      <vt:lpstr>Arial</vt:lpstr>
      <vt:lpstr>Calibri</vt:lpstr>
      <vt:lpstr>Gill Sans MT</vt:lpstr>
      <vt:lpstr>Times New Roman</vt:lpstr>
      <vt:lpstr>Wingdings</vt:lpstr>
      <vt:lpstr>Wingdings 2</vt:lpstr>
      <vt:lpstr>Wingdings 3</vt:lpstr>
      <vt:lpstr>Apex</vt:lpstr>
      <vt:lpstr>Student Perspectives of a “Two Years Free” Scholarship Program   League for Innovations 2017 Conference San Francisco, California _________________ </vt:lpstr>
      <vt:lpstr>Why should we be concerned about  “two years free” scholarship programs?</vt:lpstr>
      <vt:lpstr>agenda</vt:lpstr>
      <vt:lpstr>McCracken County’s  Community Scholarship Program (CSP)</vt:lpstr>
      <vt:lpstr>Importance of holding  Student focus groups</vt:lpstr>
      <vt:lpstr>What students say:  Collecting the student perspective through student focus groups </vt:lpstr>
      <vt:lpstr>Activity</vt:lpstr>
      <vt:lpstr>Theme 1: ________________</vt:lpstr>
      <vt:lpstr>Theme 1: ________________</vt:lpstr>
      <vt:lpstr>Theme 1: ______________________</vt:lpstr>
      <vt:lpstr>THEMe 1:  _____________ </vt:lpstr>
      <vt:lpstr>Theme 1: CSP Makes College possible for every Student  For students from a non-college going home environment, CSP can open the door to a very different future.  </vt:lpstr>
      <vt:lpstr>Theme 2: ________________</vt:lpstr>
      <vt:lpstr>Theme 2: ______________________</vt:lpstr>
      <vt:lpstr>THEMe 2:  _____________ </vt:lpstr>
      <vt:lpstr>Theme 2: same college schedule for less money   CSP increased WKCTC enrollment because the community college is viewed as a sound economic choice.</vt:lpstr>
      <vt:lpstr>Theme 3: ____________________</vt:lpstr>
      <vt:lpstr>Theme 3: ____________________</vt:lpstr>
      <vt:lpstr>Theme 3: ____________________</vt:lpstr>
      <vt:lpstr>Theme 3: ____________________</vt:lpstr>
      <vt:lpstr>THEMe 3:  _____________ </vt:lpstr>
      <vt:lpstr>Theme 3:  Extra help needed </vt:lpstr>
      <vt:lpstr>Theme 4:  _________________</vt:lpstr>
      <vt:lpstr>Theme 4: ___________________</vt:lpstr>
      <vt:lpstr>Theme 4: _________________</vt:lpstr>
      <vt:lpstr>THEMe 4:  _____________ </vt:lpstr>
      <vt:lpstr>PowerPoint Presentation</vt:lpstr>
      <vt:lpstr>4 KEY Themes summarized:</vt:lpstr>
      <vt:lpstr>Applications for Your College/Community: </vt:lpstr>
      <vt:lpstr>Applications for Your College/Community:  (continued)</vt:lpstr>
      <vt:lpstr>Effective Use of Focus Groups</vt:lpstr>
      <vt:lpstr>Questions?</vt:lpstr>
      <vt:lpstr>References</vt:lpstr>
    </vt:vector>
  </TitlesOfParts>
  <Company>KCTCS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Kentucky Board of  Emergency Medical Services</dc:title>
  <dc:creator>Authorized User</dc:creator>
  <cp:lastModifiedBy>Hlinka, Karen F (West Kentucky)</cp:lastModifiedBy>
  <cp:revision>336</cp:revision>
  <cp:lastPrinted>2017-02-28T21:23:54Z</cp:lastPrinted>
  <dcterms:created xsi:type="dcterms:W3CDTF">2010-05-12T15:40:40Z</dcterms:created>
  <dcterms:modified xsi:type="dcterms:W3CDTF">2017-03-24T19:01:44Z</dcterms:modified>
</cp:coreProperties>
</file>