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4"/>
  </p:notesMasterIdLst>
  <p:handoutMasterIdLst>
    <p:handoutMasterId r:id="rId35"/>
  </p:handoutMasterIdLst>
  <p:sldIdLst>
    <p:sldId id="256" r:id="rId3"/>
    <p:sldId id="265" r:id="rId4"/>
    <p:sldId id="280" r:id="rId5"/>
    <p:sldId id="282" r:id="rId6"/>
    <p:sldId id="276" r:id="rId7"/>
    <p:sldId id="277" r:id="rId8"/>
    <p:sldId id="281" r:id="rId9"/>
    <p:sldId id="284" r:id="rId10"/>
    <p:sldId id="285" r:id="rId11"/>
    <p:sldId id="283" r:id="rId12"/>
    <p:sldId id="286" r:id="rId13"/>
    <p:sldId id="289" r:id="rId14"/>
    <p:sldId id="311" r:id="rId15"/>
    <p:sldId id="305" r:id="rId16"/>
    <p:sldId id="287" r:id="rId17"/>
    <p:sldId id="288" r:id="rId18"/>
    <p:sldId id="309" r:id="rId19"/>
    <p:sldId id="300" r:id="rId20"/>
    <p:sldId id="307" r:id="rId21"/>
    <p:sldId id="290" r:id="rId22"/>
    <p:sldId id="293" r:id="rId23"/>
    <p:sldId id="304" r:id="rId24"/>
    <p:sldId id="294" r:id="rId25"/>
    <p:sldId id="296" r:id="rId26"/>
    <p:sldId id="308" r:id="rId27"/>
    <p:sldId id="297" r:id="rId28"/>
    <p:sldId id="291" r:id="rId29"/>
    <p:sldId id="298" r:id="rId30"/>
    <p:sldId id="292" r:id="rId31"/>
    <p:sldId id="299" r:id="rId32"/>
    <p:sldId id="30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064" autoAdjust="0"/>
  </p:normalViewPr>
  <p:slideViewPr>
    <p:cSldViewPr>
      <p:cViewPr varScale="1">
        <p:scale>
          <a:sx n="65" d="100"/>
          <a:sy n="65" d="100"/>
        </p:scale>
        <p:origin x="294" y="60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1344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t>3/22/2017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t>3/22/2017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0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32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57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01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9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/>
              <a:pPr/>
              <a:t>3/22/2017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mp"/><Relationship Id="rId4" Type="http://schemas.openxmlformats.org/officeDocument/2006/relationships/image" Target="../media/image11.tm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124200"/>
            <a:ext cx="118110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Keeping Students on Track</a:t>
            </a:r>
            <a:br>
              <a:rPr lang="en-US" sz="4400" dirty="0"/>
            </a:br>
            <a:r>
              <a:rPr lang="en-US" sz="4400" dirty="0"/>
              <a:t>Using Technological Retention Tools</a:t>
            </a:r>
            <a:endParaRPr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449096"/>
            <a:ext cx="9601200" cy="1189704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with Carmen Allen</a:t>
            </a:r>
          </a:p>
          <a:p>
            <a:pPr algn="ctr"/>
            <a:r>
              <a:rPr lang="en-US" sz="3600" dirty="0"/>
              <a:t>Innovations 2017   March 13,2017</a:t>
            </a:r>
            <a:endParaRPr sz="3600" dirty="0"/>
          </a:p>
        </p:txBody>
      </p:sp>
      <p:sp>
        <p:nvSpPr>
          <p:cNvPr id="4" name="Star: 5 Points 3"/>
          <p:cNvSpPr/>
          <p:nvPr/>
        </p:nvSpPr>
        <p:spPr>
          <a:xfrm>
            <a:off x="6172200" y="5029200"/>
            <a:ext cx="3048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9982200" cy="609600"/>
          </a:xfrm>
        </p:spPr>
        <p:txBody>
          <a:bodyPr>
            <a:noAutofit/>
          </a:bodyPr>
          <a:lstStyle/>
          <a:p>
            <a:r>
              <a:rPr lang="en-US" sz="4800" i="1" dirty="0">
                <a:solidFill>
                  <a:schemeClr val="tx1"/>
                </a:solidFill>
              </a:rPr>
              <a:t>Carmen Allen - Introduction</a:t>
            </a:r>
            <a:endParaRPr sz="4800" i="1" dirty="0">
              <a:solidFill>
                <a:schemeClr val="tx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1600200"/>
            <a:ext cx="10896600" cy="4267200"/>
          </a:xfrm>
        </p:spPr>
        <p:txBody>
          <a:bodyPr>
            <a:normAutofit/>
          </a:bodyPr>
          <a:lstStyle/>
          <a:p>
            <a:r>
              <a:rPr lang="en-US" sz="4000" dirty="0"/>
              <a:t>Lincoln Land Community College – Springfield, IL</a:t>
            </a:r>
          </a:p>
          <a:p>
            <a:r>
              <a:rPr lang="en-US" sz="4000" dirty="0"/>
              <a:t>Subject area: Tech classes</a:t>
            </a:r>
          </a:p>
          <a:p>
            <a:r>
              <a:rPr lang="en-US" sz="4000" dirty="0"/>
              <a:t>Delivery: In-class and On-line</a:t>
            </a:r>
          </a:p>
          <a:p>
            <a:r>
              <a:rPr lang="en-US" sz="4000" dirty="0"/>
              <a:t>Ferris State University – Big Rapids, MI </a:t>
            </a:r>
          </a:p>
          <a:p>
            <a:endParaRPr lang="en-US" sz="4000" dirty="0"/>
          </a:p>
          <a:p>
            <a:endParaRPr lang="en-US" sz="4000" dirty="0"/>
          </a:p>
          <a:p>
            <a:endParaRPr sz="4000" i="1" dirty="0"/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9144000" cy="685800"/>
          </a:xfrm>
        </p:spPr>
        <p:txBody>
          <a:bodyPr>
            <a:noAutofit/>
          </a:bodyPr>
          <a:lstStyle/>
          <a:p>
            <a:r>
              <a:rPr lang="en-US" sz="4800" i="1" dirty="0">
                <a:solidFill>
                  <a:schemeClr val="tx1"/>
                </a:solidFill>
              </a:rPr>
              <a:t>Today’s</a:t>
            </a:r>
            <a:r>
              <a:rPr lang="en-US" sz="4000" dirty="0"/>
              <a:t> </a:t>
            </a:r>
            <a:r>
              <a:rPr lang="en-US" sz="4800" i="1" dirty="0">
                <a:solidFill>
                  <a:schemeClr val="tx1"/>
                </a:solidFill>
              </a:rPr>
              <a:t>focus</a:t>
            </a:r>
            <a:endParaRPr sz="4800" i="1" dirty="0">
              <a:solidFill>
                <a:schemeClr val="tx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0" y="1600200"/>
            <a:ext cx="9982200" cy="4343400"/>
          </a:xfrm>
        </p:spPr>
        <p:txBody>
          <a:bodyPr>
            <a:noAutofit/>
          </a:bodyPr>
          <a:lstStyle/>
          <a:p>
            <a:r>
              <a:rPr lang="en-US" sz="4000" dirty="0"/>
              <a:t>Retention and Success</a:t>
            </a:r>
          </a:p>
          <a:p>
            <a:r>
              <a:rPr lang="en-US" sz="4000" dirty="0"/>
              <a:t>Of Community College Students</a:t>
            </a:r>
          </a:p>
          <a:p>
            <a:r>
              <a:rPr lang="en-US" sz="4000" dirty="0"/>
              <a:t>At the Course level </a:t>
            </a:r>
          </a:p>
          <a:p>
            <a:r>
              <a:rPr lang="en-US" sz="4000" dirty="0"/>
              <a:t>With On-line students</a:t>
            </a:r>
          </a:p>
          <a:p>
            <a:r>
              <a:rPr lang="en-US" sz="4000" dirty="0"/>
              <a:t>During the 1</a:t>
            </a:r>
            <a:r>
              <a:rPr lang="en-US" sz="4000" baseline="30000" dirty="0"/>
              <a:t>st</a:t>
            </a:r>
            <a:r>
              <a:rPr lang="en-US" sz="4000" dirty="0"/>
              <a:t> few weeks</a:t>
            </a:r>
          </a:p>
        </p:txBody>
      </p:sp>
    </p:spTree>
    <p:extLst>
      <p:ext uri="{BB962C8B-B14F-4D97-AF65-F5344CB8AC3E}">
        <p14:creationId xmlns:p14="http://schemas.microsoft.com/office/powerpoint/2010/main" val="1430803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506200" cy="762000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chemeClr val="tx1"/>
                </a:solidFill>
              </a:rPr>
              <a:t>Retention</a:t>
            </a:r>
            <a:r>
              <a:rPr lang="en-US" sz="4800" dirty="0"/>
              <a:t> </a:t>
            </a:r>
            <a:r>
              <a:rPr lang="en-US" sz="4800" i="1" dirty="0">
                <a:solidFill>
                  <a:schemeClr val="tx1"/>
                </a:solidFill>
              </a:rPr>
              <a:t>and</a:t>
            </a:r>
            <a:r>
              <a:rPr lang="en-US" sz="4800" dirty="0"/>
              <a:t> </a:t>
            </a:r>
            <a:r>
              <a:rPr lang="en-US" sz="4800" i="1" dirty="0">
                <a:solidFill>
                  <a:schemeClr val="tx1"/>
                </a:solidFill>
              </a:rPr>
              <a:t>Success Viewpoint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1600200"/>
            <a:ext cx="11049000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Institutional retention initiatives have value.   </a:t>
            </a:r>
          </a:p>
          <a:p>
            <a:pPr marL="0" indent="0">
              <a:buNone/>
            </a:pPr>
            <a:r>
              <a:rPr lang="en-US" sz="4000" dirty="0"/>
              <a:t>Course retention initiatives can </a:t>
            </a:r>
            <a:r>
              <a:rPr lang="en-US" sz="4000" u="sng" dirty="0"/>
              <a:t>also</a:t>
            </a:r>
            <a:r>
              <a:rPr lang="en-US" sz="4000" dirty="0"/>
              <a:t> be valuable.</a:t>
            </a:r>
          </a:p>
          <a:p>
            <a:pPr marL="0" indent="0">
              <a:buNone/>
            </a:pPr>
            <a:r>
              <a:rPr lang="en-US" sz="4000" dirty="0"/>
              <a:t>Strengthen the focus where students are more likely to drop…</a:t>
            </a:r>
          </a:p>
          <a:p>
            <a:pPr marL="0" indent="0">
              <a:buNone/>
            </a:pPr>
            <a:r>
              <a:rPr lang="en-US" sz="4000" dirty="0"/>
              <a:t>               </a:t>
            </a:r>
            <a:r>
              <a:rPr lang="en-US" sz="4400" dirty="0"/>
              <a:t>…</a:t>
            </a:r>
            <a:r>
              <a:rPr lang="en-US" sz="4400" dirty="0">
                <a:solidFill>
                  <a:srgbClr val="FFFF00"/>
                </a:solidFill>
              </a:rPr>
              <a:t>during their coursework.   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endParaRPr sz="4000" i="1" dirty="0"/>
          </a:p>
        </p:txBody>
      </p:sp>
    </p:spTree>
    <p:extLst>
      <p:ext uri="{BB962C8B-B14F-4D97-AF65-F5344CB8AC3E}">
        <p14:creationId xmlns:p14="http://schemas.microsoft.com/office/powerpoint/2010/main" val="3112437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201400" cy="685800"/>
          </a:xfrm>
        </p:spPr>
        <p:txBody>
          <a:bodyPr>
            <a:noAutofit/>
          </a:bodyPr>
          <a:lstStyle/>
          <a:p>
            <a:r>
              <a:rPr lang="en-US" sz="48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8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800" i="1" dirty="0">
                <a:solidFill>
                  <a:schemeClr val="tx1"/>
                </a:solidFill>
              </a:rPr>
              <a:t>categories</a:t>
            </a:r>
            <a:endParaRPr sz="4800" i="1" dirty="0">
              <a:solidFill>
                <a:schemeClr val="tx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0" y="1600200"/>
            <a:ext cx="8763000" cy="4267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000" dirty="0"/>
              <a:t>Improve Communication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/>
              <a:t>Address Learning Barriers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/>
              <a:t>Track Performance</a:t>
            </a:r>
          </a:p>
          <a:p>
            <a:endParaRPr lang="en-US" sz="4000" dirty="0"/>
          </a:p>
          <a:p>
            <a:endParaRPr lang="en-US" sz="4000" dirty="0"/>
          </a:p>
          <a:p>
            <a:endParaRPr sz="4000" i="1" dirty="0"/>
          </a:p>
        </p:txBody>
      </p:sp>
    </p:spTree>
    <p:extLst>
      <p:ext uri="{BB962C8B-B14F-4D97-AF65-F5344CB8AC3E}">
        <p14:creationId xmlns:p14="http://schemas.microsoft.com/office/powerpoint/2010/main" val="386705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828800"/>
            <a:ext cx="104394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Problem:</a:t>
            </a:r>
            <a:r>
              <a:rPr lang="en-US" sz="3200" dirty="0"/>
              <a:t>  </a:t>
            </a:r>
            <a:r>
              <a:rPr lang="en-US" sz="3600" dirty="0"/>
              <a:t>Communicating with students</a:t>
            </a:r>
          </a:p>
          <a:p>
            <a:pPr marL="685800" lvl="2" indent="0">
              <a:buFont typeface="+mj-lt"/>
              <a:buNone/>
            </a:pPr>
            <a:r>
              <a:rPr lang="en-US" sz="3600" dirty="0"/>
              <a:t>Email being read? </a:t>
            </a:r>
          </a:p>
          <a:p>
            <a:pPr marL="685800" lvl="2" indent="0">
              <a:buFont typeface="+mj-lt"/>
              <a:buNone/>
            </a:pPr>
            <a:r>
              <a:rPr lang="en-US" sz="3600" dirty="0"/>
              <a:t>LMS</a:t>
            </a:r>
            <a:r>
              <a:rPr lang="en-US" sz="3600" baseline="0" dirty="0"/>
              <a:t> (Blackboard) Announcements being read? </a:t>
            </a:r>
          </a:p>
          <a:p>
            <a:pPr marL="685800" lvl="2" indent="0">
              <a:buFont typeface="+mj-lt"/>
              <a:buNone/>
            </a:pPr>
            <a:r>
              <a:rPr lang="en-US" sz="3600" baseline="0" dirty="0"/>
              <a:t>LMS Messaging being read?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Solution: </a:t>
            </a:r>
            <a:r>
              <a:rPr lang="en-US" sz="3600" dirty="0"/>
              <a:t>use the most accessible device in the most frequently used format - </a:t>
            </a:r>
          </a:p>
          <a:p>
            <a:pPr marL="365760" lvl="1" indent="0">
              <a:buNone/>
            </a:pPr>
            <a:r>
              <a:rPr lang="en-US" sz="3200" dirty="0">
                <a:solidFill>
                  <a:srgbClr val="FFFF00"/>
                </a:solidFill>
              </a:rPr>
              <a:t>			</a:t>
            </a:r>
            <a:r>
              <a:rPr lang="en-US" sz="4000" dirty="0">
                <a:solidFill>
                  <a:srgbClr val="FFFF00"/>
                </a:solidFill>
              </a:rPr>
              <a:t>Mobile phone texting</a:t>
            </a:r>
            <a:endParaRPr lang="en-US" sz="4000" dirty="0"/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sz="36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5029200"/>
            <a:ext cx="2019300" cy="160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8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1828800"/>
            <a:ext cx="10896600" cy="4267200"/>
          </a:xfrm>
        </p:spPr>
        <p:txBody>
          <a:bodyPr>
            <a:noAutofit/>
          </a:bodyPr>
          <a:lstStyle/>
          <a:p>
            <a:pPr marL="365760" lvl="1" indent="0">
              <a:buNone/>
            </a:pPr>
            <a:r>
              <a:rPr lang="en-US" sz="3600" dirty="0"/>
              <a:t>Remind APP – Easy to use and Free </a:t>
            </a:r>
          </a:p>
          <a:p>
            <a:pPr lvl="3"/>
            <a:r>
              <a:rPr lang="en-US" sz="3200" dirty="0"/>
              <a:t>K-12 for homework</a:t>
            </a:r>
          </a:p>
          <a:p>
            <a:pPr lvl="3"/>
            <a:r>
              <a:rPr lang="en-US" sz="3200" dirty="0"/>
              <a:t>Phone #’s are not shared – kept private</a:t>
            </a:r>
          </a:p>
          <a:p>
            <a:pPr lvl="3"/>
            <a:r>
              <a:rPr lang="en-US" sz="3200" dirty="0"/>
              <a:t>Family Educational Rights and Privacy Act (FERPA) Compliant</a:t>
            </a:r>
          </a:p>
          <a:p>
            <a:pPr marL="365760" lvl="1" indent="0">
              <a:buNone/>
            </a:pPr>
            <a:r>
              <a:rPr lang="en-US" sz="3600" dirty="0"/>
              <a:t>Faculty use with PC or Phone   (</a:t>
            </a:r>
            <a:r>
              <a:rPr lang="en-US" sz="4000" dirty="0">
                <a:solidFill>
                  <a:srgbClr val="FFFF00"/>
                </a:solidFill>
              </a:rPr>
              <a:t>www.remind.com</a:t>
            </a:r>
            <a:r>
              <a:rPr lang="en-US" sz="4000" dirty="0">
                <a:solidFill>
                  <a:schemeClr val="tx1"/>
                </a:solidFill>
              </a:rPr>
              <a:t>)</a:t>
            </a:r>
          </a:p>
          <a:p>
            <a:pPr marL="365760" lvl="1" indent="0">
              <a:buNone/>
            </a:pPr>
            <a:r>
              <a:rPr lang="en-US" sz="3600" dirty="0"/>
              <a:t>Students use with phone (email option provided)</a:t>
            </a:r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sz="3600" i="1" dirty="0"/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609600" y="685800"/>
            <a:ext cx="114300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>
                <a:solidFill>
                  <a:schemeClr val="tx1"/>
                </a:solidFill>
              </a:rPr>
              <a:t>Retention</a:t>
            </a:r>
            <a:r>
              <a:rPr lang="en-US" sz="4000"/>
              <a:t> </a:t>
            </a:r>
            <a:r>
              <a:rPr lang="en-US" sz="4000" i="1">
                <a:solidFill>
                  <a:schemeClr val="tx1"/>
                </a:solidFill>
              </a:rPr>
              <a:t>Tool</a:t>
            </a:r>
            <a:r>
              <a:rPr lang="en-US" sz="4000"/>
              <a:t> </a:t>
            </a:r>
            <a:r>
              <a:rPr lang="en-US" sz="4000" i="1">
                <a:solidFill>
                  <a:schemeClr val="tx1"/>
                </a:solidFill>
              </a:rPr>
              <a:t>#1–</a:t>
            </a:r>
            <a:r>
              <a:rPr lang="en-US" sz="4000" i="1">
                <a:solidFill>
                  <a:srgbClr val="FFFF00"/>
                </a:solidFill>
              </a:rPr>
              <a:t>Improve</a:t>
            </a:r>
            <a:r>
              <a:rPr lang="en-US" sz="4000">
                <a:solidFill>
                  <a:srgbClr val="FFFF00"/>
                </a:solidFill>
              </a:rPr>
              <a:t> </a:t>
            </a:r>
            <a:r>
              <a:rPr lang="en-US" sz="4000" i="1">
                <a:solidFill>
                  <a:srgbClr val="FFFF00"/>
                </a:solidFill>
              </a:rPr>
              <a:t>Communication</a:t>
            </a:r>
            <a:endParaRPr lang="en-US"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340672" y="1528916"/>
            <a:ext cx="6180285" cy="685800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3200" dirty="0"/>
              <a:t>Remind APP Interface and Demo </a:t>
            </a:r>
            <a:endParaRPr lang="en-US" sz="36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sz="32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514600"/>
            <a:ext cx="5241630" cy="3491333"/>
          </a:xfrm>
          <a:prstGeom prst="rect">
            <a:avLst/>
          </a:prstGeom>
        </p:spPr>
      </p:pic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190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895600" y="5162550"/>
            <a:ext cx="8762999" cy="685800"/>
          </a:xfrm>
        </p:spPr>
        <p:txBody>
          <a:bodyPr>
            <a:noAutofit/>
          </a:bodyPr>
          <a:lstStyle/>
          <a:p>
            <a:pPr marL="365760" lvl="1" indent="0">
              <a:buNone/>
            </a:pPr>
            <a:r>
              <a:rPr lang="en-US" sz="4000" dirty="0"/>
              <a:t>Other student interaction stories…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sz="2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1562100"/>
            <a:ext cx="4521200" cy="3390900"/>
          </a:xfrm>
          <a:prstGeom prst="rect">
            <a:avLst/>
          </a:prstGeom>
        </p:spPr>
      </p:pic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25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2514600"/>
            <a:ext cx="11430000" cy="3153697"/>
          </a:xfrm>
        </p:spPr>
        <p:txBody>
          <a:bodyPr>
            <a:noAutofit/>
          </a:bodyPr>
          <a:lstStyle/>
          <a:p>
            <a:pPr lvl="1"/>
            <a:r>
              <a:rPr lang="en-US" sz="3600" dirty="0"/>
              <a:t>Faculty set up a Remind “course” </a:t>
            </a:r>
          </a:p>
          <a:p>
            <a:pPr lvl="1"/>
            <a:r>
              <a:rPr lang="en-US" sz="3600" dirty="0"/>
              <a:t>Faculty provide course code to students – one code for each class with instructions</a:t>
            </a:r>
          </a:p>
          <a:p>
            <a:pPr lvl="1"/>
            <a:r>
              <a:rPr lang="en-US" sz="3600" dirty="0"/>
              <a:t>Demo!  With  Group</a:t>
            </a:r>
          </a:p>
          <a:p>
            <a:pPr lvl="1"/>
            <a:r>
              <a:rPr lang="en-US" sz="3600" dirty="0"/>
              <a:t>Activate your phone and have it ready!  </a:t>
            </a:r>
          </a:p>
          <a:p>
            <a:pPr lvl="1"/>
            <a:r>
              <a:rPr lang="en-US" sz="3600" dirty="0"/>
              <a:t>Turn volume down</a:t>
            </a:r>
          </a:p>
          <a:p>
            <a:pPr lvl="1"/>
            <a:endParaRPr lang="en-US" sz="3600" dirty="0"/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sz="3600" i="1" dirty="0"/>
          </a:p>
        </p:txBody>
      </p:sp>
      <p:sp>
        <p:nvSpPr>
          <p:cNvPr id="2" name="Rectangle 1"/>
          <p:cNvSpPr/>
          <p:nvPr/>
        </p:nvSpPr>
        <p:spPr>
          <a:xfrm>
            <a:off x="3962400" y="1639669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600" dirty="0"/>
              <a:t>Remind APP notes</a:t>
            </a:r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096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2514600"/>
            <a:ext cx="11353800" cy="3200400"/>
          </a:xfrm>
        </p:spPr>
        <p:txBody>
          <a:bodyPr>
            <a:normAutofit/>
          </a:bodyPr>
          <a:lstStyle/>
          <a:p>
            <a:pPr lvl="1"/>
            <a:r>
              <a:rPr lang="en-US" sz="3600" dirty="0"/>
              <a:t>Your full name may be automatically sent to the app</a:t>
            </a:r>
          </a:p>
          <a:p>
            <a:pPr lvl="1"/>
            <a:r>
              <a:rPr lang="en-US" sz="3600" dirty="0"/>
              <a:t>Your full name will appear in the demo </a:t>
            </a:r>
          </a:p>
          <a:p>
            <a:pPr lvl="1"/>
            <a:r>
              <a:rPr lang="en-US" sz="3600" dirty="0"/>
              <a:t>After this presentation it will be used for you to receive the PowerPoint of this presentation</a:t>
            </a:r>
          </a:p>
          <a:p>
            <a:pPr lvl="1"/>
            <a:r>
              <a:rPr lang="en-US" sz="3600" dirty="0"/>
              <a:t>Use this texting option to ask me future questions</a:t>
            </a:r>
          </a:p>
          <a:p>
            <a:endParaRPr sz="3600" i="1" dirty="0"/>
          </a:p>
        </p:txBody>
      </p:sp>
      <p:sp>
        <p:nvSpPr>
          <p:cNvPr id="4" name="Title 12"/>
          <p:cNvSpPr txBox="1">
            <a:spLocks/>
          </p:cNvSpPr>
          <p:nvPr/>
        </p:nvSpPr>
        <p:spPr>
          <a:xfrm>
            <a:off x="2819400" y="1599585"/>
            <a:ext cx="6629400" cy="6108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Remind App Demo “Disclaimers”</a:t>
            </a:r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820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2514600"/>
            <a:ext cx="11506200" cy="2133600"/>
          </a:xfrm>
        </p:spPr>
        <p:txBody>
          <a:bodyPr>
            <a:noAutofit/>
          </a:bodyPr>
          <a:lstStyle/>
          <a:p>
            <a:pPr marL="880110" lvl="1" indent="-514350">
              <a:buFont typeface="+mj-lt"/>
              <a:buAutoNum type="arabicPeriod"/>
            </a:pPr>
            <a:r>
              <a:rPr lang="en-US" sz="3600" dirty="0"/>
              <a:t>Compose a new text message on your phone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3600" dirty="0"/>
              <a:t>In the To box type:    </a:t>
            </a:r>
            <a:r>
              <a:rPr lang="en-US" sz="4800" dirty="0">
                <a:solidFill>
                  <a:srgbClr val="FFFF00"/>
                </a:solidFill>
              </a:rPr>
              <a:t>7083848107</a:t>
            </a:r>
            <a:endParaRPr lang="en-US" sz="4400" dirty="0"/>
          </a:p>
          <a:p>
            <a:pPr marL="880110" lvl="1" indent="-514350">
              <a:buFont typeface="+mj-lt"/>
              <a:buAutoNum type="arabicPeriod"/>
            </a:pPr>
            <a:r>
              <a:rPr lang="en-US" sz="3600" dirty="0"/>
              <a:t>In the Message are type: </a:t>
            </a:r>
            <a:r>
              <a:rPr lang="en-US" sz="4800" dirty="0">
                <a:solidFill>
                  <a:srgbClr val="FFFF00"/>
                </a:solidFill>
              </a:rPr>
              <a:t>@iclass44</a:t>
            </a:r>
            <a:endParaRPr lang="en-US" sz="3600" dirty="0"/>
          </a:p>
          <a:p>
            <a:endParaRPr lang="en-US" sz="3600" dirty="0"/>
          </a:p>
          <a:p>
            <a:endParaRPr sz="3600" i="1" dirty="0"/>
          </a:p>
        </p:txBody>
      </p:sp>
      <p:sp>
        <p:nvSpPr>
          <p:cNvPr id="4" name="Title 12"/>
          <p:cNvSpPr txBox="1">
            <a:spLocks/>
          </p:cNvSpPr>
          <p:nvPr/>
        </p:nvSpPr>
        <p:spPr>
          <a:xfrm>
            <a:off x="2895600" y="1294171"/>
            <a:ext cx="7620000" cy="6108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Remind App Instructions for Students</a:t>
            </a:r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448597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9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28600" y="2514600"/>
            <a:ext cx="11734800" cy="3581400"/>
          </a:xfrm>
        </p:spPr>
        <p:txBody>
          <a:bodyPr>
            <a:noAutofit/>
          </a:bodyPr>
          <a:lstStyle/>
          <a:p>
            <a:pPr marL="855663" lvl="1" indent="-490538">
              <a:buFont typeface="+mj-lt"/>
              <a:buAutoNum type="arabicPeriod" startAt="5"/>
            </a:pPr>
            <a:r>
              <a:rPr lang="en-US" sz="3600" dirty="0"/>
              <a:t>Hit send</a:t>
            </a:r>
          </a:p>
          <a:p>
            <a:pPr marL="880110" lvl="1" indent="-514350">
              <a:buFont typeface="+mj-lt"/>
              <a:buAutoNum type="arabicPeriod" startAt="5"/>
            </a:pPr>
            <a:r>
              <a:rPr lang="en-US" sz="3600" dirty="0"/>
              <a:t>You may have to provide your name (maybe not)</a:t>
            </a:r>
          </a:p>
          <a:p>
            <a:pPr marL="880110" lvl="1" indent="-514350">
              <a:buFont typeface="+mj-lt"/>
              <a:buAutoNum type="arabicPeriod" startAt="5"/>
            </a:pPr>
            <a:r>
              <a:rPr lang="en-US" sz="3600" dirty="0"/>
              <a:t>Receive a confirmation </a:t>
            </a:r>
          </a:p>
          <a:p>
            <a:pPr marL="880110" lvl="1" indent="-514350">
              <a:buFont typeface="+mj-lt"/>
              <a:buAutoNum type="arabicPeriod" startAt="5"/>
            </a:pPr>
            <a:r>
              <a:rPr lang="en-US" sz="3600" dirty="0"/>
              <a:t>Do not download the REMIND app as instructed</a:t>
            </a:r>
          </a:p>
          <a:p>
            <a:pPr marL="880110" lvl="1" indent="-514350">
              <a:buFont typeface="+mj-lt"/>
              <a:buAutoNum type="arabicPeriod" startAt="5"/>
            </a:pPr>
            <a:r>
              <a:rPr lang="en-US" sz="3600" dirty="0"/>
              <a:t>In the reply box, send a simple message or ask a question </a:t>
            </a:r>
          </a:p>
          <a:p>
            <a:endParaRPr sz="3600" i="1" dirty="0"/>
          </a:p>
        </p:txBody>
      </p:sp>
      <p:sp>
        <p:nvSpPr>
          <p:cNvPr id="4" name="Title 12"/>
          <p:cNvSpPr txBox="1">
            <a:spLocks/>
          </p:cNvSpPr>
          <p:nvPr/>
        </p:nvSpPr>
        <p:spPr>
          <a:xfrm>
            <a:off x="1181100" y="1370371"/>
            <a:ext cx="10287000" cy="6108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Remind App Instructions for Students (continued)</a:t>
            </a:r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426474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287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 txBox="1">
            <a:spLocks/>
          </p:cNvSpPr>
          <p:nvPr/>
        </p:nvSpPr>
        <p:spPr>
          <a:xfrm>
            <a:off x="3048000" y="1905000"/>
            <a:ext cx="7620000" cy="6108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  <a:latin typeface="+mn-lt"/>
              </a:rPr>
              <a:t>Demo Remind App Activities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000" i="1" dirty="0">
                <a:solidFill>
                  <a:schemeClr val="tx1"/>
                </a:solidFill>
              </a:rPr>
              <a:t>Retention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Tool</a:t>
            </a:r>
            <a:r>
              <a:rPr lang="en-US" sz="4000" dirty="0"/>
              <a:t> </a:t>
            </a:r>
            <a:r>
              <a:rPr lang="en-US" sz="4000" i="1" dirty="0">
                <a:solidFill>
                  <a:schemeClr val="tx1"/>
                </a:solidFill>
              </a:rPr>
              <a:t>#1–</a:t>
            </a:r>
            <a:r>
              <a:rPr lang="en-US" sz="4000" i="1" dirty="0">
                <a:solidFill>
                  <a:srgbClr val="FFFF00"/>
                </a:solidFill>
              </a:rPr>
              <a:t>Improve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00"/>
                </a:solidFill>
              </a:rPr>
              <a:t>Communication</a:t>
            </a:r>
            <a:endParaRPr sz="4000" i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895600"/>
            <a:ext cx="3886200" cy="289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7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0" y="1600200"/>
            <a:ext cx="100584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Problem: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600" dirty="0"/>
              <a:t>Couldn’t determine why students were  dropping or underperforming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Solution: </a:t>
            </a:r>
            <a:r>
              <a:rPr lang="en-US" sz="3600" dirty="0">
                <a:solidFill>
                  <a:srgbClr val="FFFF00"/>
                </a:solidFill>
              </a:rPr>
              <a:t>Student Survey</a:t>
            </a:r>
            <a:endParaRPr lang="en-US" sz="3200" dirty="0">
              <a:solidFill>
                <a:srgbClr val="FFFF00"/>
              </a:solidFill>
            </a:endParaRPr>
          </a:p>
          <a:p>
            <a:pPr marL="365760" lvl="1" indent="0">
              <a:buNone/>
            </a:pPr>
            <a:endParaRPr lang="en-US" sz="28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sz="3200" i="1" dirty="0"/>
          </a:p>
        </p:txBody>
      </p:sp>
      <p:sp>
        <p:nvSpPr>
          <p:cNvPr id="4" name="Title 12"/>
          <p:cNvSpPr txBox="1">
            <a:spLocks/>
          </p:cNvSpPr>
          <p:nvPr/>
        </p:nvSpPr>
        <p:spPr>
          <a:xfrm>
            <a:off x="304800" y="685800"/>
            <a:ext cx="115062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 dirty="0">
                <a:solidFill>
                  <a:schemeClr val="tx1"/>
                </a:solidFill>
              </a:rPr>
              <a:t>Retention</a:t>
            </a:r>
            <a:r>
              <a:rPr lang="en-US" sz="3600" dirty="0"/>
              <a:t> </a:t>
            </a:r>
            <a:r>
              <a:rPr lang="en-US" sz="3600" i="1" dirty="0">
                <a:solidFill>
                  <a:schemeClr val="tx1"/>
                </a:solidFill>
              </a:rPr>
              <a:t>Tool</a:t>
            </a:r>
            <a:r>
              <a:rPr lang="en-US" sz="3600" dirty="0"/>
              <a:t> </a:t>
            </a:r>
            <a:r>
              <a:rPr lang="en-US" sz="3600" i="1" dirty="0">
                <a:solidFill>
                  <a:schemeClr val="tx1"/>
                </a:solidFill>
              </a:rPr>
              <a:t>#2 – </a:t>
            </a:r>
            <a:r>
              <a:rPr lang="en-US" sz="3600" i="1" dirty="0">
                <a:solidFill>
                  <a:srgbClr val="FFFF00"/>
                </a:solidFill>
              </a:rPr>
              <a:t>Address Learning Barriers</a:t>
            </a:r>
          </a:p>
        </p:txBody>
      </p:sp>
    </p:spTree>
    <p:extLst>
      <p:ext uri="{BB962C8B-B14F-4D97-AF65-F5344CB8AC3E}">
        <p14:creationId xmlns:p14="http://schemas.microsoft.com/office/powerpoint/2010/main" val="297444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260987"/>
            <a:ext cx="1059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dirty="0">
                <a:solidFill>
                  <a:srgbClr val="FFFF00"/>
                </a:solidFill>
              </a:rPr>
              <a:t>Student Survey </a:t>
            </a:r>
            <a:r>
              <a:rPr lang="en-US" sz="3200" dirty="0"/>
              <a:t>- Google forms - Easy to use and Free 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idx="1"/>
          </p:nvPr>
        </p:nvSpPr>
        <p:spPr>
          <a:xfrm>
            <a:off x="1066800" y="2180303"/>
            <a:ext cx="10896599" cy="4144297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200" dirty="0"/>
              <a:t>Quantitative questions -  Multiple choice (T/F included), Check boxes, Range of Response</a:t>
            </a:r>
          </a:p>
          <a:p>
            <a:pPr lvl="1"/>
            <a:r>
              <a:rPr lang="en-US" sz="3200" dirty="0"/>
              <a:t>Qualitative questions – Paragraph, Short answer</a:t>
            </a:r>
          </a:p>
          <a:p>
            <a:pPr lvl="1"/>
            <a:r>
              <a:rPr lang="en-US" sz="3200" dirty="0"/>
              <a:t>Data Results for all students are aggregated</a:t>
            </a:r>
          </a:p>
          <a:p>
            <a:pPr lvl="1"/>
            <a:r>
              <a:rPr lang="en-US" sz="3200" dirty="0"/>
              <a:t>Data Results are also individually provided </a:t>
            </a:r>
          </a:p>
          <a:p>
            <a:pPr lvl="1"/>
            <a:r>
              <a:rPr lang="en-US" sz="3200" dirty="0"/>
              <a:t>Google sheets download (further downloadable to Excel)</a:t>
            </a:r>
          </a:p>
          <a:p>
            <a:pPr lvl="1"/>
            <a:r>
              <a:rPr lang="en-US" sz="3200" dirty="0"/>
              <a:t>Survey provided via web link</a:t>
            </a:r>
          </a:p>
          <a:p>
            <a:pPr lvl="1"/>
            <a:r>
              <a:rPr lang="en-US" sz="3200" dirty="0"/>
              <a:t>Demo!  With  Group - Grab your phones!  </a:t>
            </a:r>
          </a:p>
          <a:p>
            <a:pPr lvl="1"/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sz="3200" i="1" dirty="0"/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304800" y="685800"/>
            <a:ext cx="115062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 dirty="0">
                <a:solidFill>
                  <a:schemeClr val="tx1"/>
                </a:solidFill>
              </a:rPr>
              <a:t>Retention</a:t>
            </a:r>
            <a:r>
              <a:rPr lang="en-US" sz="3600" dirty="0"/>
              <a:t> </a:t>
            </a:r>
            <a:r>
              <a:rPr lang="en-US" sz="3600" i="1" dirty="0">
                <a:solidFill>
                  <a:schemeClr val="tx1"/>
                </a:solidFill>
              </a:rPr>
              <a:t>Tool</a:t>
            </a:r>
            <a:r>
              <a:rPr lang="en-US" sz="3600" dirty="0"/>
              <a:t> </a:t>
            </a:r>
            <a:r>
              <a:rPr lang="en-US" sz="3600" i="1" dirty="0">
                <a:solidFill>
                  <a:schemeClr val="tx1"/>
                </a:solidFill>
              </a:rPr>
              <a:t>#2 – </a:t>
            </a:r>
            <a:r>
              <a:rPr lang="en-US" sz="3600" i="1" dirty="0">
                <a:solidFill>
                  <a:srgbClr val="FFFF00"/>
                </a:solidFill>
              </a:rPr>
              <a:t>Address Learning Barriers</a:t>
            </a:r>
          </a:p>
        </p:txBody>
      </p:sp>
    </p:spTree>
    <p:extLst>
      <p:ext uri="{BB962C8B-B14F-4D97-AF65-F5344CB8AC3E}">
        <p14:creationId xmlns:p14="http://schemas.microsoft.com/office/powerpoint/2010/main" val="2857092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1"/>
          <a:stretch/>
        </p:blipFill>
        <p:spPr>
          <a:xfrm>
            <a:off x="2438400" y="152400"/>
            <a:ext cx="7935025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128742"/>
            <a:ext cx="2057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Carmen Allen’s Complete Sample Survey</a:t>
            </a:r>
          </a:p>
          <a:p>
            <a:r>
              <a:rPr lang="en-US" sz="3200" dirty="0"/>
              <a:t>Question addressing </a:t>
            </a:r>
            <a:r>
              <a:rPr lang="en-US" sz="3200" b="1" dirty="0">
                <a:solidFill>
                  <a:srgbClr val="FFFF00"/>
                </a:solidFill>
              </a:rPr>
              <a:t>Learning Barriers</a:t>
            </a:r>
          </a:p>
        </p:txBody>
      </p:sp>
    </p:spTree>
    <p:extLst>
      <p:ext uri="{BB962C8B-B14F-4D97-AF65-F5344CB8AC3E}">
        <p14:creationId xmlns:p14="http://schemas.microsoft.com/office/powerpoint/2010/main" val="344145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 txBox="1">
            <a:spLocks/>
          </p:cNvSpPr>
          <p:nvPr/>
        </p:nvSpPr>
        <p:spPr>
          <a:xfrm>
            <a:off x="533400" y="685800"/>
            <a:ext cx="11887200" cy="549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 dirty="0">
                <a:solidFill>
                  <a:schemeClr val="tx1"/>
                </a:solidFill>
              </a:rPr>
              <a:t>Spring 2017 </a:t>
            </a:r>
            <a:r>
              <a:rPr lang="en-US" sz="3600" i="1" dirty="0">
                <a:solidFill>
                  <a:srgbClr val="FFFF00"/>
                </a:solidFill>
              </a:rPr>
              <a:t>Student Survey </a:t>
            </a:r>
            <a:r>
              <a:rPr lang="en-US" sz="3600" i="1" dirty="0">
                <a:solidFill>
                  <a:schemeClr val="tx1"/>
                </a:solidFill>
              </a:rPr>
              <a:t>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752600"/>
            <a:ext cx="1082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Over 100 students surveyed in multiple courses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</a:rPr>
              <a:t>75%</a:t>
            </a:r>
            <a:r>
              <a:rPr lang="en-US" sz="3600" dirty="0"/>
              <a:t> Responded with </a:t>
            </a:r>
            <a:r>
              <a:rPr lang="en-US" sz="3600" u="sng" dirty="0">
                <a:solidFill>
                  <a:srgbClr val="FFFF00"/>
                </a:solidFill>
              </a:rPr>
              <a:t>at least one</a:t>
            </a:r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/>
              <a:t>learning barrier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</a:rPr>
              <a:t>40%</a:t>
            </a:r>
            <a:r>
              <a:rPr lang="en-US" sz="3600" dirty="0"/>
              <a:t> Responded with  </a:t>
            </a:r>
            <a:r>
              <a:rPr lang="en-US" sz="3600" u="sng" dirty="0">
                <a:solidFill>
                  <a:srgbClr val="FFFF00"/>
                </a:solidFill>
              </a:rPr>
              <a:t>one or more</a:t>
            </a:r>
            <a:r>
              <a:rPr lang="en-US" sz="3600" dirty="0"/>
              <a:t> learning barrier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Students could earn extra credit by addressing at least one learning barrier via an information interview</a:t>
            </a:r>
            <a:endParaRPr lang="en-US" sz="3600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</a:rPr>
              <a:t>46% </a:t>
            </a:r>
            <a:r>
              <a:rPr lang="en-US" sz="3600" dirty="0"/>
              <a:t>Pursued the extra credit option</a:t>
            </a:r>
          </a:p>
        </p:txBody>
      </p:sp>
    </p:spTree>
    <p:extLst>
      <p:ext uri="{BB962C8B-B14F-4D97-AF65-F5344CB8AC3E}">
        <p14:creationId xmlns:p14="http://schemas.microsoft.com/office/powerpoint/2010/main" val="1043212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09800"/>
            <a:ext cx="1112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Q and A’s </a:t>
            </a:r>
          </a:p>
          <a:p>
            <a:pPr algn="ctr"/>
            <a:r>
              <a:rPr lang="en-US" sz="5400" dirty="0"/>
              <a:t>about the </a:t>
            </a:r>
            <a:r>
              <a:rPr lang="en-US" sz="5400" dirty="0">
                <a:solidFill>
                  <a:srgbClr val="FFFF00"/>
                </a:solidFill>
              </a:rPr>
              <a:t>Student Survey? </a:t>
            </a:r>
          </a:p>
        </p:txBody>
      </p:sp>
    </p:spTree>
    <p:extLst>
      <p:ext uri="{BB962C8B-B14F-4D97-AF65-F5344CB8AC3E}">
        <p14:creationId xmlns:p14="http://schemas.microsoft.com/office/powerpoint/2010/main" val="334848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400" y="1600200"/>
            <a:ext cx="10820400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Problem:</a:t>
            </a:r>
            <a:r>
              <a:rPr lang="en-US" sz="4000" dirty="0"/>
              <a:t> Student progress monitoring and feedback was limited 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Solution: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FF00"/>
                </a:solidFill>
                <a:ea typeface="+mj-ea"/>
                <a:cs typeface="+mj-cs"/>
              </a:rPr>
              <a:t>More effective use of Blackboard GRADES for:</a:t>
            </a:r>
          </a:p>
          <a:p>
            <a:pPr marL="880110" lvl="1" indent="-514350">
              <a:buAutoNum type="arabicPeriod"/>
            </a:pPr>
            <a:r>
              <a:rPr lang="en-US" sz="4000" dirty="0">
                <a:solidFill>
                  <a:srgbClr val="FFFF00"/>
                </a:solidFill>
              </a:rPr>
              <a:t>Grade and Performance Evaluation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4000" dirty="0">
                <a:solidFill>
                  <a:srgbClr val="FFFF00"/>
                </a:solidFill>
              </a:rPr>
              <a:t>Additional “Red Flag” Field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4000" dirty="0">
                <a:solidFill>
                  <a:srgbClr val="FFFF00"/>
                </a:solidFill>
              </a:rPr>
              <a:t>Additional “Instructor Feedback” field</a:t>
            </a:r>
          </a:p>
          <a:p>
            <a:pPr marL="457200" indent="-457200">
              <a:buFont typeface="+mj-lt"/>
              <a:buAutoNum type="arabicPeriod"/>
            </a:pPr>
            <a:endParaRPr lang="en-US" sz="3600" dirty="0">
              <a:solidFill>
                <a:srgbClr val="FFFF00"/>
              </a:solidFill>
            </a:endParaRPr>
          </a:p>
          <a:p>
            <a:pPr marL="365760" lvl="1" indent="0">
              <a:buNone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sz="3600" i="1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685800" y="685800"/>
            <a:ext cx="11430000" cy="609600"/>
          </a:xfrm>
        </p:spPr>
        <p:txBody>
          <a:bodyPr>
            <a:noAutofit/>
          </a:bodyPr>
          <a:lstStyle/>
          <a:p>
            <a:r>
              <a:rPr lang="en-US" sz="4400" i="1" dirty="0">
                <a:solidFill>
                  <a:schemeClr val="tx1"/>
                </a:solidFill>
              </a:rPr>
              <a:t>Retention</a:t>
            </a:r>
            <a:r>
              <a:rPr lang="en-US" sz="4400" dirty="0"/>
              <a:t> </a:t>
            </a:r>
            <a:r>
              <a:rPr lang="en-US" sz="4400" i="1" dirty="0">
                <a:solidFill>
                  <a:schemeClr val="tx1"/>
                </a:solidFill>
              </a:rPr>
              <a:t>Tool</a:t>
            </a:r>
            <a:r>
              <a:rPr lang="en-US" sz="4400" dirty="0"/>
              <a:t> </a:t>
            </a:r>
            <a:r>
              <a:rPr lang="en-US" sz="4400" i="1" dirty="0">
                <a:solidFill>
                  <a:schemeClr val="tx1"/>
                </a:solidFill>
              </a:rPr>
              <a:t>#3–</a:t>
            </a:r>
            <a:r>
              <a:rPr lang="en-US" sz="4400" i="1" dirty="0">
                <a:solidFill>
                  <a:srgbClr val="FFFF00"/>
                </a:solidFill>
              </a:rPr>
              <a:t>Track Performance</a:t>
            </a:r>
            <a:endParaRPr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09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6800" y="1302774"/>
            <a:ext cx="10058400" cy="4267200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4000" dirty="0">
                <a:solidFill>
                  <a:srgbClr val="FFFF00"/>
                </a:solidFill>
              </a:rPr>
              <a:t>1. Grade and Performance Evaluation</a:t>
            </a:r>
          </a:p>
          <a:p>
            <a:pPr marL="685800" lvl="2" indent="0">
              <a:buNone/>
            </a:pPr>
            <a:r>
              <a:rPr lang="en-US" sz="4000" dirty="0">
                <a:solidFill>
                  <a:schemeClr val="tx1"/>
                </a:solidFill>
              </a:rPr>
              <a:t>Column Sorting (high/low)</a:t>
            </a:r>
          </a:p>
          <a:p>
            <a:pPr marL="685800" lvl="2" indent="0">
              <a:buNone/>
            </a:pPr>
            <a:r>
              <a:rPr lang="en-US" sz="4000" dirty="0">
                <a:solidFill>
                  <a:schemeClr val="tx1"/>
                </a:solidFill>
              </a:rPr>
              <a:t>Last Access date</a:t>
            </a:r>
          </a:p>
          <a:p>
            <a:pPr marL="685800" lvl="2" indent="0">
              <a:buNone/>
            </a:pPr>
            <a:r>
              <a:rPr lang="en-US" sz="4000" dirty="0">
                <a:solidFill>
                  <a:schemeClr val="tx1"/>
                </a:solidFill>
              </a:rPr>
              <a:t>Last Submission of assignment work date</a:t>
            </a:r>
          </a:p>
          <a:p>
            <a:pPr marL="685800" lvl="2" indent="0">
              <a:buNone/>
            </a:pPr>
            <a:r>
              <a:rPr lang="en-US" sz="4000" dirty="0">
                <a:solidFill>
                  <a:schemeClr val="tx1"/>
                </a:solidFill>
              </a:rPr>
              <a:t>High/Low score performance</a:t>
            </a:r>
          </a:p>
          <a:p>
            <a:pPr marL="685800" lvl="2" indent="0">
              <a:buNone/>
            </a:pPr>
            <a:r>
              <a:rPr lang="en-US" sz="4000" dirty="0">
                <a:solidFill>
                  <a:schemeClr val="tx1"/>
                </a:solidFill>
              </a:rPr>
              <a:t>Running totals</a:t>
            </a:r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endParaRPr sz="4000" i="1" dirty="0"/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457200"/>
            <a:ext cx="118872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endParaRPr dirty="0"/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685800" y="685800"/>
            <a:ext cx="114300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i="1" dirty="0">
                <a:solidFill>
                  <a:schemeClr val="tx1"/>
                </a:solidFill>
              </a:rPr>
              <a:t>Retention</a:t>
            </a:r>
            <a:r>
              <a:rPr lang="en-US" sz="4400" dirty="0"/>
              <a:t> </a:t>
            </a:r>
            <a:r>
              <a:rPr lang="en-US" sz="4400" i="1" dirty="0">
                <a:solidFill>
                  <a:schemeClr val="tx1"/>
                </a:solidFill>
              </a:rPr>
              <a:t>Tool</a:t>
            </a:r>
            <a:r>
              <a:rPr lang="en-US" sz="4400" dirty="0"/>
              <a:t> </a:t>
            </a:r>
            <a:r>
              <a:rPr lang="en-US" sz="4400" i="1" dirty="0">
                <a:solidFill>
                  <a:schemeClr val="tx1"/>
                </a:solidFill>
              </a:rPr>
              <a:t>#3–</a:t>
            </a:r>
            <a:r>
              <a:rPr lang="en-US" sz="4400" i="1" dirty="0">
                <a:solidFill>
                  <a:srgbClr val="FFFF00"/>
                </a:solidFill>
              </a:rPr>
              <a:t>Track Performance</a:t>
            </a:r>
          </a:p>
        </p:txBody>
      </p:sp>
    </p:spTree>
    <p:extLst>
      <p:ext uri="{BB962C8B-B14F-4D97-AF65-F5344CB8AC3E}">
        <p14:creationId xmlns:p14="http://schemas.microsoft.com/office/powerpoint/2010/main" val="2789747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6800" y="1295400"/>
            <a:ext cx="8458200" cy="609600"/>
          </a:xfrm>
        </p:spPr>
        <p:txBody>
          <a:bodyPr>
            <a:noAutofit/>
          </a:bodyPr>
          <a:lstStyle/>
          <a:p>
            <a:pPr marL="365760" lvl="1" indent="0">
              <a:buNone/>
            </a:pPr>
            <a:r>
              <a:rPr lang="en-US" sz="4000" dirty="0">
                <a:solidFill>
                  <a:srgbClr val="FFFF00"/>
                </a:solidFill>
              </a:rPr>
              <a:t>1. Grade and Performance Evaluation</a:t>
            </a:r>
          </a:p>
          <a:p>
            <a:endParaRPr lang="en-US" sz="4400" dirty="0"/>
          </a:p>
          <a:p>
            <a:endParaRPr lang="en-US" sz="4000" dirty="0"/>
          </a:p>
          <a:p>
            <a:endParaRPr sz="4000" i="1" dirty="0"/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609600" y="457200"/>
            <a:ext cx="118872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endParaRPr dirty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932038"/>
            <a:ext cx="4343400" cy="4236721"/>
          </a:xfrm>
          <a:prstGeom prst="rect">
            <a:avLst/>
          </a:prstGeom>
        </p:spPr>
      </p:pic>
      <p:sp>
        <p:nvSpPr>
          <p:cNvPr id="6" name="Title 12"/>
          <p:cNvSpPr txBox="1">
            <a:spLocks/>
          </p:cNvSpPr>
          <p:nvPr/>
        </p:nvSpPr>
        <p:spPr>
          <a:xfrm>
            <a:off x="685800" y="685800"/>
            <a:ext cx="114300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>
                <a:solidFill>
                  <a:schemeClr val="tx1"/>
                </a:solidFill>
              </a:rPr>
              <a:t>Retention</a:t>
            </a:r>
            <a:r>
              <a:rPr lang="en-US" sz="4000"/>
              <a:t> </a:t>
            </a:r>
            <a:r>
              <a:rPr lang="en-US" sz="4000" i="1">
                <a:solidFill>
                  <a:schemeClr val="tx1"/>
                </a:solidFill>
              </a:rPr>
              <a:t>Tool</a:t>
            </a:r>
            <a:r>
              <a:rPr lang="en-US" sz="4000"/>
              <a:t> </a:t>
            </a:r>
            <a:r>
              <a:rPr lang="en-US" sz="4000" i="1">
                <a:solidFill>
                  <a:schemeClr val="tx1"/>
                </a:solidFill>
              </a:rPr>
              <a:t>#3–</a:t>
            </a:r>
            <a:r>
              <a:rPr lang="en-US" sz="4000" i="1">
                <a:solidFill>
                  <a:srgbClr val="FFFF00"/>
                </a:solidFill>
              </a:rPr>
              <a:t>Track Performance</a:t>
            </a:r>
            <a:endParaRPr lang="en-US" sz="4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061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304800" y="175752"/>
            <a:ext cx="5029200" cy="397133"/>
          </a:xfrm>
        </p:spPr>
        <p:txBody>
          <a:bodyPr>
            <a:normAutofit fontScale="90000"/>
          </a:bodyPr>
          <a:lstStyle/>
          <a:p>
            <a:r>
              <a:rPr lang="en-US" dirty="0"/>
              <a:t>Retention Tool #3 – Track Performance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dirty="0"/>
          </a:p>
        </p:txBody>
      </p:sp>
      <p:sp>
        <p:nvSpPr>
          <p:cNvPr id="4" name="Title 12"/>
          <p:cNvSpPr txBox="1">
            <a:spLocks/>
          </p:cNvSpPr>
          <p:nvPr/>
        </p:nvSpPr>
        <p:spPr>
          <a:xfrm>
            <a:off x="-152400" y="228600"/>
            <a:ext cx="8349213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5760" lvl="1" indent="0">
              <a:buNone/>
            </a:pPr>
            <a:r>
              <a:rPr lang="en-US" sz="4000" dirty="0">
                <a:solidFill>
                  <a:srgbClr val="FFFF00"/>
                </a:solidFill>
              </a:rPr>
              <a:t>2. Additional “Red Flag” text Field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3842787" y="3244334"/>
            <a:ext cx="4506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Roboto"/>
              </a:rPr>
              <a:t>Family Educational Rights and Privacy Act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42787" y="3244334"/>
            <a:ext cx="4506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Roboto"/>
              </a:rPr>
              <a:t>Family Educational Rights and Privacy Act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42787" y="3244334"/>
            <a:ext cx="4506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Roboto"/>
              </a:rPr>
              <a:t>Family Educational Rights and Privacy Act</a:t>
            </a:r>
            <a:endParaRPr lang="en-US" dirty="0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872154"/>
            <a:ext cx="7741707" cy="568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49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 txBox="1">
            <a:spLocks/>
          </p:cNvSpPr>
          <p:nvPr/>
        </p:nvSpPr>
        <p:spPr>
          <a:xfrm>
            <a:off x="0" y="175752"/>
            <a:ext cx="117348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5760" lvl="1" indent="0">
              <a:buNone/>
            </a:pPr>
            <a:r>
              <a:rPr lang="en-US" sz="4000" dirty="0">
                <a:solidFill>
                  <a:srgbClr val="FFFF00"/>
                </a:solidFill>
              </a:rPr>
              <a:t>3. Additional “Instructor Feedback” text Field</a:t>
            </a:r>
            <a:endParaRPr lang="en-US" sz="4000" dirty="0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4308648" cy="2887393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96" y="3300447"/>
            <a:ext cx="4312434" cy="997918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694414"/>
            <a:ext cx="4825457" cy="1500496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639743"/>
            <a:ext cx="4630657" cy="13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9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09800"/>
            <a:ext cx="1112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Q and A’s about </a:t>
            </a:r>
          </a:p>
          <a:p>
            <a:pPr algn="ctr"/>
            <a:r>
              <a:rPr lang="en-US" sz="5400" dirty="0">
                <a:solidFill>
                  <a:srgbClr val="FFFF00"/>
                </a:solidFill>
              </a:rPr>
              <a:t>using</a:t>
            </a:r>
            <a:r>
              <a:rPr lang="en-US" sz="5400" dirty="0"/>
              <a:t> </a:t>
            </a:r>
            <a:r>
              <a:rPr lang="en-US" sz="5400" dirty="0">
                <a:solidFill>
                  <a:srgbClr val="FFFF00"/>
                </a:solidFill>
              </a:rPr>
              <a:t>Blackboard Grades? </a:t>
            </a:r>
          </a:p>
        </p:txBody>
      </p:sp>
    </p:spTree>
    <p:extLst>
      <p:ext uri="{BB962C8B-B14F-4D97-AF65-F5344CB8AC3E}">
        <p14:creationId xmlns:p14="http://schemas.microsoft.com/office/powerpoint/2010/main" val="2078048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600200"/>
            <a:ext cx="11277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Four courses from Fall 2014 – Fall 2016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One course in-class, three courses on-line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The number of retention tools gradually increased for all courses over this time period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Fall 2014 - Retention rates ranged from 75%-95%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Fall 2016 - Retention rates for all classes were above 85% </a:t>
            </a:r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685800" y="685800"/>
            <a:ext cx="114300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i="1" dirty="0">
                <a:solidFill>
                  <a:schemeClr val="tx1"/>
                </a:solidFill>
              </a:rPr>
              <a:t>Overall Tools Impact on </a:t>
            </a:r>
            <a:r>
              <a:rPr lang="en-US" sz="4400" i="1" dirty="0">
                <a:solidFill>
                  <a:srgbClr val="FFFF00"/>
                </a:solidFill>
              </a:rPr>
              <a:t>Retention</a:t>
            </a:r>
          </a:p>
        </p:txBody>
      </p:sp>
    </p:spTree>
    <p:extLst>
      <p:ext uri="{BB962C8B-B14F-4D97-AF65-F5344CB8AC3E}">
        <p14:creationId xmlns:p14="http://schemas.microsoft.com/office/powerpoint/2010/main" val="1761149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"/>
            <a:ext cx="9372600" cy="63246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7647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600200"/>
            <a:ext cx="11277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Students completing with an A, B or C grade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Four courses from Fall 2014 to Fall 2016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Fall 2014  - lowest Success rate of 60%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Fall 2016  - lowest Success rate of 78%</a:t>
            </a:r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685800" y="685800"/>
            <a:ext cx="114300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i="1" dirty="0">
                <a:solidFill>
                  <a:schemeClr val="tx1"/>
                </a:solidFill>
              </a:rPr>
              <a:t>Overall Tools Impact on </a:t>
            </a:r>
            <a:r>
              <a:rPr lang="en-US" sz="4400" i="1" dirty="0">
                <a:solidFill>
                  <a:srgbClr val="FFFF00"/>
                </a:solidFill>
              </a:rPr>
              <a:t>Success</a:t>
            </a:r>
          </a:p>
        </p:txBody>
      </p:sp>
    </p:spTree>
    <p:extLst>
      <p:ext uri="{BB962C8B-B14F-4D97-AF65-F5344CB8AC3E}">
        <p14:creationId xmlns:p14="http://schemas.microsoft.com/office/powerpoint/2010/main" val="2022318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"/>
            <a:ext cx="8686800" cy="58674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9930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1295400"/>
            <a:ext cx="11506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Retention rates for Computer Applications (In-class) increased by 11.4%-- </a:t>
            </a:r>
            <a:br>
              <a:rPr lang="en-US" sz="3400" dirty="0"/>
            </a:br>
            <a:r>
              <a:rPr lang="en-US" sz="3400" dirty="0"/>
              <a:t>much </a:t>
            </a:r>
            <a:r>
              <a:rPr lang="en-US" sz="3400" dirty="0">
                <a:solidFill>
                  <a:srgbClr val="FFFF00"/>
                </a:solidFill>
              </a:rPr>
              <a:t>higher than the other three online courses.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Success rates for Computer Applications (In-class) increased by 24.2%-- </a:t>
            </a:r>
            <a:br>
              <a:rPr lang="en-US" sz="3400" dirty="0"/>
            </a:br>
            <a:r>
              <a:rPr lang="en-US" sz="3400" dirty="0"/>
              <a:t>much </a:t>
            </a:r>
            <a:r>
              <a:rPr lang="en-US" sz="3400" dirty="0">
                <a:solidFill>
                  <a:srgbClr val="FFFF00"/>
                </a:solidFill>
              </a:rPr>
              <a:t>higher than the other three online courses.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Indication - the increased use of retention tools had a greater impact for the students taking courses </a:t>
            </a:r>
            <a:br>
              <a:rPr lang="en-US" sz="3400" dirty="0"/>
            </a:br>
            <a:r>
              <a:rPr lang="en-US" sz="3400" dirty="0"/>
              <a:t>in-class. </a:t>
            </a:r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685800" y="685800"/>
            <a:ext cx="114300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i="1" dirty="0">
                <a:solidFill>
                  <a:schemeClr val="tx1"/>
                </a:solidFill>
              </a:rPr>
              <a:t>Other Findings </a:t>
            </a:r>
            <a:endParaRPr lang="en-US"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83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115824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Please send follow-up questions using </a:t>
            </a:r>
            <a:r>
              <a:rPr lang="en-US" sz="5400" dirty="0">
                <a:solidFill>
                  <a:srgbClr val="FFFF00"/>
                </a:solidFill>
              </a:rPr>
              <a:t>text messaging </a:t>
            </a:r>
          </a:p>
          <a:p>
            <a:pPr algn="ctr"/>
            <a:r>
              <a:rPr lang="en-US" sz="5400" dirty="0"/>
              <a:t>or to</a:t>
            </a:r>
          </a:p>
          <a:p>
            <a:pPr algn="ctr"/>
            <a:r>
              <a:rPr lang="en-US" sz="5400" dirty="0">
                <a:solidFill>
                  <a:srgbClr val="FFFF00"/>
                </a:solidFill>
              </a:rPr>
              <a:t>Carmen.allen@llcc.edu</a:t>
            </a:r>
          </a:p>
          <a:p>
            <a:pPr algn="ctr"/>
            <a:endParaRPr lang="en-US" sz="5400" dirty="0"/>
          </a:p>
          <a:p>
            <a:pPr algn="ctr"/>
            <a:r>
              <a:rPr lang="en-US" sz="6000" dirty="0"/>
              <a:t>Thank you!  </a:t>
            </a:r>
          </a:p>
        </p:txBody>
      </p:sp>
    </p:spTree>
    <p:extLst>
      <p:ext uri="{BB962C8B-B14F-4D97-AF65-F5344CB8AC3E}">
        <p14:creationId xmlns:p14="http://schemas.microsoft.com/office/powerpoint/2010/main" val="107316023"/>
      </p:ext>
    </p:extLst>
  </p:cSld>
  <p:clrMapOvr>
    <a:masterClrMapping/>
  </p:clrMapOvr>
</p:sld>
</file>

<file path=ppt/theme/theme1.xml><?xml version="1.0" encoding="utf-8"?>
<a:theme xmlns:a="http://schemas.openxmlformats.org/drawingml/2006/main" name="Tech Computer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technology circuit board design presentation (widescreen)</Template>
  <TotalTime>0</TotalTime>
  <Words>843</Words>
  <Application>Microsoft Office PowerPoint</Application>
  <PresentationFormat>Widescreen</PresentationFormat>
  <Paragraphs>173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Candara</vt:lpstr>
      <vt:lpstr>Consolas</vt:lpstr>
      <vt:lpstr>Roboto</vt:lpstr>
      <vt:lpstr>Tech Computer 16x9</vt:lpstr>
      <vt:lpstr>Keeping Students on Track Using Technological Retention Tools</vt:lpstr>
      <vt:lpstr>Carmen Allen - Introduction</vt:lpstr>
      <vt:lpstr>Today’s focus</vt:lpstr>
      <vt:lpstr>Retention and Success Viewpoint</vt:lpstr>
      <vt:lpstr>Retention tool categories</vt:lpstr>
      <vt:lpstr>Retention Tool #1–Improve Communication</vt:lpstr>
      <vt:lpstr>PowerPoint Presentation</vt:lpstr>
      <vt:lpstr>Retention Tool #1–Improve Communication</vt:lpstr>
      <vt:lpstr>Retention Tool #1–Improve Communication</vt:lpstr>
      <vt:lpstr>Retention Tool #1–Improve Communication</vt:lpstr>
      <vt:lpstr>Retention Tool #1–Improve Communication</vt:lpstr>
      <vt:lpstr>Retention Tool #1–Improve Communication</vt:lpstr>
      <vt:lpstr>Retention Tool #1–Improve Communication</vt:lpstr>
      <vt:lpstr>Retention Tool #1–Improve Communication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Retention Tool #3–Track Performance</vt:lpstr>
      <vt:lpstr>  </vt:lpstr>
      <vt:lpstr>  </vt:lpstr>
      <vt:lpstr>Retention Tool #3 – Track Performance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2017-03-07T21:26:20Z</dcterms:created>
  <dcterms:modified xsi:type="dcterms:W3CDTF">2017-03-22T15:22:10Z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TC029010269991</vt:lpwstr>
  </property>
</Properties>
</file>