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  <p:sldId id="607" r:id="rId353"/>
    <p:sldId id="608" r:id="rId354"/>
    <p:sldId id="609" r:id="rId355"/>
    <p:sldId id="610" r:id="rId356"/>
    <p:sldId id="611" r:id="rId357"/>
    <p:sldId id="612" r:id="rId358"/>
    <p:sldId id="613" r:id="rId359"/>
    <p:sldId id="614" r:id="rId360"/>
    <p:sldId id="615" r:id="rId361"/>
    <p:sldId id="616" r:id="rId362"/>
    <p:sldId id="617" r:id="rId363"/>
    <p:sldId id="618" r:id="rId364"/>
    <p:sldId id="619" r:id="rId365"/>
    <p:sldId id="620" r:id="rId366"/>
    <p:sldId id="621" r:id="rId367"/>
    <p:sldId id="622" r:id="rId368"/>
    <p:sldId id="623" r:id="rId369"/>
    <p:sldId id="624" r:id="rId370"/>
    <p:sldId id="625" r:id="rId371"/>
    <p:sldId id="626" r:id="rId372"/>
    <p:sldId id="627" r:id="rId373"/>
    <p:sldId id="628" r:id="rId374"/>
    <p:sldId id="629" r:id="rId375"/>
    <p:sldId id="630" r:id="rId376"/>
    <p:sldId id="631" r:id="rId377"/>
    <p:sldId id="632" r:id="rId378"/>
    <p:sldId id="633" r:id="rId379"/>
    <p:sldId id="634" r:id="rId380"/>
    <p:sldId id="635" r:id="rId381"/>
    <p:sldId id="636" r:id="rId382"/>
    <p:sldId id="637" r:id="rId383"/>
    <p:sldId id="638" r:id="rId384"/>
    <p:sldId id="639" r:id="rId385"/>
    <p:sldId id="640" r:id="rId386"/>
    <p:sldId id="641" r:id="rId387"/>
    <p:sldId id="642" r:id="rId388"/>
    <p:sldId id="643" r:id="rId389"/>
    <p:sldId id="644" r:id="rId390"/>
    <p:sldId id="645" r:id="rId391"/>
    <p:sldId id="646" r:id="rId392"/>
    <p:sldId id="647" r:id="rId393"/>
    <p:sldId id="648" r:id="rId394"/>
    <p:sldId id="649" r:id="rId395"/>
    <p:sldId id="650" r:id="rId396"/>
    <p:sldId id="651" r:id="rId397"/>
    <p:sldId id="652" r:id="rId398"/>
    <p:sldId id="653" r:id="rId399"/>
    <p:sldId id="654" r:id="rId400"/>
    <p:sldId id="655" r:id="rId401"/>
    <p:sldId id="656" r:id="rId402"/>
    <p:sldId id="657" r:id="rId403"/>
    <p:sldId id="658" r:id="rId404"/>
    <p:sldId id="659" r:id="rId405"/>
    <p:sldId id="660" r:id="rId406"/>
    <p:sldId id="661" r:id="rId407"/>
    <p:sldId id="662" r:id="rId408"/>
    <p:sldId id="663" r:id="rId409"/>
    <p:sldId id="664" r:id="rId410"/>
    <p:sldId id="665" r:id="rId411"/>
    <p:sldId id="666" r:id="rId412"/>
    <p:sldId id="667" r:id="rId413"/>
    <p:sldId id="668" r:id="rId414"/>
    <p:sldId id="669" r:id="rId4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03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417" Type="http://schemas.openxmlformats.org/officeDocument/2006/relationships/viewProps" Target="viewProps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tableStyles" Target="tableStyles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presProps" Target="presProps.xml"/><Relationship Id="rId220" Type="http://schemas.openxmlformats.org/officeDocument/2006/relationships/slide" Target="slides/slide219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60734" y="2082495"/>
            <a:ext cx="3458209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F2F2F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1044" y="5818835"/>
            <a:ext cx="1847913" cy="7528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F2F2F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F2F2F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F2F2F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7879" y="365125"/>
            <a:ext cx="4972304" cy="9652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9785" y="429788"/>
            <a:ext cx="3503295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F2F2F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37086" y="1156145"/>
            <a:ext cx="5941059" cy="4363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4438015" cy="12896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Carroll</a:t>
            </a:r>
            <a:r>
              <a:rPr sz="3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Justice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Careers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Initiative</a:t>
            </a:r>
            <a:endParaRPr sz="1800">
              <a:latin typeface="Calibri"/>
              <a:cs typeface="Calibri"/>
            </a:endParaRPr>
          </a:p>
          <a:p>
            <a:pPr marL="270510" indent="-22860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27051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Angelica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Carter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/>
              <a:t>Central</a:t>
            </a:r>
            <a:r>
              <a:rPr spc="-135" dirty="0"/>
              <a:t> </a:t>
            </a:r>
            <a:r>
              <a:rPr dirty="0"/>
              <a:t>Community</a:t>
            </a:r>
            <a:r>
              <a:rPr spc="-125" dirty="0"/>
              <a:t> </a:t>
            </a:r>
            <a:r>
              <a:rPr spc="-10" dirty="0"/>
              <a:t>College</a:t>
            </a: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/>
              <a:t>Bridging</a:t>
            </a:r>
            <a:r>
              <a:rPr sz="1800" spc="-60" dirty="0"/>
              <a:t> </a:t>
            </a:r>
            <a:r>
              <a:rPr sz="1800" dirty="0"/>
              <a:t>Education</a:t>
            </a:r>
            <a:r>
              <a:rPr sz="1800" spc="-55" dirty="0"/>
              <a:t> </a:t>
            </a:r>
            <a:r>
              <a:rPr sz="1800" dirty="0"/>
              <a:t>and</a:t>
            </a:r>
            <a:r>
              <a:rPr sz="1800" spc="-55" dirty="0"/>
              <a:t> </a:t>
            </a:r>
            <a:r>
              <a:rPr sz="1800" dirty="0"/>
              <a:t>Employment:</a:t>
            </a:r>
            <a:r>
              <a:rPr sz="1800" spc="-55" dirty="0"/>
              <a:t> </a:t>
            </a:r>
            <a:r>
              <a:rPr sz="1800" spc="-10" dirty="0"/>
              <a:t>Apprenticeship</a:t>
            </a:r>
            <a:r>
              <a:rPr sz="1800" spc="-55" dirty="0"/>
              <a:t> </a:t>
            </a:r>
            <a:r>
              <a:rPr sz="1800" spc="-10" dirty="0"/>
              <a:t>Workforce Revolution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Catrina</a:t>
            </a:r>
            <a:r>
              <a:rPr sz="1800" spc="-35" dirty="0"/>
              <a:t> </a:t>
            </a:r>
            <a:r>
              <a:rPr sz="1800" spc="-20" dirty="0"/>
              <a:t>Gray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Paulina</a:t>
            </a:r>
            <a:r>
              <a:rPr sz="1800" spc="-45" dirty="0"/>
              <a:t> </a:t>
            </a:r>
            <a:r>
              <a:rPr sz="1800" spc="-10" dirty="0"/>
              <a:t>Ortega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Lucas</a:t>
            </a:r>
            <a:r>
              <a:rPr sz="1800" spc="-40" dirty="0"/>
              <a:t> </a:t>
            </a:r>
            <a:r>
              <a:rPr sz="1800" spc="-10" dirty="0"/>
              <a:t>Wieser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6306185" cy="24898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Bringing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Onboarding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Schools: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Way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Recruit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Promise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Laura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Estrada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Sasha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Leonardo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Jamie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Quiroz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Clara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Ross-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Jones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3021965" cy="41065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DuPage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Next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Chapter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Incubator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Joseph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Cassidy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Bob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Clark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Jennifer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Cumpston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Cory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DiCarlo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Barbara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Gawron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Alyssa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Jennifer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Kelley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Robyn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Schiffman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Keith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Tyrka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Sonia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Watson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2254885" cy="51409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CourseVite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919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Timothy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Boudreau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Jeramie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Hicks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Abe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Nicola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Marshman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Henry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Peeples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Stephens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Christian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Syyap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Vafa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Tebyanian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Angel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Torres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Diego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Torres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JoAnna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Vargas</a:t>
            </a:r>
            <a:endParaRPr sz="1800">
              <a:latin typeface="Calibri"/>
              <a:cs typeface="Calibri"/>
            </a:endParaRPr>
          </a:p>
          <a:p>
            <a:pPr marL="300355" indent="-28575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0035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Rachel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Walker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6527" y="1180584"/>
            <a:ext cx="5401945" cy="289052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Allegheny County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Virtual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Campus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Studio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endParaRPr sz="1800">
              <a:latin typeface="Calibri"/>
              <a:cs typeface="Calibri"/>
            </a:endParaRPr>
          </a:p>
          <a:p>
            <a:pPr marL="274320" indent="-227965">
              <a:lnSpc>
                <a:spcPct val="100000"/>
              </a:lnSpc>
              <a:spcBef>
                <a:spcPts val="85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Dwight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Bishop</a:t>
            </a:r>
            <a:endParaRPr sz="1800">
              <a:latin typeface="Calibri"/>
              <a:cs typeface="Calibri"/>
            </a:endParaRPr>
          </a:p>
          <a:p>
            <a:pPr marL="274320" indent="-22796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Justin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Busch</a:t>
            </a:r>
            <a:endParaRPr sz="1800">
              <a:latin typeface="Calibri"/>
              <a:cs typeface="Calibri"/>
            </a:endParaRPr>
          </a:p>
          <a:p>
            <a:pPr marL="274320" indent="-227965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Ross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Donahue</a:t>
            </a:r>
            <a:endParaRPr sz="1800">
              <a:latin typeface="Calibri"/>
              <a:cs typeface="Calibri"/>
            </a:endParaRPr>
          </a:p>
          <a:p>
            <a:pPr marL="274320" indent="-227965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Millie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Rodriguez</a:t>
            </a:r>
            <a:endParaRPr sz="1800">
              <a:latin typeface="Calibri"/>
              <a:cs typeface="Calibri"/>
            </a:endParaRPr>
          </a:p>
          <a:p>
            <a:pPr marL="274320" indent="-22796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Tawanda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Wright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6527" y="1162811"/>
            <a:ext cx="6041390" cy="133794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9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Baltimore</a:t>
            </a:r>
            <a:r>
              <a:rPr sz="2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Shop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CCBC: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Pop-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Holiday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Store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endParaRPr sz="1800">
              <a:latin typeface="Calibri"/>
              <a:cs typeface="Calibri"/>
            </a:endParaRPr>
          </a:p>
          <a:p>
            <a:pPr marL="299720" indent="-285750">
              <a:lnSpc>
                <a:spcPct val="100000"/>
              </a:lnSpc>
              <a:spcBef>
                <a:spcPts val="1025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Barbara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Long-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Bonadio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6527" y="1086051"/>
            <a:ext cx="5404485" cy="236347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Cuyahoga</a:t>
            </a:r>
            <a:r>
              <a:rPr sz="3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Help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Here: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Mental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Wellness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Resource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endParaRPr sz="1800">
              <a:latin typeface="Calibri"/>
              <a:cs typeface="Calibri"/>
            </a:endParaRPr>
          </a:p>
          <a:p>
            <a:pPr marL="281305" indent="-228600">
              <a:lnSpc>
                <a:spcPct val="100000"/>
              </a:lnSpc>
              <a:spcBef>
                <a:spcPts val="855"/>
              </a:spcBef>
              <a:buFont typeface="Arial"/>
              <a:buChar char="•"/>
              <a:tabLst>
                <a:tab pos="2813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Thandeka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Cox</a:t>
            </a:r>
            <a:endParaRPr sz="1800">
              <a:latin typeface="Calibri"/>
              <a:cs typeface="Calibri"/>
            </a:endParaRPr>
          </a:p>
          <a:p>
            <a:pPr marL="28130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813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Kevin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Kuntz</a:t>
            </a:r>
            <a:endParaRPr sz="1800">
              <a:latin typeface="Calibri"/>
              <a:cs typeface="Calibri"/>
            </a:endParaRPr>
          </a:p>
          <a:p>
            <a:pPr marL="28130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813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Wayne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Largent</a:t>
            </a:r>
            <a:endParaRPr sz="1800">
              <a:latin typeface="Calibri"/>
              <a:cs typeface="Calibri"/>
            </a:endParaRPr>
          </a:p>
          <a:p>
            <a:pPr marL="28130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813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Nardecchia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2075" y="1156145"/>
            <a:ext cx="2221865" cy="31699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Delta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Transfer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Pathways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40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Emily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Clement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Maureen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Donegan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Laura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Dull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Amy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French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Hopkins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Kimberly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Katzer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Eric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Wiesenauer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081889"/>
            <a:ext cx="6326505" cy="26993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95"/>
              </a:spcBef>
            </a:pPr>
            <a:r>
              <a:rPr sz="2900" spc="-10" dirty="0">
                <a:solidFill>
                  <a:srgbClr val="FFFFFF"/>
                </a:solidFill>
                <a:latin typeface="Calibri"/>
                <a:cs typeface="Calibri"/>
              </a:rPr>
              <a:t>Grossmont-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Cuyamaca</a:t>
            </a:r>
            <a:r>
              <a:rPr sz="2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Calibri"/>
                <a:cs typeface="Calibri"/>
              </a:rPr>
              <a:t>College District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ts val="214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Discovering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Promising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Talent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Organizing</a:t>
            </a:r>
            <a:endParaRPr sz="1800">
              <a:latin typeface="Calibri"/>
              <a:cs typeface="Calibri"/>
            </a:endParaRPr>
          </a:p>
          <a:p>
            <a:pPr marL="299085" indent="-285750">
              <a:lnSpc>
                <a:spcPct val="100000"/>
              </a:lnSpc>
              <a:spcBef>
                <a:spcPts val="1265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Joyce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Liou</a:t>
            </a:r>
            <a:endParaRPr sz="1800">
              <a:latin typeface="Calibri"/>
              <a:cs typeface="Calibri"/>
            </a:endParaRPr>
          </a:p>
          <a:p>
            <a:pPr marL="299085" indent="-28575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Mark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Poupard</a:t>
            </a:r>
            <a:endParaRPr sz="1800">
              <a:latin typeface="Calibri"/>
              <a:cs typeface="Calibri"/>
            </a:endParaRPr>
          </a:p>
          <a:p>
            <a:pPr marL="299085" indent="-28575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Laurie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Woods</a:t>
            </a:r>
            <a:endParaRPr sz="1800">
              <a:latin typeface="Calibri"/>
              <a:cs typeface="Calibri"/>
            </a:endParaRPr>
          </a:p>
          <a:p>
            <a:pPr marL="299085" indent="-28575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Camille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Zombro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0413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905"/>
              </a:spcBef>
            </a:pPr>
            <a:r>
              <a:rPr dirty="0"/>
              <a:t>Harrisburg</a:t>
            </a:r>
            <a:r>
              <a:rPr spc="-105" dirty="0"/>
              <a:t> </a:t>
            </a:r>
            <a:r>
              <a:rPr dirty="0"/>
              <a:t>Area</a:t>
            </a:r>
            <a:r>
              <a:rPr spc="-100" dirty="0"/>
              <a:t> </a:t>
            </a:r>
            <a:r>
              <a:rPr dirty="0"/>
              <a:t>Community</a:t>
            </a:r>
            <a:r>
              <a:rPr spc="-100" dirty="0"/>
              <a:t> </a:t>
            </a:r>
            <a:r>
              <a:rPr spc="-10" dirty="0"/>
              <a:t>College</a:t>
            </a:r>
          </a:p>
          <a:p>
            <a:pPr marL="12065">
              <a:lnSpc>
                <a:spcPct val="100000"/>
              </a:lnSpc>
              <a:spcBef>
                <a:spcPts val="450"/>
              </a:spcBef>
            </a:pPr>
            <a:r>
              <a:rPr sz="1800" dirty="0"/>
              <a:t>HawkSOAR</a:t>
            </a:r>
            <a:r>
              <a:rPr sz="1800" spc="-55" dirty="0"/>
              <a:t> </a:t>
            </a:r>
            <a:r>
              <a:rPr sz="1800" dirty="0"/>
              <a:t>Flightpaths</a:t>
            </a:r>
            <a:r>
              <a:rPr sz="1800" spc="-55" dirty="0"/>
              <a:t> </a:t>
            </a:r>
            <a:r>
              <a:rPr sz="1800" dirty="0"/>
              <a:t>to</a:t>
            </a:r>
            <a:r>
              <a:rPr sz="1800" spc="-55" dirty="0"/>
              <a:t> </a:t>
            </a:r>
            <a:r>
              <a:rPr sz="1800" dirty="0"/>
              <a:t>Student</a:t>
            </a:r>
            <a:r>
              <a:rPr sz="1800" spc="-55" dirty="0"/>
              <a:t> </a:t>
            </a:r>
            <a:r>
              <a:rPr sz="1800" spc="-10" dirty="0"/>
              <a:t>Success</a:t>
            </a:r>
            <a:endParaRPr sz="1800"/>
          </a:p>
          <a:p>
            <a:pPr marL="280035" indent="-228600">
              <a:lnSpc>
                <a:spcPct val="100000"/>
              </a:lnSpc>
              <a:spcBef>
                <a:spcPts val="955"/>
              </a:spcBef>
              <a:buFont typeface="Arial"/>
              <a:buChar char="•"/>
              <a:tabLst>
                <a:tab pos="280035" algn="l"/>
              </a:tabLst>
            </a:pPr>
            <a:r>
              <a:rPr sz="1800" dirty="0"/>
              <a:t>Cavil</a:t>
            </a:r>
            <a:r>
              <a:rPr sz="1800" spc="-45" dirty="0"/>
              <a:t> </a:t>
            </a:r>
            <a:r>
              <a:rPr sz="1800" spc="-10" dirty="0"/>
              <a:t>Anderson</a:t>
            </a:r>
            <a:endParaRPr sz="1800"/>
          </a:p>
          <a:p>
            <a:pPr marL="28003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80035" algn="l"/>
              </a:tabLst>
            </a:pPr>
            <a:r>
              <a:rPr sz="1800" dirty="0"/>
              <a:t>Tim</a:t>
            </a:r>
            <a:r>
              <a:rPr sz="1800" spc="-10" dirty="0"/>
              <a:t> Barshinger</a:t>
            </a:r>
            <a:endParaRPr sz="1800"/>
          </a:p>
          <a:p>
            <a:pPr marL="28003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80035" algn="l"/>
              </a:tabLst>
            </a:pPr>
            <a:r>
              <a:rPr sz="1800" dirty="0"/>
              <a:t>Angela</a:t>
            </a:r>
            <a:r>
              <a:rPr sz="1800" spc="-35" dirty="0"/>
              <a:t> </a:t>
            </a:r>
            <a:r>
              <a:rPr sz="1800" spc="-10" dirty="0"/>
              <a:t>Campbell</a:t>
            </a:r>
            <a:endParaRPr sz="1800"/>
          </a:p>
          <a:p>
            <a:pPr marL="2800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80035" algn="l"/>
              </a:tabLst>
            </a:pPr>
            <a:r>
              <a:rPr sz="1800" dirty="0"/>
              <a:t>John</a:t>
            </a:r>
            <a:r>
              <a:rPr sz="1800" spc="-45" dirty="0"/>
              <a:t> </a:t>
            </a:r>
            <a:r>
              <a:rPr sz="1800" spc="-10" dirty="0"/>
              <a:t>Sygielski</a:t>
            </a:r>
            <a:endParaRPr sz="1800"/>
          </a:p>
          <a:p>
            <a:pPr marL="2800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80035" algn="l"/>
              </a:tabLst>
            </a:pPr>
            <a:r>
              <a:rPr sz="1800" dirty="0"/>
              <a:t>Michael</a:t>
            </a:r>
            <a:r>
              <a:rPr sz="1800" spc="-55" dirty="0"/>
              <a:t> </a:t>
            </a:r>
            <a:r>
              <a:rPr sz="1800" spc="-20" dirty="0"/>
              <a:t>Verno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479415" cy="344360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Hillsborough</a:t>
            </a:r>
            <a:r>
              <a:rPr sz="3200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Empowering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Future-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Ready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Professionals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Financial Technology Education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925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Sara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Cook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Kristin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Heathcock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Deborah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Kish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Stephan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Kotaiche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Brian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Mann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Becky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McAfee</a:t>
            </a:r>
            <a:endParaRPr sz="1800">
              <a:latin typeface="Calibri"/>
              <a:cs typeface="Calibri"/>
            </a:endParaRPr>
          </a:p>
          <a:p>
            <a:pPr marL="29400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940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Mark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Zarycki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6527" y="1304595"/>
            <a:ext cx="5901690" cy="183133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3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52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HCCC-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Eastern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Millwork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Holz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Technik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Registered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Apprenticeship Program</a:t>
            </a:r>
            <a:endParaRPr sz="1800">
              <a:latin typeface="Calibri"/>
              <a:cs typeface="Calibri"/>
            </a:endParaRPr>
          </a:p>
          <a:p>
            <a:pPr marL="295275" indent="-2286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29527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Lori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Margolin</a:t>
            </a:r>
            <a:endParaRPr sz="1800">
              <a:latin typeface="Calibri"/>
              <a:cs typeface="Calibri"/>
            </a:endParaRPr>
          </a:p>
          <a:p>
            <a:pPr marL="29527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9527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Christopher</a:t>
            </a:r>
            <a:r>
              <a:rPr sz="18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Reber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6265545" cy="21971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Humber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Polytechnic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Hacking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Hackathons: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Industry-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Anchored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Challenge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Events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Experiential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endParaRPr sz="1800">
              <a:latin typeface="Calibri"/>
              <a:cs typeface="Calibri"/>
            </a:endParaRPr>
          </a:p>
          <a:p>
            <a:pPr marL="253365" indent="-2286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2533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Lida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Anwari</a:t>
            </a:r>
            <a:endParaRPr sz="1800">
              <a:latin typeface="Calibri"/>
              <a:cs typeface="Calibri"/>
            </a:endParaRPr>
          </a:p>
          <a:p>
            <a:pPr marL="25336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533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Emily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Buchnea</a:t>
            </a:r>
            <a:endParaRPr sz="1800">
              <a:latin typeface="Calibri"/>
              <a:cs typeface="Calibri"/>
            </a:endParaRPr>
          </a:p>
          <a:p>
            <a:pPr marL="25336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533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Ciara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McVeigh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822315" cy="25146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Institute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IoT-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Enabled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Smart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Scalable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Solutions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Carbon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Footprint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Reduction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Sustainable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Living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Teck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Kheng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Richard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Liu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Tang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Xiaosong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Wong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Tsz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Lai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846445" cy="43764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Isothermal</a:t>
            </a:r>
            <a:r>
              <a:rPr sz="32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Bridging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Gap: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XRAIL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Cybersecurity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Hub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Catalyze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Rural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Workforce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Innovation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Katie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Anders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Tim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Beam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Guffey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Thad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Harrill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Kem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Harvey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Kevin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Sarah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Kilgo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Katlin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Mitchell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Thomas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Robby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Walters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6231890" cy="13843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Jackson</a:t>
            </a:r>
            <a:r>
              <a:rPr sz="3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Reimaging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Honors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World,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Student-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Driven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Leadership</a:t>
            </a:r>
            <a:endParaRPr sz="1800">
              <a:latin typeface="Calibri"/>
              <a:cs typeface="Calibri"/>
            </a:endParaRPr>
          </a:p>
          <a:p>
            <a:pPr marL="299085" indent="-285750">
              <a:lnSpc>
                <a:spcPct val="100000"/>
              </a:lnSpc>
              <a:spcBef>
                <a:spcPts val="1345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Kristin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Stockbridge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970270" cy="18840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175260">
              <a:lnSpc>
                <a:spcPts val="1939"/>
              </a:lnSpc>
              <a:spcBef>
                <a:spcPts val="67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Student-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Driven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STEM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Project: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Innovative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Inquiry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Setting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Beth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Edmonds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Suneetha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Menon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90680" y="2600845"/>
            <a:ext cx="224155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Kimberly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Arbolante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Darrell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Ballard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Justin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Bell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Neal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Call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Kaleigh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Day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Jeffrey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Eagan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Daniel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Gomes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Jennifer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Jett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Tennyson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Jett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Steven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Ledesma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41080" y="2600845"/>
            <a:ext cx="2217420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Richard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Marquez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Austin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Martinez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Marlin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Morales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Julia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Anna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Rinalda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Carlos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Tejeda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Andrea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Thorson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Susan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Vicuna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Eric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Weis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Tiffany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Wong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37086" y="1033730"/>
            <a:ext cx="6160770" cy="14839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487045">
              <a:lnSpc>
                <a:spcPts val="3460"/>
              </a:lnSpc>
              <a:spcBef>
                <a:spcPts val="53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Bakersfield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27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Multi-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Modal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Professional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Writing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Support: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Equity,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Efficacy,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English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Success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4124325" cy="16275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Lane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Retention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Relationship</a:t>
            </a:r>
            <a:endParaRPr sz="1800">
              <a:latin typeface="Calibri"/>
              <a:cs typeface="Calibri"/>
            </a:endParaRPr>
          </a:p>
          <a:p>
            <a:pPr marL="253365" indent="-228600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2533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Gina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Szabady</a:t>
            </a:r>
            <a:endParaRPr sz="1800">
              <a:latin typeface="Calibri"/>
              <a:cs typeface="Calibri"/>
            </a:endParaRPr>
          </a:p>
          <a:p>
            <a:pPr marL="25336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533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Cathy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Thomas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814274"/>
            <a:ext cx="5367655" cy="16548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Maricopa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Colleges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Glendale</a:t>
            </a:r>
            <a:r>
              <a:rPr sz="3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Gaucho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Security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Operations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endParaRPr sz="1800">
              <a:latin typeface="Calibri"/>
              <a:cs typeface="Calibri"/>
            </a:endParaRPr>
          </a:p>
          <a:p>
            <a:pPr marL="260350" indent="-2286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2603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Rachelle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Hall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/>
              <a:t>Merced</a:t>
            </a:r>
            <a:r>
              <a:rPr spc="-45" dirty="0"/>
              <a:t> </a:t>
            </a:r>
            <a:r>
              <a:rPr spc="-10" dirty="0"/>
              <a:t>College</a:t>
            </a: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/>
              <a:t>Dreamscape</a:t>
            </a:r>
            <a:r>
              <a:rPr sz="1800" spc="-70" dirty="0"/>
              <a:t> </a:t>
            </a:r>
            <a:r>
              <a:rPr sz="1800" dirty="0"/>
              <a:t>Learn:</a:t>
            </a:r>
            <a:r>
              <a:rPr sz="1800" spc="-65" dirty="0"/>
              <a:t> </a:t>
            </a:r>
            <a:r>
              <a:rPr sz="1800" dirty="0"/>
              <a:t>Transforming</a:t>
            </a:r>
            <a:r>
              <a:rPr sz="1800" spc="-65" dirty="0"/>
              <a:t> </a:t>
            </a:r>
            <a:r>
              <a:rPr sz="1800" dirty="0"/>
              <a:t>Education</a:t>
            </a:r>
            <a:r>
              <a:rPr sz="1800" spc="-70" dirty="0"/>
              <a:t> </a:t>
            </a:r>
            <a:r>
              <a:rPr sz="1800" dirty="0"/>
              <a:t>Through</a:t>
            </a:r>
            <a:r>
              <a:rPr sz="1800" spc="-65" dirty="0"/>
              <a:t> </a:t>
            </a:r>
            <a:r>
              <a:rPr sz="1800" spc="-10" dirty="0"/>
              <a:t>Immersive Learning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83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Valerie</a:t>
            </a:r>
            <a:r>
              <a:rPr sz="1800" spc="-70" dirty="0"/>
              <a:t> </a:t>
            </a:r>
            <a:r>
              <a:rPr sz="1800" spc="-10" dirty="0"/>
              <a:t>Albano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Jennifer</a:t>
            </a:r>
            <a:r>
              <a:rPr sz="1800" spc="-75" dirty="0"/>
              <a:t> </a:t>
            </a:r>
            <a:r>
              <a:rPr sz="1800" spc="-10" dirty="0"/>
              <a:t>Barajas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Arlis</a:t>
            </a:r>
            <a:r>
              <a:rPr sz="1800" spc="-10" dirty="0"/>
              <a:t> Bortner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Andrew</a:t>
            </a:r>
            <a:r>
              <a:rPr sz="1800" spc="-60" dirty="0"/>
              <a:t> </a:t>
            </a:r>
            <a:r>
              <a:rPr sz="1800" spc="-25" dirty="0"/>
              <a:t>Col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Brodey</a:t>
            </a:r>
            <a:r>
              <a:rPr sz="1800" spc="-40" dirty="0"/>
              <a:t> </a:t>
            </a:r>
            <a:r>
              <a:rPr sz="1800" spc="-20" dirty="0"/>
              <a:t>Nance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Dee</a:t>
            </a:r>
            <a:r>
              <a:rPr sz="1800" spc="-35" dirty="0"/>
              <a:t> </a:t>
            </a:r>
            <a:r>
              <a:rPr sz="1800" spc="-10" dirty="0"/>
              <a:t>Sigismond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Kody</a:t>
            </a:r>
            <a:r>
              <a:rPr sz="1800" spc="-55" dirty="0"/>
              <a:t> </a:t>
            </a:r>
            <a:r>
              <a:rPr sz="1800" spc="-10" dirty="0"/>
              <a:t>Stimpson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Chris</a:t>
            </a:r>
            <a:r>
              <a:rPr sz="1800" spc="-45" dirty="0"/>
              <a:t> </a:t>
            </a:r>
            <a:r>
              <a:rPr sz="1800" spc="-10" dirty="0"/>
              <a:t>Vitelli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Summer</a:t>
            </a:r>
            <a:r>
              <a:rPr sz="1800" spc="-55" dirty="0"/>
              <a:t> </a:t>
            </a:r>
            <a:r>
              <a:rPr sz="1800" spc="-20" dirty="0"/>
              <a:t>White</a:t>
            </a:r>
            <a:endParaRPr sz="1800"/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/>
              <a:t>Sediqa</a:t>
            </a:r>
            <a:r>
              <a:rPr sz="1800" spc="-55" dirty="0"/>
              <a:t> </a:t>
            </a:r>
            <a:r>
              <a:rPr sz="1800" spc="-10" dirty="0"/>
              <a:t>Zamani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/>
              <a:t>Middlesex</a:t>
            </a:r>
            <a:r>
              <a:rPr spc="-130" dirty="0"/>
              <a:t> </a:t>
            </a:r>
            <a:r>
              <a:rPr dirty="0"/>
              <a:t>Community</a:t>
            </a:r>
            <a:r>
              <a:rPr spc="-125" dirty="0"/>
              <a:t> </a:t>
            </a:r>
            <a:r>
              <a:rPr spc="-10" dirty="0"/>
              <a:t>College</a:t>
            </a: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spc="-10" dirty="0"/>
              <a:t>Democratizing</a:t>
            </a:r>
            <a:r>
              <a:rPr sz="1800" spc="-35" dirty="0"/>
              <a:t> </a:t>
            </a:r>
            <a:r>
              <a:rPr sz="1800" dirty="0"/>
              <a:t>Our</a:t>
            </a:r>
            <a:r>
              <a:rPr sz="1800" spc="-35" dirty="0"/>
              <a:t> </a:t>
            </a:r>
            <a:r>
              <a:rPr sz="1800" dirty="0"/>
              <a:t>Data:</a:t>
            </a:r>
            <a:r>
              <a:rPr sz="1800" spc="-35" dirty="0"/>
              <a:t> </a:t>
            </a:r>
            <a:r>
              <a:rPr sz="1800" dirty="0"/>
              <a:t>Predictive</a:t>
            </a:r>
            <a:r>
              <a:rPr sz="1800" spc="-35" dirty="0"/>
              <a:t> </a:t>
            </a:r>
            <a:r>
              <a:rPr sz="1800" dirty="0"/>
              <a:t>Analytics</a:t>
            </a:r>
            <a:r>
              <a:rPr sz="1800" spc="-35" dirty="0"/>
              <a:t> </a:t>
            </a:r>
            <a:r>
              <a:rPr sz="1800" dirty="0"/>
              <a:t>and</a:t>
            </a:r>
            <a:r>
              <a:rPr sz="1800" spc="-35" dirty="0"/>
              <a:t> </a:t>
            </a:r>
            <a:r>
              <a:rPr sz="1800" dirty="0"/>
              <a:t>a</a:t>
            </a:r>
            <a:r>
              <a:rPr sz="1800" spc="-35" dirty="0"/>
              <a:t> </a:t>
            </a:r>
            <a:r>
              <a:rPr sz="1800" dirty="0"/>
              <a:t>Relational</a:t>
            </a:r>
            <a:r>
              <a:rPr sz="1800" spc="-35" dirty="0"/>
              <a:t> </a:t>
            </a:r>
            <a:r>
              <a:rPr sz="1800" spc="-25" dirty="0"/>
              <a:t>IR </a:t>
            </a:r>
            <a:r>
              <a:rPr sz="1800" dirty="0"/>
              <a:t>Model</a:t>
            </a:r>
            <a:r>
              <a:rPr sz="1800" spc="-60" dirty="0"/>
              <a:t> </a:t>
            </a:r>
            <a:r>
              <a:rPr sz="1800" dirty="0"/>
              <a:t>Support</a:t>
            </a:r>
            <a:r>
              <a:rPr sz="1800" spc="-60" dirty="0"/>
              <a:t> </a:t>
            </a:r>
            <a:r>
              <a:rPr sz="1800" dirty="0"/>
              <a:t>Student</a:t>
            </a:r>
            <a:r>
              <a:rPr sz="1800" spc="-60" dirty="0"/>
              <a:t> </a:t>
            </a:r>
            <a:r>
              <a:rPr sz="1800" spc="-10" dirty="0"/>
              <a:t>Success</a:t>
            </a:r>
            <a:endParaRPr sz="1800"/>
          </a:p>
          <a:p>
            <a:pPr marL="267335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/>
              <a:t>Christopher</a:t>
            </a:r>
            <a:r>
              <a:rPr sz="1800" spc="-100" dirty="0"/>
              <a:t> </a:t>
            </a:r>
            <a:r>
              <a:rPr sz="1800" spc="-20" dirty="0"/>
              <a:t>Fiori</a:t>
            </a:r>
            <a:endParaRPr sz="1800"/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/>
              <a:t>Ryan</a:t>
            </a:r>
            <a:r>
              <a:rPr sz="1800" spc="-25" dirty="0"/>
              <a:t> </a:t>
            </a:r>
            <a:r>
              <a:rPr sz="1800" spc="-10" dirty="0"/>
              <a:t>Johnson</a:t>
            </a:r>
            <a:endParaRPr sz="1800"/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/>
              <a:t>Nayaab</a:t>
            </a:r>
            <a:r>
              <a:rPr sz="1800" spc="-50" dirty="0"/>
              <a:t> </a:t>
            </a:r>
            <a:r>
              <a:rPr sz="1800" spc="-20" dirty="0"/>
              <a:t>Kazmi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6527" y="1221170"/>
            <a:ext cx="5893435" cy="24009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Monroe</a:t>
            </a:r>
            <a:r>
              <a:rPr sz="3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3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SUNY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Celebration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endParaRPr sz="1800">
              <a:latin typeface="Calibri"/>
              <a:cs typeface="Calibri"/>
            </a:endParaRPr>
          </a:p>
          <a:p>
            <a:pPr marL="299720" indent="-285750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Angelique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Johnston</a:t>
            </a:r>
            <a:endParaRPr sz="1800">
              <a:latin typeface="Calibri"/>
              <a:cs typeface="Calibri"/>
            </a:endParaRPr>
          </a:p>
          <a:p>
            <a:pPr marL="299720" indent="-28575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Benjamin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Schermerhorn</a:t>
            </a:r>
            <a:endParaRPr sz="1800">
              <a:latin typeface="Calibri"/>
              <a:cs typeface="Calibri"/>
            </a:endParaRPr>
          </a:p>
          <a:p>
            <a:pPr marL="299720" indent="-28575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Slifer</a:t>
            </a:r>
            <a:endParaRPr sz="1800">
              <a:latin typeface="Calibri"/>
              <a:cs typeface="Calibri"/>
            </a:endParaRPr>
          </a:p>
          <a:p>
            <a:pPr marL="299720" indent="-28575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Alice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Wilson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63609"/>
            <a:ext cx="6147435" cy="255841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Montgomery</a:t>
            </a:r>
            <a:r>
              <a:rPr sz="29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9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9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Virtual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Reality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Public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Speaking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Skills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Shuktara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Das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Meredith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Frank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Bridget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Haines-Frank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Matthew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Kilbride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Jeslin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Mathew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839460" cy="287401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Success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Workshop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85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Sharon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Brennan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Scott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Friedman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Gaichas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Maysa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Jibawi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Paraskis</a:t>
            </a:r>
            <a:endParaRPr sz="1800">
              <a:latin typeface="Calibri"/>
              <a:cs typeface="Calibri"/>
            </a:endParaRPr>
          </a:p>
          <a:p>
            <a:pPr marL="26733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6733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Aminah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Salah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4382770" cy="164211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Northland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Pioneer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Title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Success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Project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Rickey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Jackson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Tonya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Thacker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858510" cy="15817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Palm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Beach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67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Panther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Advanced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Technology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Hub: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Revolutionizing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Workforce Development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Industry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Stephen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Joyner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668645" cy="13182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Rogue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Creation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Development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Audio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Programming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Steven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Swift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6030595" cy="13277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Sauk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SVCC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Impact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Program: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Expanding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Earned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Tuition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Hellmich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4913630" cy="16332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Sinclair</a:t>
            </a:r>
            <a:r>
              <a:rPr sz="32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Great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Minds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Behavioral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Workforce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Expansion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Jennifer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McDermott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718175" cy="28702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South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Texas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Emerging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Technologies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Academy: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Innovate,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Integrate,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Inspire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Janet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Cortez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Jessica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Galloso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Aaron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Guajardo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Crista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Hirmas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Yolanda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Martinez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Humberto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Zuniga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Perez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09116"/>
            <a:ext cx="6085205" cy="2296160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St.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Louis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Advocacy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Resource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Financial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Danielle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Lusk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Mayuko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McGuire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Keith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Robinder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Candice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Swink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4986020" cy="161925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Tallahassee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Professional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Development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Institutional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Excellence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Nyla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Davis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Heather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Mitchell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929630" cy="47421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Wake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Amgen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Apprenticeship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Biotechnology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Anthony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Caison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Nicolin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DeDecker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Edward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Garner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Nicholas</a:t>
            </a:r>
            <a:r>
              <a:rPr sz="1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Hosine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Leslie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Isenhour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Cynthia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Lawrence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Bernita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Nichols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Scott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Ralls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Torry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Sands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Marla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Tart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Christie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Weaver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Wojcik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spc="-20" dirty="0"/>
              <a:t>Year </a:t>
            </a:r>
            <a:r>
              <a:rPr dirty="0"/>
              <a:t>Award</a:t>
            </a:r>
            <a:r>
              <a:rPr spc="-80" dirty="0"/>
              <a:t> </a:t>
            </a:r>
            <a:r>
              <a:rPr spc="-10" dirty="0"/>
              <a:t>Winner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086" y="1156145"/>
            <a:ext cx="5601335" cy="47421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Wallace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Wallace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Administrative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Council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Beth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Bownes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Alyce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Flanigan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Lisa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German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Suzanne</a:t>
            </a:r>
            <a:r>
              <a:rPr sz="1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Harbin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Kristen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Holmes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Mattie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Vicki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Karolewics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James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Malone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Jerry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Murcks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Don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Roden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Billy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Rose</a:t>
            </a:r>
            <a:endParaRPr sz="1800">
              <a:latin typeface="Calibri"/>
              <a:cs typeface="Calibri"/>
            </a:endParaRPr>
          </a:p>
          <a:p>
            <a:pPr marL="27432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7432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Lauren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Wilson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7294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682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Brandon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Robinette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39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Allegany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Maryland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47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05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Diane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McMahon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39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Allegany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Maryland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393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23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Isaac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Tice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398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Allegany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Maryland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25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45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Sherry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Miller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601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Allen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498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347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Kim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Murry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601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Allen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687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4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Michael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Smith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442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Alvin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039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05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Ashley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White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442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Alvin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83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65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Brandi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Angel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599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9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Riley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Clark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437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86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Pablo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Hernandez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976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7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Joseph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39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26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Lindsay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Roark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64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29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Tracetta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Short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0507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0689" algn="l"/>
                <a:tab pos="319976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Caitlin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Silver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Negron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309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20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Antione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Tomlin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765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32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Krista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White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17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33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Tara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Williamson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12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Anne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Arundel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210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44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Karen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Holland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4851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Arkansas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Mid-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South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937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Nina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Almasy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337405" y="2089962"/>
            <a:ext cx="73723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42820" algn="l"/>
                <a:tab pos="4356735" algn="l"/>
                <a:tab pos="51187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Angelica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Cancino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Sandoval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1990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24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44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Laurie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Dillon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373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061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Ted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Hadzi-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Antich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997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Hardy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331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34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Wayne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776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79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Elizabeth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Maze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716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26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Courtney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Mlinar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671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07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Matthew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Olson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286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62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Sarah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Porter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696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506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Rummer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98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57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April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Seabourn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99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28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Marci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Shrull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9136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10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Jordan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Sommerville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070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0134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Anne-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Thomas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959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Austin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90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25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Carrell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09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Butler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49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98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Jeff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Meyer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09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Butler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63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43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Siobhan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Wright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855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Carroll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83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83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Kenneth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Smith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3921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Arizona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134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061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Karl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Anderson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152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148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Lynda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Cohn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40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5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Angela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Davidson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0783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555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Amy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Hill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181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056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Landon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Hunt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026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54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Tanner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Jenkins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804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Bryce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Standley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75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481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135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Andrea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Gurrola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51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7866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936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Sebastian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Martinez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51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46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764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Rosenda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Minella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51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21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00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Erica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Reed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51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53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69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Nireata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Seals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51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208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97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Melanie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Will-Cole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51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0476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938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Rachel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Brandenburg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5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Ohio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94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08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Susan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Cooperider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5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Ohio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375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62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Chris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Doll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5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Ohio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278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59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Cassie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Summers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5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Ohio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157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42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Amanda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Waser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5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Ohio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3517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8939" algn="l"/>
                <a:tab pos="298386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Carlos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Baez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Ronquillo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09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48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Crandall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753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18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Christina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300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618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Sara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Edel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495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714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Gina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Gathje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90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75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Erik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Halvorson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227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28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Dawn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Hostrawser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498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568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Leif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Jordahl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491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238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Jody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Koch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873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6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Sonia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Krinke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48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00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Sonja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LaFoy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259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758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Michelle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LeMire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50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077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Erin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Osborn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89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61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Padma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Ramlall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17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555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Amy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Rawson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87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68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Keri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Roeller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300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64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Yessica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Santana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181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920" algn="l"/>
                <a:tab pos="183515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Pa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Kue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Vue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651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69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Alanna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Xiong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11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Century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23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39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Rogelio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Alvarez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61645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92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Claudia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Aguilar-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Gonzalez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63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32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Sylvia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Arevalo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56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48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Sherryl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Carter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410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28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Zolita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Fisher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069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07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Marysol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Gonzalez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163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471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Liang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05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97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Jennifer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Nieto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833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326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Marcos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Romero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506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3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Melissa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Sanchez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45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17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Graciela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Vasquez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08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Cerritos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16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05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Ashley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Bouknight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333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Chandler-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Gilbert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738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4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Michael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Bryant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333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Chandler-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Gilbert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71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79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Darryl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Ferra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333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Chandler-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Gilbert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44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546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Paulus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Yalim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333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Chandler-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Gilbert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508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77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Julie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Adams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7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DuPage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07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49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James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Ferro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7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DuPage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22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95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Kathleen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Hess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7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DuPage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461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02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Mohammad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Moravati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7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DuPage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98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35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Debra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Smith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7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DuPage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873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19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Mindi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Bailey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98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27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Mason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Darien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43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Evans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01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9168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Kathryn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Fant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970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412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Jacqueline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Grayczyk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79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95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Ariana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Herrman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44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69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Lisa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Morman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80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056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Marshall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Pittman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93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94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Kelley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Reynolds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75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Collin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Boshers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490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6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Sharon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Corbin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98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29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Jolene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Gairrett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060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415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Vincent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Hall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53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984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Dale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Hobbs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124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2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Daniel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Kelley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58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096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Matt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Lewis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566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5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Angela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Malone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25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9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Eric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Morgan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055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758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Michelle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Nelson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28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47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Heather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Reynolds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877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72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Bobbie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West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333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70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Bill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Williams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68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40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Loren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Witt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244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Columbia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854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7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Patrick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Huth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400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Allegheny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835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26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Courtney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Anderson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00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922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Abby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Chadwick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623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853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Zachary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King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05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89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HyeKyung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Lee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062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506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Martin-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Mejia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4980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492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Zach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Mills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917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265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Siri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Morken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510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856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Gabrielle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Rizcallah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93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50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Vaughn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02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Aurora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90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34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Danielle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Holland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331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Baltimore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427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18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Miriam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Bennett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47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Cuyahoga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192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27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Elaine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Brunschwig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47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Cuyahoga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423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16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Mardy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Chaplin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47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Cuyahoga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35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47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Alan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Gerding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347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Cuyahoga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21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07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Matthew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Chase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92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Cuyamaca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865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81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Wyatt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Crockett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492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Cuyamaca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20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225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Adrienne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Hypolite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463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Anza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24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97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Shagun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Kaur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463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Anza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168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299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Duc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Nguyen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463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Anza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25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75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Erik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Woodbury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3463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Anza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78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238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Antoinette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Clegg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34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Delta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5114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27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Laura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Dull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34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Delta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074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4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Michael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Faleski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34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Delta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762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55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Michele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Pratt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1934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Delta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45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58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Brian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Bohr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18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Elgin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053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95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Kathleen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DeMars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18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Elgin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37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Mravik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18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Elgin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10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04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Brittany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Mylott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18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Elgin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529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71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Justin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Robertson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18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Elgin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18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65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Cathy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Taylor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188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Elgin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41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49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Ruben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Castellon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0666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  <a:tab pos="274828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Beth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Crawford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66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062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Thomas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Elliott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521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356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Jessica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Garner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77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97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Henock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Haile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88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52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Rhiannon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Holley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096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Isenhour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93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25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McCarter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925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72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Sabrina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Santucci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35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Fayetteville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77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853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Zachary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Cembellin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561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Foothill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099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270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Konstantin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Kalaizidis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561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Foothill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043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030" algn="l"/>
                <a:tab pos="241109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K.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Allison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Meezan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561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Foothill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389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350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Lené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Whitley-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Putz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561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Foothill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46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90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Ryan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Connolly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28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Garden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78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96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Madilyn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Limberg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28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Garden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69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301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Jami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Major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28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Garden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37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81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Alexis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Saenz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28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Garden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233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938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Rachel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Alvarez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652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GateWay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70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62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Sarah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Hanley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652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GateWay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754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56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Bradley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652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GateWay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465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221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Ahmad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Pardazi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2652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GateWay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912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485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Marisol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Blanco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57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Grand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Rapids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26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77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Julie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Lackscheide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57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Grand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Rapids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97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71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Chad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Sytsma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57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Grand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Rapids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708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49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James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Gappy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7578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Grossmont</a:t>
            </a:r>
            <a:r>
              <a:rPr sz="28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70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540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Evan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Wirig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7578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Grossmont</a:t>
            </a:r>
            <a:r>
              <a:rPr sz="28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89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67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Norman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Bemis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170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Harper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43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9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Eric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Bohman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170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Harper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31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Amie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Granger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170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Harper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550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247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Shannon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Hynes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170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Harper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897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67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Nancie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Mohedano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170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Harper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48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95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Kathleen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Conley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2101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Harrisburg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98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  <a:tab pos="210502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Jo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Keiter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2101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Harrisburg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307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24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Bernard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Adamitey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01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89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Larry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Anderson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22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338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Karina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Arango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316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84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Salim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Bendaoud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365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356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Jessica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Brito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08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72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Sabrina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Bullock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83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75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Gregory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Burns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724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95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Ariana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Calle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830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94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Domonique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Callens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423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89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Ronny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Canales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98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656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Cheryl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Cashell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118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Chisholm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09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84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Peter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Cronrath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309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92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Claudia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Delgado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555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556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Sean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Egan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071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82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Issam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El-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Achkar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630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398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Yvon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Groenveldt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30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Guastini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25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97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Melanie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Lopez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1244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78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Dominique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Maynard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817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19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Cecily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McKeown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85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75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Lester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McRae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465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55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Kevin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O’Malley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379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2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Daniel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Ondieki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54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71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Prachi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Patel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52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326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Courtney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Payne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607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094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Jack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Quigley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10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50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Betzabe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Reyes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57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98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Madeline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Rivera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14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4489" algn="l"/>
                <a:tab pos="30321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Carrie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Rong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Xiao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77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596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Suzette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Sampson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55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81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Lotta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Sanchez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42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10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Hardik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Sanghava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623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42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Jonathan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Sisk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598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51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Bernadette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953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745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Tess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Wiggins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679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622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Benedetto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Youssef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328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510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Anna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Zielinski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46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87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Applegate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61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70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Theresa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Bissell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64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77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Brooke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Criswell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499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094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Emy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Duke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811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4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Janet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Hagemier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633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Kelly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Hampton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63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Kelly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Jennings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05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686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Andie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LaCombe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352340" y="2087473"/>
            <a:ext cx="71196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50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Vijayalakshmi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Lakshmandass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37011" y="3180194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19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88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Krystal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Madden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586427" y="2089962"/>
            <a:ext cx="7021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58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Julayne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Masterman-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Thomas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1362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53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3896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Kaitlyn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Morton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743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867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Alf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Sanford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925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96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Semere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Sebhatu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42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Amanda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Sleet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029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618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Sara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Standlee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01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986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Stacy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Strand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214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Bryan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Thompson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13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2760" algn="l"/>
                <a:tab pos="32435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Neena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Tresa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270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398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Eddy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Wenzel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594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42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Rose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Wilson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892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288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Wise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1065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Ivy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135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141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Jackie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Burkhard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758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Jackson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42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00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Sonja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Howell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758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Jackson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61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Ireland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758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Jackson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13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Cindy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Rossi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4885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Jefferson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337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24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Alison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Reed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226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379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856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Nick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Wesemann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226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Johnson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45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05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Paden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Burgess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1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300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9950" algn="l"/>
                <a:tab pos="309626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Osvaldo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Valle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1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310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3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Christine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Okialda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1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979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67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Cur’Neisha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Osborne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1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591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901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Joe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Romero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1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071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4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Shauna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Williams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136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Kern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283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12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Natasha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Casey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256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Lincoln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Land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55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24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Alison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Mills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256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Lincoln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Land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896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71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Justin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Mendez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448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Long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Beach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19977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11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Judy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Oh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448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Long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Beach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59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796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Manny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Pacheco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448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Long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Beach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7675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71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Monique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Trombley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448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Long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Beach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038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00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Liahla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Ferra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496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Maricopa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41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63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Jason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Weinstein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496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Maricopa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639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27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Laura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Ballard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546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Boyce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182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Keegan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Choffat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77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698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Juan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DiArte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5577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58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Brian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Dille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7720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06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Annapurna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Ganesh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731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333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Pam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Harrison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40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18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Stephnie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Hopple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09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666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Lutfi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Hussein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66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58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Craig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Jacobsen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34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253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Lora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Lassitter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26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738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Megan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McGuire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87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72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Dennis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Mitchell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91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154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Safiya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O’Brien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86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276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Allison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Sleigh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232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94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Marcy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Snitzer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241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77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Julie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Voller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816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4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Michael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Voss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308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16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Eddie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Webb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12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9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Tricia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White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598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9370" algn="l"/>
                <a:tab pos="244030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Beth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Ann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Wright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717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48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470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Cristopher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Algarra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151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Middlesex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023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97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Jennifer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Bauer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151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Middlesex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093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6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Sharon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Brennan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9263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98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Merri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Fefles-Dunkle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858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795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Scott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Friedman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753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Gaichas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045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9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Maysa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Jibawi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65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91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Nancy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Koran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85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57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Dave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O’Connor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690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Paraskis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991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18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Aminah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Salah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081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Nina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30" dirty="0">
                <a:solidFill>
                  <a:srgbClr val="FFFFFF"/>
                </a:solidFill>
                <a:latin typeface="Calibri"/>
                <a:cs typeface="Calibri"/>
              </a:rPr>
              <a:t>Shoman-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Dajani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17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Moraine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09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49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James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Josselyn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60509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Mexico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Alamogordo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235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62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Sarah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Clowes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25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Normandale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165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Darling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25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Normandale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284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7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Patrick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Fingerson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725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Normandale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66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Betsy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Berger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101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North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Seattle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29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10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Jeffrey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Eng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101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North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Seattle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3850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9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Eric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Lloyd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101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North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Seattle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3393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0430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Jax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Mello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101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North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Seattle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44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Lucas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Paxton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9029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NorthWest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Arkansas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91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58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Whitley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Abrams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3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Paradise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28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840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Marissa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Burnton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3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Paradise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91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91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Sheena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Mata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3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Paradise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10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925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Luann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Rusynyk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3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Paradise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32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319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Marc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Varner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13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Paradise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Valley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713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738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Megan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Adukaitis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965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91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Dianna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Bond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35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507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Marianne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Cawley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97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9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Riley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Janiuk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295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669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Bette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Keeny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15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25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Lerch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823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4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Michael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Mullen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44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024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Barbara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Mutzel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35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55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Rebecca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Paull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163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690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Sandra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Santiago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003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Watts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848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43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77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Julie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Cober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695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Rio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Salado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16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073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Gordon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Inman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695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Rio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Salado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991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90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Pinon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695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Rio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Salado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223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97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Jennifer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Shaffer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6695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Rio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Salado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4323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97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Jamee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Harrington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39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Rogue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6451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05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Martin-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Sherman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39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Rogue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246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62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Nicole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Sakraida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39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Rogue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879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05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Ford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849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97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Khenley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Harvell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88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Laurel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06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16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Mary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Lindsay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49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656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Cheryl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Mallant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055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829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Carey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Martinez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03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13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Jose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Nicolas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166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981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Jeff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Tambrella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25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045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Niki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Whiteside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8906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Jacinto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52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40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Michael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Dzbenski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Scottsdale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52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372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Regina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Harrison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Scottsdale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149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69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Lisa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Marsio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Scottsdale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734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732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Serene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Rock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Scottsdale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12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71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Maria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Saporito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421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Scottsdale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877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622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Sarah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Finch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9674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Sinclair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712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6714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Tonya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Clowdus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405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Snead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1700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068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Caitlin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Dickerson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405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Snead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19532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69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Lisa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Lee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405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Snead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36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36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Nicholas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Sauls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46405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Snead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6485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58670" algn="l"/>
                <a:tab pos="41090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Joaquin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Becerra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Palomera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904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South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Texas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742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714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Gina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Otvos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904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South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Texas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91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55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Rebecca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Lee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00844"/>
            <a:ext cx="536956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Southcentral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Kentucky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245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424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Amanda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00844"/>
            <a:ext cx="536956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Southcentral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Kentucky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45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738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Megan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Saling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00844"/>
            <a:ext cx="5369560" cy="1047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Southcentral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Kentucky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507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41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Eileen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Kenney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67855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Tulsa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643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2760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Shahrzad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Heidary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8293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UCNJ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Union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Union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County,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NJ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660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551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Rebecca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Smith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91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Wake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83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78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Joseph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Winn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5191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Wake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454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9385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Dana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30" dirty="0">
                <a:solidFill>
                  <a:srgbClr val="FFFFFF"/>
                </a:solidFill>
                <a:latin typeface="Calibri"/>
                <a:cs typeface="Calibri"/>
              </a:rPr>
              <a:t>Kirkwood-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Watts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796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Yavapai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44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8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Alexander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Lewis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796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Yavapai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9243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2825" algn="l"/>
                <a:tab pos="2144395" algn="l"/>
              </a:tabLst>
            </a:pP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Lee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Ann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Walker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22796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Yavapai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344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676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Christopher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Ardis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750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887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Cari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Borresen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8582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31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Lakischa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Brown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566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83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Cioni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7344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858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Tyler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Copeland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121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866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Davelle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58604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0720" algn="l"/>
                <a:tab pos="41668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Nikisha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Dawkins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Howze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5510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5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Angela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Dembiczak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6206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Kelly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Estes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9286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257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Favre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867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05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Ashley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Hicks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994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6960" algn="l"/>
              </a:tabLst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Lisa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Howland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544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053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Ashley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Jordan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4264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0689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Caitlin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McKee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7625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53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Angela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Mikolajczak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2437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84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Peter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5" dirty="0">
                <a:solidFill>
                  <a:srgbClr val="FFFFFF"/>
                </a:solidFill>
                <a:latin typeface="Calibri"/>
                <a:cs typeface="Calibri"/>
              </a:rPr>
              <a:t>Orn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0899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764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Tisha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Poteat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3464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4835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Lauren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Reese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14039" y="3185172"/>
            <a:ext cx="49110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700" baseline="-35493" dirty="0">
                <a:latin typeface="Arial"/>
                <a:cs typeface="Arial"/>
              </a:rPr>
              <a:t>York</a:t>
            </a:r>
            <a:r>
              <a:rPr sz="2700" spc="22" baseline="-35493" dirty="0">
                <a:latin typeface="Arial"/>
                <a:cs typeface="Arial"/>
              </a:rPr>
              <a:t> </a:t>
            </a:r>
            <a:r>
              <a:rPr sz="2700" baseline="-35493" dirty="0">
                <a:latin typeface="Arial"/>
                <a:cs typeface="Arial"/>
              </a:rPr>
              <a:t>Technical</a:t>
            </a:r>
            <a:r>
              <a:rPr sz="2700" spc="44" baseline="-35493" dirty="0">
                <a:latin typeface="Arial"/>
                <a:cs typeface="Arial"/>
              </a:rPr>
              <a:t> </a:t>
            </a:r>
            <a:r>
              <a:rPr sz="2700" spc="-1275" baseline="-35493" dirty="0">
                <a:latin typeface="Arial"/>
                <a:cs typeface="Arial"/>
              </a:rPr>
              <a:t>C</a:t>
            </a:r>
            <a:r>
              <a:rPr sz="2800" spc="-54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700" spc="-727" baseline="-35493" dirty="0">
                <a:latin typeface="Arial"/>
                <a:cs typeface="Arial"/>
              </a:rPr>
              <a:t>o</a:t>
            </a:r>
            <a:r>
              <a:rPr sz="2800" spc="-10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700" spc="-30" baseline="-35493" dirty="0">
                <a:latin typeface="Arial"/>
                <a:cs typeface="Arial"/>
              </a:rPr>
              <a:t>ll</a:t>
            </a:r>
            <a:r>
              <a:rPr sz="2700" spc="-1214" baseline="-35493" dirty="0">
                <a:latin typeface="Arial"/>
                <a:cs typeface="Arial"/>
              </a:rPr>
              <a:t>e</a:t>
            </a:r>
            <a:r>
              <a:rPr sz="2800" spc="-19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spc="-1252" baseline="-35493" dirty="0">
                <a:latin typeface="Arial"/>
                <a:cs typeface="Arial"/>
              </a:rPr>
              <a:t>g</a:t>
            </a:r>
            <a:r>
              <a:rPr sz="2800" spc="-46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700" spc="104" baseline="-35493" dirty="0">
                <a:latin typeface="Arial"/>
                <a:cs typeface="Arial"/>
              </a:rPr>
              <a:t>e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echnic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241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9705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Teresa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Smith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40500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311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Melissa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Stouffer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4760734" y="2082495"/>
            <a:ext cx="31527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3370" algn="l"/>
              </a:tabLst>
            </a:pP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Grant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Suskin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0734" y="3185172"/>
            <a:ext cx="3251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York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3439</Words>
  <Application>Microsoft Office PowerPoint</Application>
  <PresentationFormat>Widescreen</PresentationFormat>
  <Paragraphs>1042</Paragraphs>
  <Slides>414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414</vt:i4>
      </vt:variant>
    </vt:vector>
  </HeadingPairs>
  <TitlesOfParts>
    <vt:vector size="417" baseType="lpstr">
      <vt:lpstr>Arial</vt:lpstr>
      <vt:lpstr>Calibri</vt:lpstr>
      <vt:lpstr>Office Theme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Innovation of the Year Award Winner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Linda Boshers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Amie Granger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Amanda Sleet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Kelly Dooling</dc:creator>
  <cp:lastModifiedBy>Kelly Dooling</cp:lastModifiedBy>
  <cp:revision>1</cp:revision>
  <dcterms:created xsi:type="dcterms:W3CDTF">2026-03-03T16:56:48Z</dcterms:created>
  <dcterms:modified xsi:type="dcterms:W3CDTF">2026-03-03T17:53:11Z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2026-03-03T00:00:00Z</vt:filetime>
  </property>
  <property fmtid="{D5CDD505-2E9C-101B-9397-08002B2CF9AE}" pid="3" name="LastSaved">
    <vt:filetime>2026-03-03T00:00:00Z</vt:filetime>
  </property>
  <property fmtid="{D5CDD505-2E9C-101B-9397-08002B2CF9AE}" pid="4" name="Producer">
    <vt:lpwstr>Pdftools SDK</vt:lpwstr>
  </property>
</Properties>
</file>