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8" r:id="rId4"/>
  </p:sldMasterIdLst>
  <p:notesMasterIdLst>
    <p:notesMasterId r:id="rId21"/>
  </p:notesMasterIdLst>
  <p:handoutMasterIdLst>
    <p:handoutMasterId r:id="rId22"/>
  </p:handoutMasterIdLst>
  <p:sldIdLst>
    <p:sldId id="272" r:id="rId5"/>
    <p:sldId id="335" r:id="rId6"/>
    <p:sldId id="337" r:id="rId7"/>
    <p:sldId id="338" r:id="rId8"/>
    <p:sldId id="350" r:id="rId9"/>
    <p:sldId id="352" r:id="rId10"/>
    <p:sldId id="353" r:id="rId11"/>
    <p:sldId id="339" r:id="rId12"/>
    <p:sldId id="340" r:id="rId13"/>
    <p:sldId id="344" r:id="rId14"/>
    <p:sldId id="349" r:id="rId15"/>
    <p:sldId id="343" r:id="rId16"/>
    <p:sldId id="346" r:id="rId17"/>
    <p:sldId id="351" r:id="rId18"/>
    <p:sldId id="348" r:id="rId19"/>
    <p:sldId id="285" r:id="rId20"/>
  </p:sldIdLst>
  <p:sldSz cx="9144000" cy="6858000" type="screen4x3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16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ert Rae Mohr III" initials="RRM3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86856" autoAdjust="0"/>
  </p:normalViewPr>
  <p:slideViewPr>
    <p:cSldViewPr snapToGrid="0" snapToObjects="1">
      <p:cViewPr varScale="1">
        <p:scale>
          <a:sx n="74" d="100"/>
          <a:sy n="74" d="100"/>
        </p:scale>
        <p:origin x="41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36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884"/>
    </p:cViewPr>
  </p:sorterViewPr>
  <p:notesViewPr>
    <p:cSldViewPr snapToGrid="0" snapToObjects="1">
      <p:cViewPr varScale="1">
        <p:scale>
          <a:sx n="83" d="100"/>
          <a:sy n="83" d="100"/>
        </p:scale>
        <p:origin x="2010" y="90"/>
      </p:cViewPr>
      <p:guideLst>
        <p:guide orient="horz" pos="2880"/>
        <p:guide pos="2160"/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ohling.Lynn\AppData\Local\Microsoft\Windows\Temporary%20Internet%20Files\Content.Outlook\5E41223D\Information%20for%20Presentation%203.1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COMPNET-AS: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Sheet1!$B$1:$AA$1</c:f>
              <c:strCache>
                <c:ptCount val="25"/>
                <c:pt idx="0">
                  <c:v>su 2010</c:v>
                </c:pt>
                <c:pt idx="1">
                  <c:v>Total</c:v>
                </c:pt>
                <c:pt idx="2">
                  <c:v>fa 2010</c:v>
                </c:pt>
                <c:pt idx="3">
                  <c:v>spr 2011</c:v>
                </c:pt>
                <c:pt idx="4">
                  <c:v>su 2011</c:v>
                </c:pt>
                <c:pt idx="5">
                  <c:v>Total</c:v>
                </c:pt>
                <c:pt idx="6">
                  <c:v>fa 2011</c:v>
                </c:pt>
                <c:pt idx="7">
                  <c:v>sp 2012</c:v>
                </c:pt>
                <c:pt idx="8">
                  <c:v>su 2012</c:v>
                </c:pt>
                <c:pt idx="9">
                  <c:v>Total</c:v>
                </c:pt>
                <c:pt idx="10">
                  <c:v>fa 2012</c:v>
                </c:pt>
                <c:pt idx="11">
                  <c:v>sp 2013</c:v>
                </c:pt>
                <c:pt idx="12">
                  <c:v>su 2013</c:v>
                </c:pt>
                <c:pt idx="13">
                  <c:v>Total</c:v>
                </c:pt>
                <c:pt idx="14">
                  <c:v>fa 2013</c:v>
                </c:pt>
                <c:pt idx="15">
                  <c:v>sp 2014</c:v>
                </c:pt>
                <c:pt idx="16">
                  <c:v>su 2014</c:v>
                </c:pt>
                <c:pt idx="17">
                  <c:v>Total</c:v>
                </c:pt>
                <c:pt idx="18">
                  <c:v>fa 2014</c:v>
                </c:pt>
                <c:pt idx="19">
                  <c:v>Sp 2015</c:v>
                </c:pt>
                <c:pt idx="20">
                  <c:v>Su 2015</c:v>
                </c:pt>
                <c:pt idx="21">
                  <c:v>Total</c:v>
                </c:pt>
                <c:pt idx="22">
                  <c:v>fa 2015</c:v>
                </c:pt>
                <c:pt idx="23">
                  <c:v>SP 2016</c:v>
                </c:pt>
                <c:pt idx="24">
                  <c:v>Su 2016</c:v>
                </c:pt>
              </c:strCache>
              <c:extLst xmlns:c16r2="http://schemas.microsoft.com/office/drawing/2015/06/chart"/>
            </c:strRef>
          </c:cat>
          <c:val>
            <c:numRef>
              <c:f>Sheet1!$B$2:$AA$2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0</c:v>
                </c:pt>
                <c:pt idx="7">
                  <c:v>3</c:v>
                </c:pt>
                <c:pt idx="8">
                  <c:v>3</c:v>
                </c:pt>
                <c:pt idx="9">
                  <c:v>6</c:v>
                </c:pt>
                <c:pt idx="10">
                  <c:v>4</c:v>
                </c:pt>
                <c:pt idx="11">
                  <c:v>3</c:v>
                </c:pt>
                <c:pt idx="12">
                  <c:v>2</c:v>
                </c:pt>
                <c:pt idx="13">
                  <c:v>9</c:v>
                </c:pt>
                <c:pt idx="14">
                  <c:v>3</c:v>
                </c:pt>
                <c:pt idx="15">
                  <c:v>3</c:v>
                </c:pt>
                <c:pt idx="16">
                  <c:v>7</c:v>
                </c:pt>
                <c:pt idx="17">
                  <c:v>13</c:v>
                </c:pt>
                <c:pt idx="18">
                  <c:v>5</c:v>
                </c:pt>
                <c:pt idx="19">
                  <c:v>9</c:v>
                </c:pt>
                <c:pt idx="20">
                  <c:v>8</c:v>
                </c:pt>
                <c:pt idx="21">
                  <c:v>22</c:v>
                </c:pt>
                <c:pt idx="22">
                  <c:v>9</c:v>
                </c:pt>
                <c:pt idx="23">
                  <c:v>11</c:v>
                </c:pt>
              </c:numCache>
              <c:extLst xmlns:c16r2="http://schemas.microsoft.com/office/drawing/2015/06/chart"/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ED8-460E-9698-544316EDF64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ITSC-AS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Sheet1!$B$1:$AA$1</c:f>
              <c:strCache>
                <c:ptCount val="25"/>
                <c:pt idx="0">
                  <c:v>su 2010</c:v>
                </c:pt>
                <c:pt idx="1">
                  <c:v>Total</c:v>
                </c:pt>
                <c:pt idx="2">
                  <c:v>fa 2010</c:v>
                </c:pt>
                <c:pt idx="3">
                  <c:v>spr 2011</c:v>
                </c:pt>
                <c:pt idx="4">
                  <c:v>su 2011</c:v>
                </c:pt>
                <c:pt idx="5">
                  <c:v>Total</c:v>
                </c:pt>
                <c:pt idx="6">
                  <c:v>fa 2011</c:v>
                </c:pt>
                <c:pt idx="7">
                  <c:v>sp 2012</c:v>
                </c:pt>
                <c:pt idx="8">
                  <c:v>su 2012</c:v>
                </c:pt>
                <c:pt idx="9">
                  <c:v>Total</c:v>
                </c:pt>
                <c:pt idx="10">
                  <c:v>fa 2012</c:v>
                </c:pt>
                <c:pt idx="11">
                  <c:v>sp 2013</c:v>
                </c:pt>
                <c:pt idx="12">
                  <c:v>su 2013</c:v>
                </c:pt>
                <c:pt idx="13">
                  <c:v>Total</c:v>
                </c:pt>
                <c:pt idx="14">
                  <c:v>fa 2013</c:v>
                </c:pt>
                <c:pt idx="15">
                  <c:v>sp 2014</c:v>
                </c:pt>
                <c:pt idx="16">
                  <c:v>su 2014</c:v>
                </c:pt>
                <c:pt idx="17">
                  <c:v>Total</c:v>
                </c:pt>
                <c:pt idx="18">
                  <c:v>fa 2014</c:v>
                </c:pt>
                <c:pt idx="19">
                  <c:v>Sp 2015</c:v>
                </c:pt>
                <c:pt idx="20">
                  <c:v>Su 2015</c:v>
                </c:pt>
                <c:pt idx="21">
                  <c:v>Total</c:v>
                </c:pt>
                <c:pt idx="22">
                  <c:v>fa 2015</c:v>
                </c:pt>
                <c:pt idx="23">
                  <c:v>SP 2016</c:v>
                </c:pt>
                <c:pt idx="24">
                  <c:v>Su 2016</c:v>
                </c:pt>
              </c:strCache>
              <c:extLst xmlns:c16r2="http://schemas.microsoft.com/office/drawing/2015/06/chart"/>
            </c:strRef>
          </c:cat>
          <c:val>
            <c:numRef>
              <c:f>Sheet1!$B$3:$AA$3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5</c:v>
                </c:pt>
                <c:pt idx="16">
                  <c:v>7</c:v>
                </c:pt>
                <c:pt idx="17">
                  <c:v>13</c:v>
                </c:pt>
                <c:pt idx="18">
                  <c:v>7</c:v>
                </c:pt>
                <c:pt idx="19">
                  <c:v>7</c:v>
                </c:pt>
                <c:pt idx="20">
                  <c:v>6</c:v>
                </c:pt>
                <c:pt idx="21">
                  <c:v>20</c:v>
                </c:pt>
                <c:pt idx="22">
                  <c:v>6</c:v>
                </c:pt>
                <c:pt idx="23">
                  <c:v>9</c:v>
                </c:pt>
              </c:numCache>
              <c:extLst xmlns:c16r2="http://schemas.microsoft.com/office/drawing/2015/06/chart"/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ED8-460E-9698-544316EDF640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TECMGT-AS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Sheet1!$B$1:$AA$1</c:f>
              <c:strCache>
                <c:ptCount val="25"/>
                <c:pt idx="0">
                  <c:v>su 2010</c:v>
                </c:pt>
                <c:pt idx="1">
                  <c:v>Total</c:v>
                </c:pt>
                <c:pt idx="2">
                  <c:v>fa 2010</c:v>
                </c:pt>
                <c:pt idx="3">
                  <c:v>spr 2011</c:v>
                </c:pt>
                <c:pt idx="4">
                  <c:v>su 2011</c:v>
                </c:pt>
                <c:pt idx="5">
                  <c:v>Total</c:v>
                </c:pt>
                <c:pt idx="6">
                  <c:v>fa 2011</c:v>
                </c:pt>
                <c:pt idx="7">
                  <c:v>sp 2012</c:v>
                </c:pt>
                <c:pt idx="8">
                  <c:v>su 2012</c:v>
                </c:pt>
                <c:pt idx="9">
                  <c:v>Total</c:v>
                </c:pt>
                <c:pt idx="10">
                  <c:v>fa 2012</c:v>
                </c:pt>
                <c:pt idx="11">
                  <c:v>sp 2013</c:v>
                </c:pt>
                <c:pt idx="12">
                  <c:v>su 2013</c:v>
                </c:pt>
                <c:pt idx="13">
                  <c:v>Total</c:v>
                </c:pt>
                <c:pt idx="14">
                  <c:v>fa 2013</c:v>
                </c:pt>
                <c:pt idx="15">
                  <c:v>sp 2014</c:v>
                </c:pt>
                <c:pt idx="16">
                  <c:v>su 2014</c:v>
                </c:pt>
                <c:pt idx="17">
                  <c:v>Total</c:v>
                </c:pt>
                <c:pt idx="18">
                  <c:v>fa 2014</c:v>
                </c:pt>
                <c:pt idx="19">
                  <c:v>Sp 2015</c:v>
                </c:pt>
                <c:pt idx="20">
                  <c:v>Su 2015</c:v>
                </c:pt>
                <c:pt idx="21">
                  <c:v>Total</c:v>
                </c:pt>
                <c:pt idx="22">
                  <c:v>fa 2015</c:v>
                </c:pt>
                <c:pt idx="23">
                  <c:v>SP 2016</c:v>
                </c:pt>
                <c:pt idx="24">
                  <c:v>Su 2016</c:v>
                </c:pt>
              </c:strCache>
              <c:extLst xmlns:c16r2="http://schemas.microsoft.com/office/drawing/2015/06/chart"/>
            </c:strRef>
          </c:cat>
          <c:val>
            <c:numRef>
              <c:f>Sheet1!$B$4:$AA$4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4</c:v>
                </c:pt>
                <c:pt idx="18">
                  <c:v>4</c:v>
                </c:pt>
                <c:pt idx="19">
                  <c:v>4</c:v>
                </c:pt>
                <c:pt idx="20">
                  <c:v>1</c:v>
                </c:pt>
                <c:pt idx="21">
                  <c:v>9</c:v>
                </c:pt>
                <c:pt idx="22">
                  <c:v>4</c:v>
                </c:pt>
                <c:pt idx="23">
                  <c:v>5</c:v>
                </c:pt>
              </c:numCache>
              <c:extLst xmlns:c16r2="http://schemas.microsoft.com/office/drawing/2015/06/chart"/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ED8-460E-9698-544316EDF640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WEBSDM-AS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Sheet1!$B$1:$AA$1</c:f>
              <c:strCache>
                <c:ptCount val="25"/>
                <c:pt idx="0">
                  <c:v>su 2010</c:v>
                </c:pt>
                <c:pt idx="1">
                  <c:v>Total</c:v>
                </c:pt>
                <c:pt idx="2">
                  <c:v>fa 2010</c:v>
                </c:pt>
                <c:pt idx="3">
                  <c:v>spr 2011</c:v>
                </c:pt>
                <c:pt idx="4">
                  <c:v>su 2011</c:v>
                </c:pt>
                <c:pt idx="5">
                  <c:v>Total</c:v>
                </c:pt>
                <c:pt idx="6">
                  <c:v>fa 2011</c:v>
                </c:pt>
                <c:pt idx="7">
                  <c:v>sp 2012</c:v>
                </c:pt>
                <c:pt idx="8">
                  <c:v>su 2012</c:v>
                </c:pt>
                <c:pt idx="9">
                  <c:v>Total</c:v>
                </c:pt>
                <c:pt idx="10">
                  <c:v>fa 2012</c:v>
                </c:pt>
                <c:pt idx="11">
                  <c:v>sp 2013</c:v>
                </c:pt>
                <c:pt idx="12">
                  <c:v>su 2013</c:v>
                </c:pt>
                <c:pt idx="13">
                  <c:v>Total</c:v>
                </c:pt>
                <c:pt idx="14">
                  <c:v>fa 2013</c:v>
                </c:pt>
                <c:pt idx="15">
                  <c:v>sp 2014</c:v>
                </c:pt>
                <c:pt idx="16">
                  <c:v>su 2014</c:v>
                </c:pt>
                <c:pt idx="17">
                  <c:v>Total</c:v>
                </c:pt>
                <c:pt idx="18">
                  <c:v>fa 2014</c:v>
                </c:pt>
                <c:pt idx="19">
                  <c:v>Sp 2015</c:v>
                </c:pt>
                <c:pt idx="20">
                  <c:v>Su 2015</c:v>
                </c:pt>
                <c:pt idx="21">
                  <c:v>Total</c:v>
                </c:pt>
                <c:pt idx="22">
                  <c:v>fa 2015</c:v>
                </c:pt>
                <c:pt idx="23">
                  <c:v>SP 2016</c:v>
                </c:pt>
                <c:pt idx="24">
                  <c:v>Su 2016</c:v>
                </c:pt>
              </c:strCache>
              <c:extLst xmlns:c16r2="http://schemas.microsoft.com/office/drawing/2015/06/chart"/>
            </c:strRef>
          </c:cat>
          <c:val>
            <c:numRef>
              <c:f>Sheet1!$B$5:$AA$5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9</c:v>
                </c:pt>
                <c:pt idx="4">
                  <c:v>1</c:v>
                </c:pt>
                <c:pt idx="5">
                  <c:v>13</c:v>
                </c:pt>
                <c:pt idx="6">
                  <c:v>2</c:v>
                </c:pt>
                <c:pt idx="7">
                  <c:v>4</c:v>
                </c:pt>
                <c:pt idx="8">
                  <c:v>2</c:v>
                </c:pt>
                <c:pt idx="9">
                  <c:v>8</c:v>
                </c:pt>
                <c:pt idx="10">
                  <c:v>3</c:v>
                </c:pt>
                <c:pt idx="11">
                  <c:v>6</c:v>
                </c:pt>
                <c:pt idx="12">
                  <c:v>1</c:v>
                </c:pt>
                <c:pt idx="13">
                  <c:v>10</c:v>
                </c:pt>
                <c:pt idx="14">
                  <c:v>3</c:v>
                </c:pt>
                <c:pt idx="15">
                  <c:v>4</c:v>
                </c:pt>
                <c:pt idx="16">
                  <c:v>3</c:v>
                </c:pt>
                <c:pt idx="17">
                  <c:v>10</c:v>
                </c:pt>
                <c:pt idx="18">
                  <c:v>2</c:v>
                </c:pt>
                <c:pt idx="19">
                  <c:v>3</c:v>
                </c:pt>
                <c:pt idx="20">
                  <c:v>6</c:v>
                </c:pt>
                <c:pt idx="21">
                  <c:v>11</c:v>
                </c:pt>
                <c:pt idx="22">
                  <c:v>2</c:v>
                </c:pt>
                <c:pt idx="23">
                  <c:v>6</c:v>
                </c:pt>
              </c:numCache>
              <c:extLst xmlns:c16r2="http://schemas.microsoft.com/office/drawing/2015/06/chart"/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ED8-460E-9698-544316EDF640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CWPA-AS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Sheet1!$B$1:$AA$1</c:f>
              <c:strCache>
                <c:ptCount val="25"/>
                <c:pt idx="0">
                  <c:v>su 2010</c:v>
                </c:pt>
                <c:pt idx="1">
                  <c:v>Total</c:v>
                </c:pt>
                <c:pt idx="2">
                  <c:v>fa 2010</c:v>
                </c:pt>
                <c:pt idx="3">
                  <c:v>spr 2011</c:v>
                </c:pt>
                <c:pt idx="4">
                  <c:v>su 2011</c:v>
                </c:pt>
                <c:pt idx="5">
                  <c:v>Total</c:v>
                </c:pt>
                <c:pt idx="6">
                  <c:v>fa 2011</c:v>
                </c:pt>
                <c:pt idx="7">
                  <c:v>sp 2012</c:v>
                </c:pt>
                <c:pt idx="8">
                  <c:v>su 2012</c:v>
                </c:pt>
                <c:pt idx="9">
                  <c:v>Total</c:v>
                </c:pt>
                <c:pt idx="10">
                  <c:v>fa 2012</c:v>
                </c:pt>
                <c:pt idx="11">
                  <c:v>sp 2013</c:v>
                </c:pt>
                <c:pt idx="12">
                  <c:v>su 2013</c:v>
                </c:pt>
                <c:pt idx="13">
                  <c:v>Total</c:v>
                </c:pt>
                <c:pt idx="14">
                  <c:v>fa 2013</c:v>
                </c:pt>
                <c:pt idx="15">
                  <c:v>sp 2014</c:v>
                </c:pt>
                <c:pt idx="16">
                  <c:v>su 2014</c:v>
                </c:pt>
                <c:pt idx="17">
                  <c:v>Total</c:v>
                </c:pt>
                <c:pt idx="18">
                  <c:v>fa 2014</c:v>
                </c:pt>
                <c:pt idx="19">
                  <c:v>Sp 2015</c:v>
                </c:pt>
                <c:pt idx="20">
                  <c:v>Su 2015</c:v>
                </c:pt>
                <c:pt idx="21">
                  <c:v>Total</c:v>
                </c:pt>
                <c:pt idx="22">
                  <c:v>fa 2015</c:v>
                </c:pt>
                <c:pt idx="23">
                  <c:v>SP 2016</c:v>
                </c:pt>
                <c:pt idx="24">
                  <c:v>Su 2016</c:v>
                </c:pt>
              </c:strCache>
              <c:extLst xmlns:c16r2="http://schemas.microsoft.com/office/drawing/2015/06/chart"/>
            </c:strRef>
          </c:cat>
          <c:val>
            <c:numRef>
              <c:f>Sheet1!$B$6:$AA$6</c:f>
              <c:numCache>
                <c:formatCode>General</c:formatCode>
                <c:ptCount val="2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10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8</c:v>
                </c:pt>
                <c:pt idx="10">
                  <c:v>3</c:v>
                </c:pt>
                <c:pt idx="11">
                  <c:v>10</c:v>
                </c:pt>
                <c:pt idx="12">
                  <c:v>10</c:v>
                </c:pt>
                <c:pt idx="13">
                  <c:v>23</c:v>
                </c:pt>
                <c:pt idx="14">
                  <c:v>9</c:v>
                </c:pt>
                <c:pt idx="15">
                  <c:v>5</c:v>
                </c:pt>
                <c:pt idx="16">
                  <c:v>6</c:v>
                </c:pt>
                <c:pt idx="17">
                  <c:v>20</c:v>
                </c:pt>
                <c:pt idx="18">
                  <c:v>6</c:v>
                </c:pt>
                <c:pt idx="19">
                  <c:v>12</c:v>
                </c:pt>
                <c:pt idx="20">
                  <c:v>8</c:v>
                </c:pt>
                <c:pt idx="21">
                  <c:v>26</c:v>
                </c:pt>
                <c:pt idx="22">
                  <c:v>11</c:v>
                </c:pt>
                <c:pt idx="23">
                  <c:v>6</c:v>
                </c:pt>
              </c:numCache>
              <c:extLst xmlns:c16r2="http://schemas.microsoft.com/office/drawing/2015/06/chart"/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ED8-460E-9698-544316EDF6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844467808"/>
        <c:axId val="-1844458016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5"/>
                <c:order val="5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Sheet1!$A$7</c15:sqref>
                        </c15:formulaRef>
                      </c:ext>
                    </c:extLst>
                    <c:strCache>
                      <c:ptCount val="1"/>
                      <c:pt idx="0">
                        <c:v>Academic Year 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Sheet1!$B$1:$AA$1</c15:sqref>
                        </c15:formulaRef>
                      </c:ext>
                    </c:extLst>
                    <c:strCache>
                      <c:ptCount val="25"/>
                      <c:pt idx="0">
                        <c:v>su 2010</c:v>
                      </c:pt>
                      <c:pt idx="1">
                        <c:v>Total</c:v>
                      </c:pt>
                      <c:pt idx="2">
                        <c:v>fa 2010</c:v>
                      </c:pt>
                      <c:pt idx="3">
                        <c:v>spr 2011</c:v>
                      </c:pt>
                      <c:pt idx="4">
                        <c:v>su 2011</c:v>
                      </c:pt>
                      <c:pt idx="5">
                        <c:v>Total</c:v>
                      </c:pt>
                      <c:pt idx="6">
                        <c:v>fa 2011</c:v>
                      </c:pt>
                      <c:pt idx="7">
                        <c:v>sp 2012</c:v>
                      </c:pt>
                      <c:pt idx="8">
                        <c:v>su 2012</c:v>
                      </c:pt>
                      <c:pt idx="9">
                        <c:v>Total</c:v>
                      </c:pt>
                      <c:pt idx="10">
                        <c:v>fa 2012</c:v>
                      </c:pt>
                      <c:pt idx="11">
                        <c:v>sp 2013</c:v>
                      </c:pt>
                      <c:pt idx="12">
                        <c:v>su 2013</c:v>
                      </c:pt>
                      <c:pt idx="13">
                        <c:v>Total</c:v>
                      </c:pt>
                      <c:pt idx="14">
                        <c:v>fa 2013</c:v>
                      </c:pt>
                      <c:pt idx="15">
                        <c:v>sp 2014</c:v>
                      </c:pt>
                      <c:pt idx="16">
                        <c:v>su 2014</c:v>
                      </c:pt>
                      <c:pt idx="17">
                        <c:v>Total</c:v>
                      </c:pt>
                      <c:pt idx="18">
                        <c:v>fa 2014</c:v>
                      </c:pt>
                      <c:pt idx="19">
                        <c:v>Sp 2015</c:v>
                      </c:pt>
                      <c:pt idx="20">
                        <c:v>Su 2015</c:v>
                      </c:pt>
                      <c:pt idx="21">
                        <c:v>Total</c:v>
                      </c:pt>
                      <c:pt idx="22">
                        <c:v>fa 2015</c:v>
                      </c:pt>
                      <c:pt idx="23">
                        <c:v>SP 2016</c:v>
                      </c:pt>
                      <c:pt idx="24">
                        <c:v>Su 2016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Sheet1!$B$7:$AA$7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1">
                        <c:v>2</c:v>
                      </c:pt>
                      <c:pt idx="5">
                        <c:v>27</c:v>
                      </c:pt>
                      <c:pt idx="9">
                        <c:v>24</c:v>
                      </c:pt>
                      <c:pt idx="13">
                        <c:v>45</c:v>
                      </c:pt>
                      <c:pt idx="17">
                        <c:v>60</c:v>
                      </c:pt>
                      <c:pt idx="21">
                        <c:v>88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5-9ED8-460E-9698-544316EDF640}"/>
                  </c:ext>
                </c:extLst>
              </c15:ser>
            </c15:filteredBarSeries>
          </c:ext>
        </c:extLst>
      </c:barChart>
      <c:catAx>
        <c:axId val="-184446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44458016"/>
        <c:crosses val="autoZero"/>
        <c:auto val="1"/>
        <c:lblAlgn val="ctr"/>
        <c:lblOffset val="100"/>
        <c:noMultiLvlLbl val="0"/>
      </c:catAx>
      <c:valAx>
        <c:axId val="-184445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4446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2AD4B1BE-3AD4-4FAF-8AEA-8CACD69143D4}" type="datetimeFigureOut">
              <a:rPr lang="en-US" smtClean="0"/>
              <a:t>4/7/2016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A0475BE7-0C68-4B51-989D-8264A5F6D1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0792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8135CEA5-BACE-8647-BD3A-19A013724738}" type="datetimeFigureOut">
              <a:rPr lang="en-US" smtClean="0"/>
              <a:t>4/7/2016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AE3DB745-93CC-C240-9D46-152BFB8478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713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3DB745-93CC-C240-9D46-152BFB84788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843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3DB745-93CC-C240-9D46-152BFB84788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609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3DB745-93CC-C240-9D46-152BFB84788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39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3DB745-93CC-C240-9D46-152BFB84788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579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3DB745-93CC-C240-9D46-152BFB84788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540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3DB745-93CC-C240-9D46-152BFB84788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502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3DB745-93CC-C240-9D46-152BFB84788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7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3DB745-93CC-C240-9D46-152BFB84788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4151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3DB745-93CC-C240-9D46-152BFB84788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10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3DB745-93CC-C240-9D46-152BFB84788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12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3DB745-93CC-C240-9D46-152BFB84788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238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80300" y="6350012"/>
            <a:ext cx="1663700" cy="365125"/>
          </a:xfrm>
        </p:spPr>
        <p:txBody>
          <a:bodyPr/>
          <a:lstStyle/>
          <a:p>
            <a:fld id="{72D44100-1937-D34D-BD52-04A9C58A8C9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369300" y="0"/>
            <a:ext cx="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0733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100" y="5567376"/>
            <a:ext cx="7912100" cy="1143000"/>
          </a:xfrm>
        </p:spPr>
        <p:txBody>
          <a:bodyPr/>
          <a:lstStyle>
            <a:lvl1pPr algn="l">
              <a:defRPr baseline="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100" y="1206507"/>
            <a:ext cx="7912100" cy="424973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4100-1937-D34D-BD52-04A9C58A8C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1909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1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2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2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2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4100-1937-D34D-BD52-04A9C58A8C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656446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4100-1937-D34D-BD52-04A9C58A8C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711073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5" indent="0">
              <a:buNone/>
              <a:defRPr sz="2000" b="1"/>
            </a:lvl2pPr>
            <a:lvl3pPr marL="914071" indent="0">
              <a:buNone/>
              <a:defRPr sz="1800" b="1"/>
            </a:lvl3pPr>
            <a:lvl4pPr marL="1371110" indent="0">
              <a:buNone/>
              <a:defRPr sz="1600" b="1"/>
            </a:lvl4pPr>
            <a:lvl5pPr marL="1828146" indent="0">
              <a:buNone/>
              <a:defRPr sz="1600" b="1"/>
            </a:lvl5pPr>
            <a:lvl6pPr marL="2285181" indent="0">
              <a:buNone/>
              <a:defRPr sz="1600" b="1"/>
            </a:lvl6pPr>
            <a:lvl7pPr marL="2742219" indent="0">
              <a:buNone/>
              <a:defRPr sz="1600" b="1"/>
            </a:lvl7pPr>
            <a:lvl8pPr marL="3199252" indent="0">
              <a:buNone/>
              <a:defRPr sz="1600" b="1"/>
            </a:lvl8pPr>
            <a:lvl9pPr marL="365629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5" indent="0">
              <a:buNone/>
              <a:defRPr sz="2000" b="1"/>
            </a:lvl2pPr>
            <a:lvl3pPr marL="914071" indent="0">
              <a:buNone/>
              <a:defRPr sz="1800" b="1"/>
            </a:lvl3pPr>
            <a:lvl4pPr marL="1371110" indent="0">
              <a:buNone/>
              <a:defRPr sz="1600" b="1"/>
            </a:lvl4pPr>
            <a:lvl5pPr marL="1828146" indent="0">
              <a:buNone/>
              <a:defRPr sz="1600" b="1"/>
            </a:lvl5pPr>
            <a:lvl6pPr marL="2285181" indent="0">
              <a:buNone/>
              <a:defRPr sz="1600" b="1"/>
            </a:lvl6pPr>
            <a:lvl7pPr marL="2742219" indent="0">
              <a:buNone/>
              <a:defRPr sz="1600" b="1"/>
            </a:lvl7pPr>
            <a:lvl8pPr marL="3199252" indent="0">
              <a:buNone/>
              <a:defRPr sz="1600" b="1"/>
            </a:lvl8pPr>
            <a:lvl9pPr marL="365629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4100-1937-D34D-BD52-04A9C58A8C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921138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4100-1937-D34D-BD52-04A9C58A8C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819738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4100-1937-D34D-BD52-04A9C58A8C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493367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35" indent="0">
              <a:buNone/>
              <a:defRPr sz="1200"/>
            </a:lvl2pPr>
            <a:lvl3pPr marL="914071" indent="0">
              <a:buNone/>
              <a:defRPr sz="1000"/>
            </a:lvl3pPr>
            <a:lvl4pPr marL="1371110" indent="0">
              <a:buNone/>
              <a:defRPr sz="900"/>
            </a:lvl4pPr>
            <a:lvl5pPr marL="1828146" indent="0">
              <a:buNone/>
              <a:defRPr sz="900"/>
            </a:lvl5pPr>
            <a:lvl6pPr marL="2285181" indent="0">
              <a:buNone/>
              <a:defRPr sz="900"/>
            </a:lvl6pPr>
            <a:lvl7pPr marL="2742219" indent="0">
              <a:buNone/>
              <a:defRPr sz="900"/>
            </a:lvl7pPr>
            <a:lvl8pPr marL="3199252" indent="0">
              <a:buNone/>
              <a:defRPr sz="900"/>
            </a:lvl8pPr>
            <a:lvl9pPr marL="365629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4100-1937-D34D-BD52-04A9C58A8C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592789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35" indent="0">
              <a:buNone/>
              <a:defRPr sz="2800"/>
            </a:lvl2pPr>
            <a:lvl3pPr marL="914071" indent="0">
              <a:buNone/>
              <a:defRPr sz="2400"/>
            </a:lvl3pPr>
            <a:lvl4pPr marL="1371110" indent="0">
              <a:buNone/>
              <a:defRPr sz="2000"/>
            </a:lvl4pPr>
            <a:lvl5pPr marL="1828146" indent="0">
              <a:buNone/>
              <a:defRPr sz="2000"/>
            </a:lvl5pPr>
            <a:lvl6pPr marL="2285181" indent="0">
              <a:buNone/>
              <a:defRPr sz="2000"/>
            </a:lvl6pPr>
            <a:lvl7pPr marL="2742219" indent="0">
              <a:buNone/>
              <a:defRPr sz="2000"/>
            </a:lvl7pPr>
            <a:lvl8pPr marL="3199252" indent="0">
              <a:buNone/>
              <a:defRPr sz="2000"/>
            </a:lvl8pPr>
            <a:lvl9pPr marL="3656291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35" indent="0">
              <a:buNone/>
              <a:defRPr sz="1200"/>
            </a:lvl2pPr>
            <a:lvl3pPr marL="914071" indent="0">
              <a:buNone/>
              <a:defRPr sz="1000"/>
            </a:lvl3pPr>
            <a:lvl4pPr marL="1371110" indent="0">
              <a:buNone/>
              <a:defRPr sz="900"/>
            </a:lvl4pPr>
            <a:lvl5pPr marL="1828146" indent="0">
              <a:buNone/>
              <a:defRPr sz="900"/>
            </a:lvl5pPr>
            <a:lvl6pPr marL="2285181" indent="0">
              <a:buNone/>
              <a:defRPr sz="900"/>
            </a:lvl6pPr>
            <a:lvl7pPr marL="2742219" indent="0">
              <a:buNone/>
              <a:defRPr sz="900"/>
            </a:lvl7pPr>
            <a:lvl8pPr marL="3199252" indent="0">
              <a:buNone/>
              <a:defRPr sz="900"/>
            </a:lvl8pPr>
            <a:lvl9pPr marL="365629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4100-1937-D34D-BD52-04A9C58A8C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905540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4100-1937-D34D-BD52-04A9C58A8C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479833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5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4100-1937-D34D-BD52-04A9C58A8C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490283"/>
      </p:ext>
    </p:extLst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032" y="2241352"/>
            <a:ext cx="8643938" cy="410765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44164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9861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45149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5446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hyperlink" Target="http://www.achievingthedream.org/college_profile/st_petersburg_college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56000">
              <a:srgbClr val="F7F7F7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11" tIns="45706" rIns="91411" bIns="45706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7912100" cy="4525963"/>
          </a:xfrm>
          <a:prstGeom prst="rect">
            <a:avLst/>
          </a:prstGeom>
        </p:spPr>
        <p:txBody>
          <a:bodyPr vert="horz" lIns="91411" tIns="45706" rIns="91411" bIns="45706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11" tIns="45706" rIns="91411" bIns="4570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6"/>
            <a:ext cx="2895600" cy="365125"/>
          </a:xfrm>
          <a:prstGeom prst="rect">
            <a:avLst/>
          </a:prstGeom>
        </p:spPr>
        <p:txBody>
          <a:bodyPr vert="horz" lIns="91411" tIns="45706" rIns="91411" bIns="4570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493919" y="2"/>
            <a:ext cx="685800" cy="6857999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spcCol="0"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SPC_RB.png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4" y="160734"/>
            <a:ext cx="1458179" cy="964491"/>
          </a:xfrm>
          <a:prstGeom prst="rect">
            <a:avLst/>
          </a:prstGeom>
        </p:spPr>
      </p:pic>
      <p:pic>
        <p:nvPicPr>
          <p:cNvPr id="10" name="Picture 3" descr="Achieving the Dream badge">
            <a:hlinkClick r:id="rId18" tooltip="Read our Profile"/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974" y="5362480"/>
            <a:ext cx="763689" cy="763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 userDrawn="1"/>
        </p:nvCxnSpPr>
        <p:spPr>
          <a:xfrm>
            <a:off x="8369300" y="0"/>
            <a:ext cx="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93000" y="6350012"/>
            <a:ext cx="1651000" cy="365125"/>
          </a:xfrm>
          <a:prstGeom prst="rect">
            <a:avLst/>
          </a:prstGeom>
        </p:spPr>
        <p:txBody>
          <a:bodyPr vert="horz" lIns="91411" tIns="45706" rIns="91411" bIns="45706" rtlCol="0" anchor="ctr"/>
          <a:lstStyle>
            <a:lvl1pPr algn="r">
              <a:defRPr sz="2400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fld id="{72D44100-1937-D34D-BD52-04A9C58A8C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54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</p:sldLayoutIdLst>
  <p:transition spd="slow">
    <p:pull/>
  </p:transition>
  <p:timing>
    <p:tnLst>
      <p:par>
        <p:cTn id="1" dur="indefinite" restart="never" nodeType="tmRoot"/>
      </p:par>
    </p:tnLst>
  </p:timing>
  <p:hf sldNum="0" hdr="0"/>
  <p:txStyles>
    <p:titleStyle>
      <a:lvl1pPr algn="ctr" defTabSz="457059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Georgia" pitchFamily="18" charset="0"/>
          <a:ea typeface="+mj-ea"/>
          <a:cs typeface="+mj-cs"/>
        </a:defRPr>
      </a:lvl1pPr>
    </p:titleStyle>
    <p:bodyStyle>
      <a:lvl1pPr marL="342796" indent="-342796" algn="l" defTabSz="457059" rtl="0" eaLnBrk="1" latinLnBrk="0" hangingPunct="1">
        <a:spcBef>
          <a:spcPct val="20000"/>
        </a:spcBef>
        <a:buFont typeface="Arial"/>
        <a:buChar char="•"/>
        <a:defRPr sz="32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742722" indent="-285662" algn="l" defTabSz="457059" rtl="0" eaLnBrk="1" latinLnBrk="0" hangingPunct="1">
        <a:spcBef>
          <a:spcPct val="20000"/>
        </a:spcBef>
        <a:buFont typeface="Arial"/>
        <a:buChar char="–"/>
        <a:defRPr sz="28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1142647" indent="-228529" algn="l" defTabSz="457059" rtl="0" eaLnBrk="1" latinLnBrk="0" hangingPunct="1">
        <a:spcBef>
          <a:spcPct val="20000"/>
        </a:spcBef>
        <a:buFont typeface="Arial"/>
        <a:buChar char="•"/>
        <a:defRPr sz="24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1599708" indent="-228529" algn="l" defTabSz="457059" rtl="0" eaLnBrk="1" latinLnBrk="0" hangingPunct="1">
        <a:spcBef>
          <a:spcPct val="20000"/>
        </a:spcBef>
        <a:buFont typeface="Arial"/>
        <a:buChar char="–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2056770" indent="-228529" algn="l" defTabSz="457059" rtl="0" eaLnBrk="1" latinLnBrk="0" hangingPunct="1">
        <a:spcBef>
          <a:spcPct val="20000"/>
        </a:spcBef>
        <a:buFont typeface="Arial"/>
        <a:buChar char="»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513830" indent="-228529" algn="l" defTabSz="4570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888" indent="-228529" algn="l" defTabSz="4570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949" indent="-228529" algn="l" defTabSz="4570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06" indent="-228529" algn="l" defTabSz="4570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9" algn="l" defTabSz="4570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8" algn="l" defTabSz="4570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0" algn="l" defTabSz="4570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9" algn="l" defTabSz="4570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98" algn="l" defTabSz="4570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60" algn="l" defTabSz="4570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16" algn="l" defTabSz="4570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78" algn="l" defTabSz="4570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college.edu/cci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college.edu/pages/pb_3col.aspx?pageid=4276&amp;LangType=103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spcollege.edu/survey/1080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0947" y="1591175"/>
            <a:ext cx="7772400" cy="2259465"/>
          </a:xfrm>
        </p:spPr>
        <p:txBody>
          <a:bodyPr>
            <a:normAutofit/>
          </a:bodyPr>
          <a:lstStyle/>
          <a:p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009587" y="5469891"/>
            <a:ext cx="6675120" cy="799487"/>
          </a:xfrm>
        </p:spPr>
        <p:txBody>
          <a:bodyPr>
            <a:noAutofit/>
          </a:bodyPr>
          <a:lstStyle/>
          <a:p>
            <a:pPr defTabSz="457200">
              <a:spcBef>
                <a:spcPts val="1200"/>
              </a:spcBef>
            </a:pPr>
            <a:r>
              <a:rPr lang="en-US" sz="2800" b="1" dirty="0">
                <a:solidFill>
                  <a:schemeClr val="tx1"/>
                </a:solidFill>
              </a:rPr>
              <a:t>Career Readiness Preparation Plan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45920" y="1731264"/>
            <a:ext cx="54742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Georgia" panose="02040502050405020303" pitchFamily="18" charset="0"/>
              </a:rPr>
              <a:t>Dr. Sharon Setterlind</a:t>
            </a:r>
          </a:p>
          <a:p>
            <a:pPr algn="ctr"/>
            <a:r>
              <a:rPr lang="en-US" sz="3200" b="1" dirty="0" smtClean="0">
                <a:latin typeface="Georgia" panose="02040502050405020303" pitchFamily="18" charset="0"/>
              </a:rPr>
              <a:t>Dean</a:t>
            </a:r>
          </a:p>
          <a:p>
            <a:pPr algn="ctr">
              <a:spcBef>
                <a:spcPts val="1200"/>
              </a:spcBef>
            </a:pPr>
            <a:r>
              <a:rPr lang="en-US" sz="3200" b="1" dirty="0" smtClean="0">
                <a:latin typeface="Georgia" panose="02040502050405020303" pitchFamily="18" charset="0"/>
              </a:rPr>
              <a:t>College of Computer &amp; Information Technology</a:t>
            </a:r>
          </a:p>
          <a:p>
            <a:pPr algn="ctr">
              <a:spcBef>
                <a:spcPts val="1200"/>
              </a:spcBef>
            </a:pPr>
            <a:r>
              <a:rPr lang="en-US" sz="3200" b="1" dirty="0" smtClean="0">
                <a:latin typeface="Georgia" panose="02040502050405020303" pitchFamily="18" charset="0"/>
              </a:rPr>
              <a:t>St. Petersburg College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5732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99739"/>
            <a:ext cx="7912100" cy="989893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/>
              <a:t>CCIT Programs</a:t>
            </a:r>
            <a:endParaRPr lang="en-US" sz="3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8368" y="2389632"/>
            <a:ext cx="7022592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>
                <a:latin typeface="Georgia" panose="02040502050405020303" pitchFamily="18" charset="0"/>
              </a:rPr>
              <a:t>The College of Computer and Information Technology </a:t>
            </a:r>
            <a:r>
              <a:rPr lang="en-US" sz="2000" dirty="0" smtClean="0">
                <a:latin typeface="Georgia" panose="02040502050405020303" pitchFamily="18" charset="0"/>
              </a:rPr>
              <a:t>(CCIT</a:t>
            </a:r>
            <a:r>
              <a:rPr lang="en-US" sz="2000" dirty="0">
                <a:latin typeface="Georgia" panose="02040502050405020303" pitchFamily="18" charset="0"/>
              </a:rPr>
              <a:t>) at </a:t>
            </a:r>
            <a:r>
              <a:rPr lang="en-US" sz="2000" dirty="0" smtClean="0">
                <a:latin typeface="Georgia" panose="02040502050405020303" pitchFamily="18" charset="0"/>
              </a:rPr>
              <a:t>St. </a:t>
            </a:r>
            <a:r>
              <a:rPr lang="en-US" sz="2000" dirty="0">
                <a:latin typeface="Georgia" panose="02040502050405020303" pitchFamily="18" charset="0"/>
              </a:rPr>
              <a:t>Petersburg College offers 9 certificates, 5 A.S. and one B.A.S degrees. For the purpose of this session we will concentrate on the 5 A.S. degrees listed below</a:t>
            </a:r>
            <a:r>
              <a:rPr lang="en-US" sz="2000" dirty="0" smtClean="0">
                <a:latin typeface="Georgia" panose="02040502050405020303" pitchFamily="18" charset="0"/>
              </a:rPr>
              <a:t>:</a:t>
            </a:r>
            <a:endParaRPr lang="en-US" sz="2000" dirty="0">
              <a:latin typeface="Georgia" panose="02040502050405020303" pitchFamily="18" charset="0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000" dirty="0">
                <a:latin typeface="Georgia" panose="02040502050405020303" pitchFamily="18" charset="0"/>
              </a:rPr>
              <a:t>Computer Information </a:t>
            </a:r>
            <a:r>
              <a:rPr lang="en-US" sz="2000" dirty="0" smtClean="0">
                <a:latin typeface="Georgia" panose="02040502050405020303" pitchFamily="18" charset="0"/>
              </a:rPr>
              <a:t>Technology</a:t>
            </a:r>
            <a:endParaRPr lang="en-US" sz="2000" dirty="0">
              <a:latin typeface="Georgia" panose="02040502050405020303" pitchFamily="18" charset="0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000" dirty="0">
                <a:latin typeface="Georgia" panose="02040502050405020303" pitchFamily="18" charset="0"/>
              </a:rPr>
              <a:t>Computer </a:t>
            </a:r>
            <a:r>
              <a:rPr lang="en-US" sz="2000" dirty="0" smtClean="0">
                <a:latin typeface="Georgia" panose="02040502050405020303" pitchFamily="18" charset="0"/>
              </a:rPr>
              <a:t>Networking</a:t>
            </a:r>
            <a:endParaRPr lang="en-US" sz="2000" dirty="0">
              <a:latin typeface="Georgia" panose="02040502050405020303" pitchFamily="18" charset="0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000" dirty="0">
                <a:latin typeface="Georgia" panose="02040502050405020303" pitchFamily="18" charset="0"/>
              </a:rPr>
              <a:t>Computer Programming and </a:t>
            </a:r>
            <a:r>
              <a:rPr lang="en-US" sz="2000" dirty="0" smtClean="0">
                <a:latin typeface="Georgia" panose="02040502050405020303" pitchFamily="18" charset="0"/>
              </a:rPr>
              <a:t>Analysis</a:t>
            </a:r>
            <a:endParaRPr lang="en-US" sz="2000" dirty="0">
              <a:latin typeface="Georgia" panose="02040502050405020303" pitchFamily="18" charset="0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Georgia" panose="02040502050405020303" pitchFamily="18" charset="0"/>
              </a:rPr>
              <a:t>Cybersecurity</a:t>
            </a:r>
            <a:endParaRPr lang="en-US" sz="2000" dirty="0">
              <a:latin typeface="Georgia" panose="02040502050405020303" pitchFamily="18" charset="0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000" dirty="0">
                <a:latin typeface="Georgia" panose="02040502050405020303" pitchFamily="18" charset="0"/>
              </a:rPr>
              <a:t>Web </a:t>
            </a:r>
            <a:r>
              <a:rPr lang="en-US" sz="2000" dirty="0" smtClean="0">
                <a:latin typeface="Georgia" panose="02040502050405020303" pitchFamily="18" charset="0"/>
              </a:rPr>
              <a:t>Development</a:t>
            </a:r>
          </a:p>
          <a:p>
            <a:pPr lvl="0" fontAlgn="base"/>
            <a:endParaRPr lang="en-US" dirty="0">
              <a:latin typeface="Georgia" panose="02040502050405020303" pitchFamily="18" charset="0"/>
            </a:endParaRPr>
          </a:p>
          <a:p>
            <a:pPr algn="ctr"/>
            <a:r>
              <a:rPr lang="en-US" dirty="0">
                <a:latin typeface="Georgia" panose="02040502050405020303" pitchFamily="18" charset="0"/>
                <a:hlinkClick r:id="rId3"/>
              </a:rPr>
              <a:t>http://www.spcollege.edu/ccit</a:t>
            </a:r>
            <a:r>
              <a:rPr lang="en-US" dirty="0" smtClean="0">
                <a:latin typeface="Georgia" panose="02040502050405020303" pitchFamily="18" charset="0"/>
                <a:hlinkClick r:id="rId3"/>
              </a:rPr>
              <a:t>/</a:t>
            </a:r>
            <a:endParaRPr lang="en-US" dirty="0" smtClean="0">
              <a:latin typeface="Georgia" panose="02040502050405020303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1233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080" y="1418119"/>
            <a:ext cx="7912100" cy="788980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/>
              <a:t>Internship Program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1398"/>
            <a:ext cx="7912100" cy="347949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200" b="1" dirty="0"/>
              <a:t>“</a:t>
            </a:r>
            <a:r>
              <a:rPr lang="en-US" sz="2200" dirty="0"/>
              <a:t>In today’s competitive job market, internships give our students an extra edge by providing valuable community contacts and focused work experience that can lead to full-time jobs. By partnering with St. Petersburg College, local employers help build our community’s local workforce while developing well-prepared, new talent for </a:t>
            </a:r>
            <a:r>
              <a:rPr lang="en-US" sz="2200" dirty="0" smtClean="0"/>
              <a:t>their organization</a:t>
            </a:r>
            <a:r>
              <a:rPr lang="en-US" sz="2200" dirty="0"/>
              <a:t>.</a:t>
            </a:r>
            <a:r>
              <a:rPr lang="en-US" sz="2200" b="1" dirty="0"/>
              <a:t>”</a:t>
            </a:r>
            <a:r>
              <a:rPr lang="en-US" sz="2200" dirty="0"/>
              <a:t/>
            </a:r>
            <a:br>
              <a:rPr lang="en-US" sz="2200" dirty="0"/>
            </a:br>
            <a:r>
              <a:rPr lang="en-US" sz="1600" b="1" dirty="0" smtClean="0"/>
              <a:t>—</a:t>
            </a:r>
            <a:r>
              <a:rPr lang="en-US" sz="1600" b="1" dirty="0"/>
              <a:t>Dr. Bill Law, President of St. Petersburg College</a:t>
            </a:r>
            <a:r>
              <a:rPr lang="en-US" sz="1600" dirty="0"/>
              <a:t> </a:t>
            </a:r>
            <a:endParaRPr lang="en-US" sz="16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1600" u="sng" dirty="0">
                <a:hlinkClick r:id="rId2"/>
              </a:rPr>
              <a:t>http://www.spcollege.edu/pages/pb_3col.aspx?pageid=4276&amp;LangType=1033</a:t>
            </a:r>
            <a:endParaRPr lang="en-US" sz="1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41434" y="6356356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1918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24303"/>
            <a:ext cx="7832090" cy="765579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/>
              <a:t>Internship Statistics</a:t>
            </a:r>
            <a:endParaRPr lang="en-US" sz="3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8370204"/>
              </p:ext>
            </p:extLst>
          </p:nvPr>
        </p:nvGraphicFramePr>
        <p:xfrm>
          <a:off x="292100" y="2290763"/>
          <a:ext cx="7912100" cy="4065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7975116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74358"/>
            <a:ext cx="7832090" cy="990599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/>
              <a:t>Internship Checklist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5977"/>
            <a:ext cx="7832090" cy="437870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600" b="1" dirty="0"/>
              <a:t>Computer Information Technology A.S. Degree </a:t>
            </a:r>
            <a:endParaRPr lang="en-US" sz="2600" b="1" dirty="0" smtClean="0"/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600" b="1" dirty="0" smtClean="0"/>
              <a:t>Internship Checklist:</a:t>
            </a:r>
            <a:endParaRPr lang="en-US" sz="2600" dirty="0"/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300" dirty="0"/>
              <a:t>Complete the internship </a:t>
            </a:r>
            <a:r>
              <a:rPr lang="en-US" sz="2300" dirty="0" err="1" smtClean="0"/>
              <a:t>prerequites</a:t>
            </a:r>
            <a:r>
              <a:rPr lang="en-US" sz="2300" dirty="0" smtClean="0"/>
              <a:t> </a:t>
            </a:r>
            <a:r>
              <a:rPr lang="en-US" sz="2300" dirty="0"/>
              <a:t>courses listed </a:t>
            </a:r>
            <a:r>
              <a:rPr lang="en-US" sz="2300" dirty="0" smtClean="0"/>
              <a:t>on next slide.</a:t>
            </a:r>
            <a:endParaRPr lang="en-US" sz="2300" dirty="0"/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00" dirty="0"/>
              <a:t>Complete the following workshops: Resume, How to Interview, Making Connections, How to Get Hired.  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00" dirty="0"/>
              <a:t>Complete the </a:t>
            </a:r>
            <a:r>
              <a:rPr lang="en-US" sz="2300" dirty="0">
                <a:hlinkClick r:id="rId3"/>
              </a:rPr>
              <a:t>Application</a:t>
            </a:r>
            <a:r>
              <a:rPr lang="en-US" sz="2300" dirty="0"/>
              <a:t> and submit with an </a:t>
            </a:r>
            <a:r>
              <a:rPr lang="en-US" sz="2300" i="1" dirty="0"/>
              <a:t>employer ready resume</a:t>
            </a:r>
            <a:r>
              <a:rPr lang="en-US" sz="2300" dirty="0"/>
              <a:t> to Internship Office </a:t>
            </a:r>
            <a:r>
              <a:rPr lang="en-US" sz="2300" dirty="0" smtClean="0"/>
              <a:t>before </a:t>
            </a:r>
            <a:r>
              <a:rPr lang="en-US" sz="2300" dirty="0"/>
              <a:t>the deadline. 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00" dirty="0"/>
              <a:t>Complete a disclosure form for a background check and submit to the Internship Office.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00" dirty="0"/>
              <a:t>Begin your Internship search after receiving approval from the Internship Office.   Inform the Internship Office when you secure your internships and provide the Internship </a:t>
            </a:r>
            <a:r>
              <a:rPr lang="en-US" sz="2300" dirty="0" smtClean="0"/>
              <a:t>Coordinator </a:t>
            </a:r>
            <a:r>
              <a:rPr lang="en-US" sz="2300" dirty="0"/>
              <a:t>with a position description.   We will register you for the course. 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00" dirty="0"/>
              <a:t>Attend the Internship Orientation and/or meet </a:t>
            </a:r>
            <a:r>
              <a:rPr lang="en-US" sz="2300" dirty="0" smtClean="0"/>
              <a:t>face-to-face </a:t>
            </a:r>
            <a:r>
              <a:rPr lang="en-US" sz="2300" dirty="0"/>
              <a:t>with your instructor.</a:t>
            </a:r>
            <a:r>
              <a:rPr lang="en-US" sz="2300" b="1" dirty="0"/>
              <a:t> </a:t>
            </a:r>
            <a:endParaRPr lang="en-US" sz="23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CRPP League of Innovations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07717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74358"/>
            <a:ext cx="7832090" cy="990599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/>
              <a:t>Internship Checklist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64957"/>
            <a:ext cx="7832090" cy="4378706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/>
              <a:t>Computer Information Technology A.S. </a:t>
            </a:r>
            <a:r>
              <a:rPr lang="en-US" sz="2000" b="1" dirty="0" smtClean="0"/>
              <a:t>Degree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 smtClean="0"/>
              <a:t>Internship Checklist: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i="1" dirty="0"/>
              <a:t>The following courses must be completed with a “C” or better prior to applying for an internship: </a:t>
            </a:r>
            <a:endParaRPr lang="en-US" sz="28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CRPP League of Innovations 2016</a:t>
            </a:r>
            <a:endParaRPr lang="en-US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105736" y="3416690"/>
            <a:ext cx="19511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Support Courses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517958"/>
              </p:ext>
            </p:extLst>
          </p:nvPr>
        </p:nvGraphicFramePr>
        <p:xfrm>
          <a:off x="1051034" y="3864596"/>
          <a:ext cx="6589987" cy="1785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5268">
                  <a:extLst>
                    <a:ext uri="{9D8B030D-6E8A-4147-A177-3AD203B41FA5}">
                      <a16:colId xmlns:a16="http://schemas.microsoft.com/office/drawing/2014/main" xmlns="" val="2042462407"/>
                    </a:ext>
                  </a:extLst>
                </a:gridCol>
                <a:gridCol w="4346389">
                  <a:extLst>
                    <a:ext uri="{9D8B030D-6E8A-4147-A177-3AD203B41FA5}">
                      <a16:colId xmlns:a16="http://schemas.microsoft.com/office/drawing/2014/main" xmlns="" val="1288423275"/>
                    </a:ext>
                  </a:extLst>
                </a:gridCol>
                <a:gridCol w="1098330">
                  <a:extLst>
                    <a:ext uri="{9D8B030D-6E8A-4147-A177-3AD203B41FA5}">
                      <a16:colId xmlns:a16="http://schemas.microsoft.com/office/drawing/2014/main" xmlns="" val="3460313116"/>
                    </a:ext>
                  </a:extLst>
                </a:gridCol>
              </a:tblGrid>
              <a:tr h="328390">
                <a:tc>
                  <a:txBody>
                    <a:bodyPr/>
                    <a:lstStyle/>
                    <a:p>
                      <a:r>
                        <a:rPr lang="en-US" dirty="0" smtClean="0"/>
                        <a:t>Course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Course</a:t>
                      </a:r>
                      <a:r>
                        <a:rPr lang="en-US" baseline="0" dirty="0" smtClean="0"/>
                        <a:t> Title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Credits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35755778"/>
                  </a:ext>
                </a:extLst>
              </a:tr>
              <a:tr h="32839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CGS 1831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Web Foundations/Essentials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437763"/>
                  </a:ext>
                </a:extLst>
              </a:tr>
              <a:tr h="32839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CNT 1000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Local Area Network Concepts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6861635"/>
                  </a:ext>
                </a:extLst>
              </a:tr>
              <a:tr h="36676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COP 1000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Introduction</a:t>
                      </a:r>
                      <a:r>
                        <a:rPr lang="en-US" sz="1600" baseline="0" dirty="0" smtClean="0"/>
                        <a:t> to Computer Programming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1706435"/>
                  </a:ext>
                </a:extLst>
              </a:tr>
              <a:tr h="3825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CTS 1120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0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Introduction to Network Security Foundations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962476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83918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9768"/>
            <a:ext cx="7832090" cy="990599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/>
              <a:t>Internship Checklist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777"/>
            <a:ext cx="7832090" cy="4378706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/>
              <a:t>Computer Information Technology A.S. </a:t>
            </a:r>
            <a:r>
              <a:rPr lang="en-US" sz="2000" b="1" dirty="0" smtClean="0"/>
              <a:t>Degree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 smtClean="0"/>
              <a:t>Internship Checklist: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i="1" dirty="0"/>
              <a:t>The following courses must be completed with a “C” or better prior to applying for an internship: </a:t>
            </a:r>
            <a:endParaRPr lang="en-US" sz="28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CRPP League of Innovations 2016</a:t>
            </a:r>
            <a:endParaRPr lang="en-US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939024" y="3263180"/>
            <a:ext cx="22846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b="1" dirty="0" smtClean="0">
                <a:latin typeface="Georgia" panose="02040502050405020303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Major Core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Courses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396853"/>
              </p:ext>
            </p:extLst>
          </p:nvPr>
        </p:nvGraphicFramePr>
        <p:xfrm>
          <a:off x="966952" y="3699190"/>
          <a:ext cx="6632027" cy="1721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574">
                  <a:extLst>
                    <a:ext uri="{9D8B030D-6E8A-4147-A177-3AD203B41FA5}">
                      <a16:colId xmlns:a16="http://schemas.microsoft.com/office/drawing/2014/main" xmlns="" val="2042462407"/>
                    </a:ext>
                  </a:extLst>
                </a:gridCol>
                <a:gridCol w="4374116">
                  <a:extLst>
                    <a:ext uri="{9D8B030D-6E8A-4147-A177-3AD203B41FA5}">
                      <a16:colId xmlns:a16="http://schemas.microsoft.com/office/drawing/2014/main" xmlns="" val="1288423275"/>
                    </a:ext>
                  </a:extLst>
                </a:gridCol>
                <a:gridCol w="1105337">
                  <a:extLst>
                    <a:ext uri="{9D8B030D-6E8A-4147-A177-3AD203B41FA5}">
                      <a16:colId xmlns:a16="http://schemas.microsoft.com/office/drawing/2014/main" xmlns="" val="3460313116"/>
                    </a:ext>
                  </a:extLst>
                </a:gridCol>
              </a:tblGrid>
              <a:tr h="338964">
                <a:tc>
                  <a:txBody>
                    <a:bodyPr/>
                    <a:lstStyle/>
                    <a:p>
                      <a:r>
                        <a:rPr lang="en-US" dirty="0" smtClean="0"/>
                        <a:t>Course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Course</a:t>
                      </a:r>
                      <a:r>
                        <a:rPr lang="en-US" baseline="0" dirty="0" smtClean="0"/>
                        <a:t> Title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Credits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35755778"/>
                  </a:ext>
                </a:extLst>
              </a:tr>
              <a:tr h="33896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CET</a:t>
                      </a:r>
                      <a:r>
                        <a:rPr lang="en-US" sz="1600" baseline="0" dirty="0" smtClean="0"/>
                        <a:t> 1171C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Computer Repair Essentials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90248811"/>
                  </a:ext>
                </a:extLst>
              </a:tr>
              <a:tr h="33896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CET 1172C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Computer Support Technician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437763"/>
                  </a:ext>
                </a:extLst>
              </a:tr>
              <a:tr h="33896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CGS 1515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Spreadsheet Techniques and Programming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5418090"/>
                  </a:ext>
                </a:extLst>
              </a:tr>
              <a:tr h="33896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CGS 1545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Database Techniques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6861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7097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89521" y="1658627"/>
            <a:ext cx="6678228" cy="879144"/>
          </a:xfrm>
        </p:spPr>
        <p:txBody>
          <a:bodyPr>
            <a:normAutofit/>
          </a:bodyPr>
          <a:lstStyle/>
          <a:p>
            <a:pPr algn="l"/>
            <a:r>
              <a:rPr lang="en-US" sz="3800" dirty="0" smtClean="0"/>
              <a:t>Internship Preparation Issues</a:t>
            </a:r>
            <a:endParaRPr lang="en-US" sz="38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2900680" y="6580187"/>
            <a:ext cx="54102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200" b="1" i="1" dirty="0"/>
              <a:t>Source: </a:t>
            </a:r>
            <a:r>
              <a:rPr lang="en-US" sz="1200" b="1" i="1" dirty="0" smtClean="0"/>
              <a:t>Enrolled Student Survey Report, 2015-16</a:t>
            </a:r>
            <a:endParaRPr lang="en-US" sz="1200" b="1" i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67255" y="2935605"/>
            <a:ext cx="695784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Georgia" panose="02040502050405020303" pitchFamily="18" charset="0"/>
              </a:rPr>
              <a:t>Poorly </a:t>
            </a:r>
            <a:r>
              <a:rPr lang="en-US" sz="2200" dirty="0">
                <a:latin typeface="Georgia" panose="02040502050405020303" pitchFamily="18" charset="0"/>
              </a:rPr>
              <a:t>Written Resumes - </a:t>
            </a:r>
            <a:r>
              <a:rPr lang="en-US" sz="2200" dirty="0" smtClean="0">
                <a:latin typeface="Georgia" panose="02040502050405020303" pitchFamily="18" charset="0"/>
              </a:rPr>
              <a:t>Non-Relevant</a:t>
            </a:r>
            <a:endParaRPr lang="en-US" sz="2200" dirty="0">
              <a:latin typeface="Georgia" panose="020405020504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Georgia" panose="02040502050405020303" pitchFamily="18" charset="0"/>
              </a:rPr>
              <a:t>Lack of </a:t>
            </a:r>
            <a:r>
              <a:rPr lang="en-US" sz="2200" dirty="0" smtClean="0">
                <a:latin typeface="Georgia" panose="02040502050405020303" pitchFamily="18" charset="0"/>
              </a:rPr>
              <a:t>Professional Connections </a:t>
            </a:r>
            <a:r>
              <a:rPr lang="en-US" sz="2200" dirty="0">
                <a:latin typeface="Georgia" panose="02040502050405020303" pitchFamily="18" charset="0"/>
              </a:rPr>
              <a:t>in the IT </a:t>
            </a:r>
            <a:r>
              <a:rPr lang="en-US" sz="2200" dirty="0" smtClean="0">
                <a:latin typeface="Georgia" panose="02040502050405020303" pitchFamily="18" charset="0"/>
              </a:rPr>
              <a:t>Industry</a:t>
            </a:r>
            <a:endParaRPr lang="en-US" sz="2200" dirty="0">
              <a:latin typeface="Georgia" panose="020405020504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Georgia" panose="02040502050405020303" pitchFamily="18" charset="0"/>
              </a:rPr>
              <a:t>Insufficient </a:t>
            </a:r>
            <a:r>
              <a:rPr lang="en-US" sz="2200" dirty="0">
                <a:latin typeface="Georgia" panose="02040502050405020303" pitchFamily="18" charset="0"/>
              </a:rPr>
              <a:t>Job Search </a:t>
            </a:r>
            <a:r>
              <a:rPr lang="en-US" sz="2200" dirty="0" smtClean="0">
                <a:latin typeface="Georgia" panose="02040502050405020303" pitchFamily="18" charset="0"/>
              </a:rPr>
              <a:t>Strategies</a:t>
            </a:r>
            <a:endParaRPr lang="en-US" sz="2200" dirty="0">
              <a:latin typeface="Georgia" panose="020405020504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Georgia" panose="02040502050405020303" pitchFamily="18" charset="0"/>
              </a:rPr>
              <a:t>Low Self-Confidence in Interview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Georgia" panose="02040502050405020303" pitchFamily="18" charset="0"/>
              </a:rPr>
              <a:t>Need Assistance Transitioning from Classroom to Workforce</a:t>
            </a:r>
            <a:endParaRPr lang="en-US" sz="2200" dirty="0">
              <a:latin typeface="Georgia" panose="0204050205040502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21234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68300" y="1453203"/>
            <a:ext cx="7912100" cy="890574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/>
              <a:t>Career Ready Skills</a:t>
            </a:r>
            <a:endParaRPr lang="en-US" sz="38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3429000" y="6580187"/>
            <a:ext cx="48514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200" b="1" i="1" dirty="0"/>
              <a:t>Source: </a:t>
            </a:r>
            <a:r>
              <a:rPr lang="en-US" sz="1200" b="1" i="1" dirty="0" smtClean="0"/>
              <a:t>Enrolled Student Survey Report, 2015-16</a:t>
            </a:r>
            <a:endParaRPr lang="en-US" sz="1200" b="1" i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17674" y="2692506"/>
            <a:ext cx="445885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Georgia" panose="02040502050405020303" pitchFamily="18" charset="0"/>
              </a:rPr>
              <a:t>Resume </a:t>
            </a:r>
            <a:r>
              <a:rPr lang="en-US" sz="2200" dirty="0" smtClean="0">
                <a:latin typeface="Georgia" panose="02040502050405020303" pitchFamily="18" charset="0"/>
              </a:rPr>
              <a:t>Development</a:t>
            </a:r>
            <a:endParaRPr lang="en-US" sz="2200" dirty="0">
              <a:latin typeface="Georgia" panose="020405020504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Georgia" panose="02040502050405020303" pitchFamily="18" charset="0"/>
              </a:rPr>
              <a:t>Networking </a:t>
            </a:r>
            <a:r>
              <a:rPr lang="en-US" sz="2200" dirty="0" smtClean="0">
                <a:latin typeface="Georgia" panose="02040502050405020303" pitchFamily="18" charset="0"/>
              </a:rPr>
              <a:t>Skills</a:t>
            </a:r>
            <a:endParaRPr lang="en-US" sz="2200" dirty="0">
              <a:latin typeface="Georgia" panose="020405020504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Georgia" panose="02040502050405020303" pitchFamily="18" charset="0"/>
              </a:rPr>
              <a:t>Job Search </a:t>
            </a:r>
            <a:r>
              <a:rPr lang="en-US" sz="2200" dirty="0" smtClean="0">
                <a:latin typeface="Georgia" panose="02040502050405020303" pitchFamily="18" charset="0"/>
              </a:rPr>
              <a:t>Strategies</a:t>
            </a:r>
            <a:endParaRPr lang="en-US" sz="2200" dirty="0">
              <a:latin typeface="Georgia" panose="020405020504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Georgia" panose="02040502050405020303" pitchFamily="18" charset="0"/>
              </a:rPr>
              <a:t>Interview </a:t>
            </a:r>
            <a:r>
              <a:rPr lang="en-US" sz="2200" dirty="0" smtClean="0">
                <a:latin typeface="Georgia" panose="02040502050405020303" pitchFamily="18" charset="0"/>
              </a:rPr>
              <a:t>Skills</a:t>
            </a:r>
            <a:endParaRPr lang="en-US" sz="2200" dirty="0">
              <a:latin typeface="Georgia" panose="020405020504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Georgia" panose="02040502050405020303" pitchFamily="18" charset="0"/>
              </a:rPr>
              <a:t>Professional Etiquette</a:t>
            </a:r>
            <a:endParaRPr lang="en-US" sz="2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8240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92100" y="1665936"/>
            <a:ext cx="7912100" cy="788980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/>
              <a:t>Career On Demand Webinars</a:t>
            </a:r>
            <a:endParaRPr lang="en-US" sz="38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292100" y="2791967"/>
            <a:ext cx="7912100" cy="2664271"/>
          </a:xfrm>
        </p:spPr>
        <p:txBody>
          <a:bodyPr/>
          <a:lstStyle/>
          <a:p>
            <a:pPr marL="0" indent="0" eaLnBrk="1" fontAlgn="b" hangingPunct="1">
              <a:buNone/>
            </a:pPr>
            <a:endParaRPr lang="en-US" sz="2400" dirty="0" smtClean="0"/>
          </a:p>
          <a:p>
            <a:pPr lvl="0">
              <a:buFont typeface="Wingdings" pitchFamily="2" charset="2"/>
              <a:buChar char="§"/>
            </a:pPr>
            <a:endParaRPr lang="en-US" sz="2400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1782" y="2791968"/>
            <a:ext cx="75651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Georgia" panose="02040502050405020303" pitchFamily="18" charset="0"/>
              </a:rPr>
              <a:t>Career Services has developed </a:t>
            </a:r>
            <a:r>
              <a:rPr lang="en-US" sz="2400" i="1" dirty="0" smtClean="0">
                <a:latin typeface="Georgia" panose="02040502050405020303" pitchFamily="18" charset="0"/>
              </a:rPr>
              <a:t>On </a:t>
            </a:r>
            <a:r>
              <a:rPr lang="en-US" sz="2400" i="1" dirty="0">
                <a:latin typeface="Georgia" panose="02040502050405020303" pitchFamily="18" charset="0"/>
              </a:rPr>
              <a:t>Demand Webinars that </a:t>
            </a:r>
            <a:r>
              <a:rPr lang="en-US" sz="2400" i="1" dirty="0" smtClean="0">
                <a:latin typeface="Georgia" panose="02040502050405020303" pitchFamily="18" charset="0"/>
              </a:rPr>
              <a:t>assist the transition from classroom to workplace.  Students are better prepared to compete in the job market:</a:t>
            </a:r>
            <a:endParaRPr lang="en-US" sz="2400" i="1" dirty="0">
              <a:latin typeface="Georgia" panose="02040502050405020303" pitchFamily="18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5658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92100" y="1151962"/>
            <a:ext cx="7912100" cy="78898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Selected Career On Demand Webinars</a:t>
            </a:r>
            <a:endParaRPr lang="en-US" sz="3200" dirty="0"/>
          </a:p>
        </p:txBody>
      </p:sp>
      <p:sp useBgFill="1"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209526" y="1940942"/>
            <a:ext cx="6193536" cy="4249732"/>
          </a:xfrm>
        </p:spPr>
        <p:txBody>
          <a:bodyPr>
            <a:normAutofit/>
          </a:bodyPr>
          <a:lstStyle/>
          <a:p>
            <a:pPr marL="914276" lvl="1" indent="-514350">
              <a:buFont typeface="Wingdings" panose="05000000000000000000" pitchFamily="2" charset="2"/>
              <a:buChar char="q"/>
            </a:pPr>
            <a:r>
              <a:rPr lang="en-US" sz="2200" dirty="0"/>
              <a:t>Career Services Overview</a:t>
            </a:r>
          </a:p>
          <a:p>
            <a:pPr marL="914276" lvl="1" indent="-514350">
              <a:buFont typeface="Wingdings" panose="05000000000000000000" pitchFamily="2" charset="2"/>
              <a:buChar char="q"/>
            </a:pPr>
            <a:r>
              <a:rPr lang="en-US" sz="2200" dirty="0"/>
              <a:t>Get Focused</a:t>
            </a:r>
          </a:p>
          <a:p>
            <a:pPr marL="914276" lvl="1" indent="-514350">
              <a:buFont typeface="Wingdings" panose="05000000000000000000" pitchFamily="2" charset="2"/>
              <a:buChar char="q"/>
            </a:pPr>
            <a:r>
              <a:rPr lang="en-US" sz="2200" dirty="0"/>
              <a:t>Professional Etiquette</a:t>
            </a:r>
          </a:p>
          <a:p>
            <a:pPr marL="914276" lvl="1" indent="-514350">
              <a:buFont typeface="Wingdings" panose="05000000000000000000" pitchFamily="2" charset="2"/>
              <a:buChar char="q"/>
            </a:pPr>
            <a:r>
              <a:rPr lang="en-US" sz="2200" dirty="0"/>
              <a:t>Resume Exposure</a:t>
            </a:r>
          </a:p>
          <a:p>
            <a:pPr marL="914276" lvl="1" indent="-514350">
              <a:buFont typeface="Wingdings" panose="05000000000000000000" pitchFamily="2" charset="2"/>
              <a:buChar char="q"/>
            </a:pPr>
            <a:r>
              <a:rPr lang="en-US" sz="2200" dirty="0" smtClean="0"/>
              <a:t>How </a:t>
            </a:r>
            <a:r>
              <a:rPr lang="en-US" sz="2200" dirty="0"/>
              <a:t>to Complete a Job </a:t>
            </a:r>
            <a:r>
              <a:rPr lang="en-US" sz="2200" dirty="0" smtClean="0"/>
              <a:t>Application</a:t>
            </a:r>
          </a:p>
          <a:p>
            <a:pPr marL="914276" lvl="1" indent="-514350">
              <a:buFont typeface="Wingdings" panose="05000000000000000000" pitchFamily="2" charset="2"/>
              <a:buChar char="q"/>
            </a:pPr>
            <a:r>
              <a:rPr lang="en-US" sz="2200" dirty="0"/>
              <a:t>Resume Workshop</a:t>
            </a:r>
          </a:p>
          <a:p>
            <a:pPr marL="914276" lvl="1" indent="-514350">
              <a:buFont typeface="Wingdings" panose="05000000000000000000" pitchFamily="2" charset="2"/>
              <a:buChar char="q"/>
            </a:pPr>
            <a:r>
              <a:rPr lang="en-US" sz="2200" dirty="0" smtClean="0"/>
              <a:t>How </a:t>
            </a:r>
            <a:r>
              <a:rPr lang="en-US" sz="2200" dirty="0"/>
              <a:t>to Get Hired</a:t>
            </a:r>
          </a:p>
          <a:p>
            <a:pPr marL="914276" lvl="1" indent="-514350">
              <a:buFont typeface="Wingdings" panose="05000000000000000000" pitchFamily="2" charset="2"/>
              <a:buChar char="q"/>
            </a:pPr>
            <a:r>
              <a:rPr lang="en-US" sz="2200" dirty="0"/>
              <a:t>Interview Preparation</a:t>
            </a:r>
          </a:p>
          <a:p>
            <a:pPr marL="914276" lvl="1" indent="-514350">
              <a:buFont typeface="Wingdings" panose="05000000000000000000" pitchFamily="2" charset="2"/>
              <a:buChar char="q"/>
            </a:pPr>
            <a:r>
              <a:rPr lang="en-US" sz="2200" dirty="0"/>
              <a:t>Growing </a:t>
            </a:r>
            <a:r>
              <a:rPr lang="en-US" sz="2200" dirty="0" smtClean="0"/>
              <a:t>Connections</a:t>
            </a:r>
            <a:endParaRPr lang="en-US" sz="2200" u="none" strike="noStrike" dirty="0">
              <a:effectLst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CRPP League of Innovations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5517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92100" y="1558319"/>
            <a:ext cx="7912100" cy="788980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/>
              <a:t>Embedding Process</a:t>
            </a:r>
            <a:endParaRPr lang="en-US" sz="38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3819254"/>
              </p:ext>
            </p:extLst>
          </p:nvPr>
        </p:nvGraphicFramePr>
        <p:xfrm>
          <a:off x="292100" y="2347299"/>
          <a:ext cx="7912101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003">
                  <a:extLst>
                    <a:ext uri="{9D8B030D-6E8A-4147-A177-3AD203B41FA5}">
                      <a16:colId xmlns:a16="http://schemas.microsoft.com/office/drawing/2014/main" xmlns="" val="1324162342"/>
                    </a:ext>
                  </a:extLst>
                </a:gridCol>
                <a:gridCol w="3111063">
                  <a:extLst>
                    <a:ext uri="{9D8B030D-6E8A-4147-A177-3AD203B41FA5}">
                      <a16:colId xmlns:a16="http://schemas.microsoft.com/office/drawing/2014/main" xmlns="" val="3110661316"/>
                    </a:ext>
                  </a:extLst>
                </a:gridCol>
                <a:gridCol w="3464035">
                  <a:extLst>
                    <a:ext uri="{9D8B030D-6E8A-4147-A177-3AD203B41FA5}">
                      <a16:colId xmlns:a16="http://schemas.microsoft.com/office/drawing/2014/main" xmlns="" val="900254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Course Title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CCRP</a:t>
                      </a:r>
                      <a:r>
                        <a:rPr lang="en-US" baseline="0" dirty="0" smtClean="0"/>
                        <a:t> Selection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48879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COP 1000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Introduction to Computer Programming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Career Services Overview</a:t>
                      </a:r>
                    </a:p>
                    <a:p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Get</a:t>
                      </a:r>
                      <a:r>
                        <a:rPr lang="en-US" sz="1600" baseline="0" dirty="0" smtClean="0">
                          <a:latin typeface="Georgia" panose="02040502050405020303" pitchFamily="18" charset="0"/>
                        </a:rPr>
                        <a:t> Focused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591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CNT 1000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Local Area Networks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Professional Etiquette</a:t>
                      </a:r>
                    </a:p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Resume Exposure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980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CGS 1831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Web Foundations/Essentials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Resume Workshop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529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CGS 1545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Access Database</a:t>
                      </a:r>
                      <a:r>
                        <a:rPr lang="en-US" sz="1600" baseline="0" dirty="0" smtClean="0">
                          <a:latin typeface="Georgia" panose="02040502050405020303" pitchFamily="18" charset="0"/>
                        </a:rPr>
                        <a:t> Techniques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How to Complete a Job Application</a:t>
                      </a:r>
                    </a:p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How to Get Hired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8620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CIS 2321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Systems Analysis &amp; Design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defTabSz="457059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Interview Preparation </a:t>
                      </a:r>
                    </a:p>
                    <a:p>
                      <a:pPr marL="0" marR="0" algn="l" defTabSz="457059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Growing Connections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34408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416984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3947"/>
            <a:ext cx="7457090" cy="1143000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/>
              <a:t>Faculty Involvement/Syllabus</a:t>
            </a:r>
            <a:endParaRPr lang="en-US" sz="3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88579" y="2856850"/>
            <a:ext cx="7430814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dirty="0">
                <a:latin typeface="Georgia" panose="02040502050405020303" pitchFamily="18" charset="0"/>
                <a:ea typeface="Times New Roman" panose="02020603050405020304" pitchFamily="18" charset="0"/>
              </a:rPr>
              <a:t>The College of Computer and Information Technology (CCIT) has implemented a Career Ready Preparedness Program (CCRP) where </a:t>
            </a:r>
            <a:r>
              <a:rPr lang="en-US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the </a:t>
            </a:r>
            <a:r>
              <a:rPr lang="en-US" dirty="0">
                <a:latin typeface="Georgia" panose="02040502050405020303" pitchFamily="18" charset="0"/>
                <a:ea typeface="Times New Roman" panose="02020603050405020304" pitchFamily="18" charset="0"/>
              </a:rPr>
              <a:t>student </a:t>
            </a:r>
            <a:r>
              <a:rPr lang="en-US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sets </a:t>
            </a:r>
            <a:r>
              <a:rPr lang="en-US" dirty="0">
                <a:latin typeface="Georgia" panose="02040502050405020303" pitchFamily="18" charset="0"/>
                <a:ea typeface="Times New Roman" panose="02020603050405020304" pitchFamily="18" charset="0"/>
              </a:rPr>
              <a:t>up </a:t>
            </a:r>
            <a:r>
              <a:rPr lang="en-US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an </a:t>
            </a:r>
            <a:r>
              <a:rPr lang="en-US" dirty="0">
                <a:latin typeface="Georgia" panose="02040502050405020303" pitchFamily="18" charset="0"/>
                <a:ea typeface="Times New Roman" panose="02020603050405020304" pitchFamily="18" charset="0"/>
              </a:rPr>
              <a:t>electronic portfolio in MyCourses and </a:t>
            </a:r>
            <a:r>
              <a:rPr lang="en-US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participates </a:t>
            </a:r>
            <a:r>
              <a:rPr lang="en-US" dirty="0">
                <a:latin typeface="Georgia" panose="02040502050405020303" pitchFamily="18" charset="0"/>
                <a:ea typeface="Times New Roman" panose="02020603050405020304" pitchFamily="18" charset="0"/>
              </a:rPr>
              <a:t>in online career workshops</a:t>
            </a:r>
            <a:r>
              <a:rPr lang="en-US" dirty="0">
                <a:solidFill>
                  <a:srgbClr val="353535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. </a:t>
            </a:r>
            <a:r>
              <a:rPr lang="en-US" dirty="0" smtClean="0">
                <a:solidFill>
                  <a:srgbClr val="353535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Students are required to take a short quiz. If they receive a 70% or better a certificate is generated for their </a:t>
            </a:r>
            <a:r>
              <a:rPr lang="en-US" dirty="0" err="1" smtClean="0">
                <a:solidFill>
                  <a:srgbClr val="353535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eportfolio</a:t>
            </a:r>
            <a:r>
              <a:rPr lang="en-US" dirty="0" smtClean="0">
                <a:solidFill>
                  <a:srgbClr val="353535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. All nine webinars have </a:t>
            </a:r>
            <a:r>
              <a:rPr lang="en-US" dirty="0">
                <a:solidFill>
                  <a:srgbClr val="353535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been spaced out over the courses in the program. </a:t>
            </a:r>
            <a:endParaRPr lang="en-US" dirty="0" smtClean="0">
              <a:solidFill>
                <a:srgbClr val="353535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353535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Students </a:t>
            </a:r>
            <a:r>
              <a:rPr lang="en-US" dirty="0">
                <a:solidFill>
                  <a:srgbClr val="353535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enrolled in a CCIT Associate in Science (AS) degree program </a:t>
            </a:r>
            <a:r>
              <a:rPr lang="en-US" dirty="0" smtClean="0">
                <a:solidFill>
                  <a:srgbClr val="353535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require </a:t>
            </a:r>
            <a:r>
              <a:rPr lang="en-US" dirty="0">
                <a:solidFill>
                  <a:srgbClr val="353535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an internship </a:t>
            </a:r>
            <a:r>
              <a:rPr lang="en-US" dirty="0" smtClean="0">
                <a:solidFill>
                  <a:srgbClr val="353535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and must </a:t>
            </a:r>
            <a:r>
              <a:rPr lang="en-US" dirty="0">
                <a:solidFill>
                  <a:srgbClr val="353535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complete all components prior to enrollment in the </a:t>
            </a:r>
            <a:r>
              <a:rPr lang="en-US" dirty="0" smtClean="0">
                <a:solidFill>
                  <a:srgbClr val="353535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internship </a:t>
            </a:r>
            <a:r>
              <a:rPr lang="en-US" dirty="0">
                <a:solidFill>
                  <a:srgbClr val="353535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course. </a:t>
            </a:r>
            <a:endParaRPr lang="en-US" sz="2800" dirty="0">
              <a:effectLst/>
              <a:latin typeface="Georgia" panose="02040502050405020303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10416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92100" y="1347597"/>
            <a:ext cx="7580148" cy="788980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/>
              <a:t>Model in MyCourses</a:t>
            </a:r>
            <a:endParaRPr lang="en-US" sz="38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23892" y="2484221"/>
            <a:ext cx="7339584" cy="2816353"/>
          </a:xfrm>
        </p:spPr>
        <p:txBody>
          <a:bodyPr>
            <a:normAutofit/>
          </a:bodyPr>
          <a:lstStyle/>
          <a:p>
            <a:r>
              <a:rPr lang="en-US" sz="2600" dirty="0"/>
              <a:t>Career Readiness Preparation </a:t>
            </a:r>
            <a:r>
              <a:rPr lang="en-US" sz="2600" dirty="0" smtClean="0"/>
              <a:t>Plan</a:t>
            </a:r>
            <a:endParaRPr lang="en-US" sz="2600" dirty="0"/>
          </a:p>
          <a:p>
            <a:r>
              <a:rPr lang="en-US" sz="2600" dirty="0"/>
              <a:t>Notes to Instructors and </a:t>
            </a:r>
            <a:r>
              <a:rPr lang="en-US" sz="2600" dirty="0" smtClean="0"/>
              <a:t>Students</a:t>
            </a:r>
            <a:endParaRPr lang="en-US" sz="2600" dirty="0"/>
          </a:p>
          <a:p>
            <a:r>
              <a:rPr lang="en-US" sz="2600" dirty="0"/>
              <a:t>Activating the </a:t>
            </a:r>
            <a:r>
              <a:rPr lang="en-US" sz="2600" dirty="0" err="1" smtClean="0"/>
              <a:t>ePortfolio</a:t>
            </a:r>
            <a:endParaRPr lang="en-US" sz="2600" dirty="0" smtClean="0"/>
          </a:p>
          <a:p>
            <a:r>
              <a:rPr lang="en-US" sz="2600" dirty="0"/>
              <a:t>Webinars and </a:t>
            </a:r>
            <a:r>
              <a:rPr lang="en-US" sz="2600" dirty="0" smtClean="0"/>
              <a:t>Quizzes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March 21, 2016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3431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0" y="1412840"/>
            <a:ext cx="7912100" cy="78898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Preliminary Results</a:t>
            </a:r>
            <a:br>
              <a:rPr lang="en-US" sz="4000" dirty="0" smtClean="0"/>
            </a:br>
            <a:r>
              <a:rPr lang="en-US" sz="4000" dirty="0" smtClean="0"/>
              <a:t>Next Steps</a:t>
            </a:r>
            <a:endParaRPr lang="en-US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March 21, 2016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82259" y="2694155"/>
            <a:ext cx="6632027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796" indent="-342796" defTabSz="457059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en-US" sz="2400" dirty="0">
                <a:latin typeface="Georgia" pitchFamily="18" charset="0"/>
              </a:rPr>
              <a:t>Evaluate All </a:t>
            </a:r>
            <a:r>
              <a:rPr lang="en-US" sz="2400" dirty="0" smtClean="0">
                <a:latin typeface="Georgia" pitchFamily="18" charset="0"/>
              </a:rPr>
              <a:t>Webinars</a:t>
            </a:r>
            <a:endParaRPr lang="en-US" sz="2400" dirty="0">
              <a:latin typeface="Georgia" pitchFamily="18" charset="0"/>
            </a:endParaRPr>
          </a:p>
          <a:p>
            <a:pPr marL="342796" indent="-342796" defTabSz="457059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en-US" sz="2400" dirty="0">
                <a:latin typeface="Georgia" pitchFamily="18" charset="0"/>
              </a:rPr>
              <a:t>Research Assessment of </a:t>
            </a:r>
            <a:r>
              <a:rPr lang="en-US" sz="2400" dirty="0" smtClean="0">
                <a:latin typeface="Georgia" pitchFamily="18" charset="0"/>
              </a:rPr>
              <a:t>Exercise</a:t>
            </a:r>
            <a:endParaRPr lang="en-US" sz="2400" dirty="0">
              <a:latin typeface="Georgia" pitchFamily="18" charset="0"/>
            </a:endParaRPr>
          </a:p>
          <a:p>
            <a:pPr marL="342796" indent="-342796" defTabSz="457059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en-US" sz="2400" dirty="0">
                <a:latin typeface="Georgia" pitchFamily="18" charset="0"/>
              </a:rPr>
              <a:t>Track Cohort to Completion of </a:t>
            </a:r>
            <a:r>
              <a:rPr lang="en-US" sz="2400" dirty="0" smtClean="0">
                <a:latin typeface="Georgia" pitchFamily="18" charset="0"/>
              </a:rPr>
              <a:t>Internship</a:t>
            </a:r>
            <a:endParaRPr lang="en-US" sz="2400" dirty="0">
              <a:latin typeface="Georgia" pitchFamily="18" charset="0"/>
            </a:endParaRPr>
          </a:p>
          <a:p>
            <a:pPr marL="342796" indent="-342796" defTabSz="457059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en-US" sz="2400" dirty="0">
                <a:latin typeface="Georgia" pitchFamily="18" charset="0"/>
              </a:rPr>
              <a:t>Track Usage of ePortfolio in Job </a:t>
            </a:r>
            <a:r>
              <a:rPr lang="en-US" sz="2400" dirty="0" smtClean="0">
                <a:latin typeface="Georgia" pitchFamily="18" charset="0"/>
              </a:rPr>
              <a:t>Placement</a:t>
            </a:r>
            <a:endParaRPr lang="en-US" sz="24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1404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4248" y="1219200"/>
            <a:ext cx="762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</p:txBody>
      </p:sp>
      <p:pic>
        <p:nvPicPr>
          <p:cNvPr id="5" name="Picture 5" descr="MCBD06663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620" y="882433"/>
            <a:ext cx="5573253" cy="483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92100" y="5577840"/>
            <a:ext cx="7912100" cy="960120"/>
          </a:xfrm>
          <a:prstGeom prst="rect">
            <a:avLst/>
          </a:prstGeom>
        </p:spPr>
        <p:txBody>
          <a:bodyPr/>
          <a:lstStyle>
            <a:lvl1pPr algn="ctr" defTabSz="457059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Georgia" pitchFamily="18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Questions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21, 2016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CRPP League of Innovations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68654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3386CD6AC35144BBBE286FB891128E" ma:contentTypeVersion="1" ma:contentTypeDescription="Create a new document." ma:contentTypeScope="" ma:versionID="76433ccdfa96b94c472b991503d54e9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f2aa9ed40e72a78c3822fc753b43e87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037B4F-C608-4241-8B9C-8AB6BA6A9268}">
  <ds:schemaRefs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2006/documentManagement/types"/>
    <ds:schemaRef ds:uri="http://schemas.microsoft.com/sharepoint/v3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FC40920-D9B3-4F34-AF80-5AC1472358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A24418-DC91-4169-87D6-D74E06E285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4302</TotalTime>
  <Words>865</Words>
  <Application>Microsoft Office PowerPoint</Application>
  <PresentationFormat>On-screen Show (4:3)</PresentationFormat>
  <Paragraphs>181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Georgia</vt:lpstr>
      <vt:lpstr>Times New Roman</vt:lpstr>
      <vt:lpstr>Wingdings</vt:lpstr>
      <vt:lpstr>2_Office Theme</vt:lpstr>
      <vt:lpstr> </vt:lpstr>
      <vt:lpstr>CCIT Programs</vt:lpstr>
      <vt:lpstr>Internship Program</vt:lpstr>
      <vt:lpstr>Internship Statistics</vt:lpstr>
      <vt:lpstr>Internship Checklist</vt:lpstr>
      <vt:lpstr>Internship Checklist</vt:lpstr>
      <vt:lpstr>Internship Checklist</vt:lpstr>
      <vt:lpstr>Internship Preparation Issues</vt:lpstr>
      <vt:lpstr>Career Ready Skills</vt:lpstr>
      <vt:lpstr>Career On Demand Webinars</vt:lpstr>
      <vt:lpstr>Selected Career On Demand Webinars</vt:lpstr>
      <vt:lpstr>Embedding Process</vt:lpstr>
      <vt:lpstr>Faculty Involvement/Syllabus</vt:lpstr>
      <vt:lpstr>Model in MyCourses</vt:lpstr>
      <vt:lpstr>Preliminary Results Next Steps</vt:lpstr>
      <vt:lpstr>PowerPoint Presentation</vt:lpstr>
    </vt:vector>
  </TitlesOfParts>
  <Company>SPC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 Sabino</dc:creator>
  <cp:lastModifiedBy>Sharon Setterlind</cp:lastModifiedBy>
  <cp:revision>456</cp:revision>
  <cp:lastPrinted>2014-03-05T17:48:17Z</cp:lastPrinted>
  <dcterms:created xsi:type="dcterms:W3CDTF">2013-09-09T14:17:09Z</dcterms:created>
  <dcterms:modified xsi:type="dcterms:W3CDTF">2016-04-07T10:32:05Z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0x010100003386CD6AC35144BBBE286FB891128E</vt:lpwstr>
  </property>
</Properties>
</file>