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3" r:id="rId3"/>
    <p:sldId id="264" r:id="rId4"/>
    <p:sldId id="258" r:id="rId5"/>
    <p:sldId id="259" r:id="rId6"/>
    <p:sldId id="261" r:id="rId7"/>
    <p:sldId id="260" r:id="rId8"/>
    <p:sldId id="262" r:id="rId9"/>
    <p:sldId id="263" r:id="rId10"/>
    <p:sldId id="265" r:id="rId11"/>
    <p:sldId id="268" r:id="rId12"/>
    <p:sldId id="266" r:id="rId13"/>
    <p:sldId id="267" r:id="rId14"/>
    <p:sldId id="270" r:id="rId15"/>
    <p:sldId id="269" r:id="rId16"/>
    <p:sldId id="271" r:id="rId17"/>
    <p:sldId id="272" r:id="rId18"/>
    <p:sldId id="274" r:id="rId19"/>
    <p:sldId id="275" r:id="rId20"/>
    <p:sldId id="278"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0000"/>
    <a:srgbClr val="3A07B9"/>
    <a:srgbClr val="F30D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8" d="100"/>
          <a:sy n="88" d="100"/>
        </p:scale>
        <p:origin x="16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4/6/2016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4/6/2016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4/6/2016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4/6/2016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4/6/2016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4/6/2016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4/6/2016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4/6/2016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4/6/2016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4/6/2016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4/6/2016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4/6/2016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4/6/2016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4/6/2016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4/6/2016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4/6/2016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4/6/2016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4/6/2016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900" y="2733709"/>
            <a:ext cx="8735556" cy="1373070"/>
          </a:xfrm>
          <a:effectLst>
            <a:outerShdw blurRad="889000" dist="50800" dir="5400000" algn="ctr" rotWithShape="0">
              <a:srgbClr val="000000">
                <a:alpha val="99000"/>
              </a:srgbClr>
            </a:outerShdw>
          </a:effectLst>
          <a:scene3d>
            <a:camera prst="orthographicFront"/>
            <a:lightRig rig="threePt" dir="t"/>
          </a:scene3d>
          <a:sp3d>
            <a:bevelB prst="angle"/>
          </a:sp3d>
        </p:spPr>
        <p:txBody>
          <a:bodyPr/>
          <a:lstStyle/>
          <a:p>
            <a:pPr algn="ctr"/>
            <a:r>
              <a:rPr lang="en-US" sz="4800" i="1" dirty="0" smtClean="0">
                <a:solidFill>
                  <a:srgbClr val="FF0000"/>
                </a:solidFill>
                <a:effectLst>
                  <a:outerShdw blurRad="38100" dist="38100" dir="2700000" algn="tl">
                    <a:srgbClr val="000000">
                      <a:alpha val="43137"/>
                    </a:srgbClr>
                  </a:outerShdw>
                </a:effectLst>
              </a:rPr>
              <a:t>Blurred Lines</a:t>
            </a:r>
            <a:r>
              <a:rPr lang="en-US" sz="4800" dirty="0" smtClean="0">
                <a:solidFill>
                  <a:srgbClr val="FF0000"/>
                </a:solidFill>
              </a:rPr>
              <a:t>:</a:t>
            </a:r>
            <a:r>
              <a:rPr lang="en-US" sz="4800" dirty="0" smtClean="0"/>
              <a:t>  </a:t>
            </a:r>
            <a:br>
              <a:rPr lang="en-US" sz="4800" dirty="0" smtClean="0"/>
            </a:br>
            <a:r>
              <a:rPr lang="en-US" sz="3600" dirty="0" smtClean="0"/>
              <a:t>The Politics of Ethics in the Classroom</a:t>
            </a:r>
            <a:endParaRPr lang="en-US" sz="3600" dirty="0"/>
          </a:p>
        </p:txBody>
      </p:sp>
      <p:sp>
        <p:nvSpPr>
          <p:cNvPr id="3" name="Subtitle 2"/>
          <p:cNvSpPr>
            <a:spLocks noGrp="1"/>
          </p:cNvSpPr>
          <p:nvPr>
            <p:ph type="subTitle" idx="1"/>
          </p:nvPr>
        </p:nvSpPr>
        <p:spPr/>
        <p:txBody>
          <a:bodyPr/>
          <a:lstStyle/>
          <a:p>
            <a:pPr algn="ctr"/>
            <a:r>
              <a:rPr lang="en-US" dirty="0"/>
              <a:t>League of Innovation – 2016 Innovations Conference </a:t>
            </a:r>
            <a:endParaRPr lang="en-US" dirty="0" smtClean="0"/>
          </a:p>
          <a:p>
            <a:pPr algn="ctr"/>
            <a:r>
              <a:rPr lang="en-US" dirty="0" smtClean="0"/>
              <a:t>Chicago</a:t>
            </a:r>
            <a:r>
              <a:rPr lang="en-US" dirty="0"/>
              <a:t>, </a:t>
            </a:r>
            <a:r>
              <a:rPr lang="en-US" dirty="0" smtClean="0"/>
              <a:t>Illinois </a:t>
            </a:r>
            <a:endParaRPr lang="en-US" dirty="0"/>
          </a:p>
        </p:txBody>
      </p:sp>
      <p:sp>
        <p:nvSpPr>
          <p:cNvPr id="4" name="TextBox 3"/>
          <p:cNvSpPr txBox="1"/>
          <p:nvPr/>
        </p:nvSpPr>
        <p:spPr>
          <a:xfrm>
            <a:off x="9259908" y="2999396"/>
            <a:ext cx="2738907" cy="838691"/>
          </a:xfrm>
          <a:prstGeom prst="rect">
            <a:avLst/>
          </a:prstGeom>
          <a:noFill/>
        </p:spPr>
        <p:txBody>
          <a:bodyPr wrap="square" rtlCol="0">
            <a:spAutoFit/>
          </a:bodyPr>
          <a:lstStyle/>
          <a:p>
            <a:pPr algn="ctr"/>
            <a:r>
              <a:rPr lang="en-US" sz="1400" b="1" dirty="0" smtClean="0">
                <a:solidFill>
                  <a:schemeClr val="bg1"/>
                </a:solidFill>
              </a:rPr>
              <a:t>Ironda Joyce Campbell</a:t>
            </a:r>
          </a:p>
          <a:p>
            <a:pPr algn="ctr"/>
            <a:r>
              <a:rPr lang="en-US" sz="1200" b="1" dirty="0" smtClean="0">
                <a:solidFill>
                  <a:schemeClr val="bg1"/>
                </a:solidFill>
              </a:rPr>
              <a:t>Associate Professor</a:t>
            </a:r>
          </a:p>
          <a:p>
            <a:r>
              <a:rPr lang="en-US" sz="1050" b="1" dirty="0" smtClean="0">
                <a:solidFill>
                  <a:schemeClr val="bg1"/>
                </a:solidFill>
              </a:rPr>
              <a:t>Pierpont Community &amp; Technical College</a:t>
            </a:r>
          </a:p>
          <a:p>
            <a:pPr algn="ctr"/>
            <a:r>
              <a:rPr lang="en-US" sz="1200" b="1" dirty="0" smtClean="0">
                <a:solidFill>
                  <a:schemeClr val="bg1"/>
                </a:solidFill>
              </a:rPr>
              <a:t>Fairmont, WV 26554</a:t>
            </a:r>
            <a:endParaRPr lang="en-US" sz="1200" b="1" dirty="0">
              <a:solidFill>
                <a:schemeClr val="bg1"/>
              </a:solidFill>
            </a:endParaRPr>
          </a:p>
        </p:txBody>
      </p:sp>
    </p:spTree>
    <p:extLst>
      <p:ext uri="{BB962C8B-B14F-4D97-AF65-F5344CB8AC3E}">
        <p14:creationId xmlns:p14="http://schemas.microsoft.com/office/powerpoint/2010/main" val="29774573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300" i="1" dirty="0">
                <a:solidFill>
                  <a:srgbClr val="FF0000"/>
                </a:solidFill>
                <a:effectLst>
                  <a:outerShdw blurRad="38100" dist="38100" dir="2700000" algn="tl">
                    <a:srgbClr val="000000">
                      <a:alpha val="43137"/>
                    </a:srgbClr>
                  </a:outerShdw>
                </a:effectLst>
              </a:rPr>
              <a:t>Blurred Lines</a:t>
            </a:r>
            <a:r>
              <a:rPr lang="en-US" sz="5300" dirty="0">
                <a:solidFill>
                  <a:srgbClr val="FF0000"/>
                </a:solidFill>
              </a:rPr>
              <a:t>:</a:t>
            </a:r>
            <a:r>
              <a:rPr lang="en-US" sz="5300" dirty="0">
                <a:solidFill>
                  <a:prstClr val="white"/>
                </a:solidFill>
              </a:rPr>
              <a:t>  </a:t>
            </a:r>
            <a:r>
              <a:rPr lang="en-US" sz="4800" dirty="0" smtClean="0">
                <a:solidFill>
                  <a:prstClr val="white"/>
                </a:solidFill>
              </a:rPr>
              <a:t/>
            </a:r>
            <a:br>
              <a:rPr lang="en-US" sz="4800" dirty="0" smtClean="0">
                <a:solidFill>
                  <a:prstClr val="white"/>
                </a:solidFill>
              </a:rPr>
            </a:br>
            <a:r>
              <a:rPr lang="en-US" sz="4800" dirty="0" smtClean="0">
                <a:solidFill>
                  <a:prstClr val="white"/>
                </a:solidFill>
              </a:rPr>
              <a:t>The </a:t>
            </a:r>
            <a:r>
              <a:rPr lang="en-US" sz="4800" dirty="0">
                <a:solidFill>
                  <a:prstClr val="white"/>
                </a:solidFill>
              </a:rPr>
              <a:t>Politics of Ethics in the Classroom</a:t>
            </a:r>
            <a:endParaRPr lang="en-US" dirty="0"/>
          </a:p>
        </p:txBody>
      </p:sp>
      <p:sp>
        <p:nvSpPr>
          <p:cNvPr id="3" name="Content Placeholder 2"/>
          <p:cNvSpPr>
            <a:spLocks noGrp="1"/>
          </p:cNvSpPr>
          <p:nvPr>
            <p:ph idx="1"/>
          </p:nvPr>
        </p:nvSpPr>
        <p:spPr>
          <a:xfrm>
            <a:off x="388221" y="2882973"/>
            <a:ext cx="10800479" cy="2946327"/>
          </a:xfrm>
          <a:solidFill>
            <a:schemeClr val="bg1"/>
          </a:solidFill>
        </p:spPr>
        <p:txBody>
          <a:bodyPr>
            <a:normAutofit/>
          </a:bodyPr>
          <a:lstStyle/>
          <a:p>
            <a:pPr marL="0" indent="0">
              <a:buNone/>
            </a:pPr>
            <a:r>
              <a:rPr lang="en-US" sz="3200" b="1" i="1" dirty="0">
                <a:solidFill>
                  <a:srgbClr val="FF0000"/>
                </a:solidFill>
              </a:rPr>
              <a:t>What is ethical is not always concrete or objective, but rather </a:t>
            </a:r>
            <a:r>
              <a:rPr lang="en-US" sz="3200" b="1" i="1" dirty="0"/>
              <a:t>contextual</a:t>
            </a:r>
            <a:r>
              <a:rPr lang="en-US" sz="3200" b="1" i="1" dirty="0">
                <a:solidFill>
                  <a:srgbClr val="FF0000"/>
                </a:solidFill>
              </a:rPr>
              <a:t>—especially in creative, philosophical, and experiential learning. The concept of ethics within the learning environment versus established codes of ethics is </a:t>
            </a:r>
            <a:r>
              <a:rPr lang="en-US" sz="3200" b="1" i="1" dirty="0" smtClean="0">
                <a:solidFill>
                  <a:srgbClr val="FF0000"/>
                </a:solidFill>
              </a:rPr>
              <a:t>discussed</a:t>
            </a:r>
            <a:r>
              <a:rPr lang="en-US" sz="3200" b="1" dirty="0" smtClean="0">
                <a:solidFill>
                  <a:srgbClr val="FF0000"/>
                </a:solidFill>
              </a:rPr>
              <a:t>.  </a:t>
            </a:r>
            <a:r>
              <a:rPr lang="en-US" sz="1400" b="1" dirty="0" smtClean="0">
                <a:solidFill>
                  <a:srgbClr val="FFFF00"/>
                </a:solidFill>
              </a:rPr>
              <a:t>Ironda J. Campbell</a:t>
            </a:r>
          </a:p>
          <a:p>
            <a:pPr marL="0" indent="0">
              <a:buNone/>
            </a:pPr>
            <a:endParaRPr lang="en-US" b="1" dirty="0">
              <a:solidFill>
                <a:schemeClr val="bg1"/>
              </a:solidFill>
            </a:endParaRPr>
          </a:p>
        </p:txBody>
      </p:sp>
      <p:sp>
        <p:nvSpPr>
          <p:cNvPr id="7" name="Rectangle 6"/>
          <p:cNvSpPr/>
          <p:nvPr/>
        </p:nvSpPr>
        <p:spPr>
          <a:xfrm>
            <a:off x="10591800" y="784136"/>
            <a:ext cx="1689100" cy="938719"/>
          </a:xfrm>
          <a:prstGeom prst="rect">
            <a:avLst/>
          </a:prstGeom>
        </p:spPr>
        <p:txBody>
          <a:bodyPr wrap="square">
            <a:spAutoFit/>
          </a:bodyPr>
          <a:lstStyle/>
          <a:p>
            <a:pPr algn="ctr"/>
            <a:r>
              <a:rPr lang="en-US" sz="1100" b="1" dirty="0">
                <a:solidFill>
                  <a:schemeClr val="bg1"/>
                </a:solidFill>
              </a:rPr>
              <a:t>Ironda Joyce Campbell</a:t>
            </a:r>
          </a:p>
          <a:p>
            <a:pPr algn="ctr"/>
            <a:r>
              <a:rPr lang="en-US" sz="1100" b="1" dirty="0">
                <a:solidFill>
                  <a:schemeClr val="bg1"/>
                </a:solidFill>
              </a:rPr>
              <a:t>Associate Professor</a:t>
            </a:r>
          </a:p>
          <a:p>
            <a:pPr algn="ctr"/>
            <a:r>
              <a:rPr lang="en-US" sz="1100" b="1" dirty="0">
                <a:solidFill>
                  <a:schemeClr val="bg1"/>
                </a:solidFill>
              </a:rPr>
              <a:t>Pierpont Community &amp; Technical College</a:t>
            </a:r>
          </a:p>
          <a:p>
            <a:pPr algn="ctr"/>
            <a:r>
              <a:rPr lang="en-US" sz="1100" b="1" dirty="0">
                <a:solidFill>
                  <a:schemeClr val="bg1"/>
                </a:solidFill>
              </a:rPr>
              <a:t>Fairmont, WV 26554</a:t>
            </a:r>
            <a:endParaRPr lang="en-US" sz="1100" dirty="0"/>
          </a:p>
        </p:txBody>
      </p:sp>
    </p:spTree>
    <p:extLst>
      <p:ext uri="{BB962C8B-B14F-4D97-AF65-F5344CB8AC3E}">
        <p14:creationId xmlns:p14="http://schemas.microsoft.com/office/powerpoint/2010/main" val="9332261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400" b="1" dirty="0" err="1">
                <a:solidFill>
                  <a:srgbClr val="FF0000"/>
                </a:solidFill>
              </a:rPr>
              <a:t>Elie</a:t>
            </a:r>
            <a:r>
              <a:rPr lang="en-US" sz="5400" b="1" dirty="0">
                <a:solidFill>
                  <a:srgbClr val="FF0000"/>
                </a:solidFill>
              </a:rPr>
              <a:t> </a:t>
            </a:r>
            <a:r>
              <a:rPr lang="en-US" sz="5400" b="1" dirty="0" smtClean="0">
                <a:solidFill>
                  <a:srgbClr val="FF0000"/>
                </a:solidFill>
              </a:rPr>
              <a:t>Wiesel </a:t>
            </a:r>
            <a:r>
              <a:rPr lang="en-US" sz="5400" b="1" dirty="0" smtClean="0">
                <a:solidFill>
                  <a:srgbClr val="FFFF00"/>
                </a:solidFill>
              </a:rPr>
              <a:t>on </a:t>
            </a:r>
            <a:r>
              <a:rPr lang="en-US" sz="5400" b="1" i="1" dirty="0" smtClean="0">
                <a:solidFill>
                  <a:srgbClr val="FFFF00"/>
                </a:solidFill>
              </a:rPr>
              <a:t>Ethics</a:t>
            </a:r>
            <a:r>
              <a:rPr lang="en-US" sz="5400" b="1" dirty="0" smtClean="0">
                <a:solidFill>
                  <a:srgbClr val="FFFF00"/>
                </a:solidFill>
              </a:rPr>
              <a:t>                                     </a:t>
            </a:r>
            <a:r>
              <a:rPr lang="en-US" sz="4000" b="1" dirty="0" smtClean="0"/>
              <a:t>Laureate, </a:t>
            </a:r>
            <a:r>
              <a:rPr lang="en-US" sz="4000" b="1" dirty="0"/>
              <a:t>1986 Nobel Prize for Peace</a:t>
            </a:r>
            <a:endParaRPr lang="en-US" sz="4000" dirty="0"/>
          </a:p>
        </p:txBody>
      </p:sp>
      <p:pic>
        <p:nvPicPr>
          <p:cNvPr id="2050" name="Picture 2" descr="elie wiesel"/>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7257" y="2191654"/>
            <a:ext cx="4572000" cy="252548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490200" y="680728"/>
            <a:ext cx="1745343" cy="938719"/>
          </a:xfrm>
          <a:prstGeom prst="rect">
            <a:avLst/>
          </a:prstGeom>
        </p:spPr>
        <p:txBody>
          <a:bodyPr wrap="square">
            <a:spAutoFit/>
          </a:bodyPr>
          <a:lstStyle/>
          <a:p>
            <a:pPr algn="ctr"/>
            <a:r>
              <a:rPr lang="en-US" sz="1100" b="1" dirty="0">
                <a:solidFill>
                  <a:schemeClr val="bg1"/>
                </a:solidFill>
              </a:rPr>
              <a:t>Ironda Joyce Campbell</a:t>
            </a:r>
          </a:p>
          <a:p>
            <a:pPr algn="ctr"/>
            <a:r>
              <a:rPr lang="en-US" sz="1100" b="1" dirty="0">
                <a:solidFill>
                  <a:schemeClr val="bg1"/>
                </a:solidFill>
              </a:rPr>
              <a:t>Associate Professor</a:t>
            </a:r>
          </a:p>
          <a:p>
            <a:pPr algn="ctr"/>
            <a:r>
              <a:rPr lang="en-US" sz="1100" b="1" dirty="0">
                <a:solidFill>
                  <a:schemeClr val="bg1"/>
                </a:solidFill>
              </a:rPr>
              <a:t>Pierpont Community &amp; Technical College</a:t>
            </a:r>
          </a:p>
          <a:p>
            <a:pPr algn="ctr"/>
            <a:r>
              <a:rPr lang="en-US" sz="1100" b="1" dirty="0">
                <a:solidFill>
                  <a:schemeClr val="bg1"/>
                </a:solidFill>
              </a:rPr>
              <a:t>Fairmont, WV 26554</a:t>
            </a:r>
            <a:endParaRPr lang="en-US" sz="1100" dirty="0"/>
          </a:p>
        </p:txBody>
      </p:sp>
      <p:sp>
        <p:nvSpPr>
          <p:cNvPr id="5" name="TextBox 4"/>
          <p:cNvSpPr txBox="1"/>
          <p:nvPr/>
        </p:nvSpPr>
        <p:spPr>
          <a:xfrm>
            <a:off x="486228" y="4731669"/>
            <a:ext cx="11371943" cy="1938992"/>
          </a:xfrm>
          <a:prstGeom prst="rect">
            <a:avLst/>
          </a:prstGeom>
          <a:noFill/>
        </p:spPr>
        <p:txBody>
          <a:bodyPr wrap="square" rtlCol="0">
            <a:spAutoFit/>
          </a:bodyPr>
          <a:lstStyle/>
          <a:p>
            <a:r>
              <a:rPr lang="en-US" b="1" i="1" dirty="0">
                <a:solidFill>
                  <a:schemeClr val="bg1"/>
                </a:solidFill>
              </a:rPr>
              <a:t>Some 20 years ago my [wife] and I were thinking about new projects…of course we thought the theme of ethics must be predominant, whatever we do…too few people talk about it… they talk about the economy, </a:t>
            </a:r>
            <a:r>
              <a:rPr lang="en-US" b="1" i="1" dirty="0" smtClean="0">
                <a:solidFill>
                  <a:schemeClr val="bg1"/>
                </a:solidFill>
              </a:rPr>
              <a:t>sociology ...</a:t>
            </a:r>
            <a:r>
              <a:rPr lang="en-US" b="1" i="1" dirty="0">
                <a:solidFill>
                  <a:schemeClr val="bg1"/>
                </a:solidFill>
              </a:rPr>
              <a:t>about </a:t>
            </a:r>
            <a:r>
              <a:rPr lang="en-US" b="1" i="1" dirty="0" smtClean="0">
                <a:solidFill>
                  <a:schemeClr val="bg1"/>
                </a:solidFill>
              </a:rPr>
              <a:t>politics</a:t>
            </a:r>
            <a:r>
              <a:rPr lang="en-US" b="1" i="1" dirty="0">
                <a:solidFill>
                  <a:schemeClr val="bg1"/>
                </a:solidFill>
              </a:rPr>
              <a:t>… </a:t>
            </a:r>
            <a:r>
              <a:rPr lang="en-US" b="1" i="1" dirty="0" smtClean="0">
                <a:solidFill>
                  <a:schemeClr val="bg1"/>
                </a:solidFill>
              </a:rPr>
              <a:t>The </a:t>
            </a:r>
            <a:r>
              <a:rPr lang="en-US" b="1" i="1" dirty="0">
                <a:solidFill>
                  <a:schemeClr val="bg1"/>
                </a:solidFill>
              </a:rPr>
              <a:t>question is where is </a:t>
            </a:r>
            <a:r>
              <a:rPr lang="en-US" b="1" i="1" dirty="0" smtClean="0">
                <a:solidFill>
                  <a:schemeClr val="bg1"/>
                </a:solidFill>
              </a:rPr>
              <a:t>ethics </a:t>
            </a:r>
            <a:r>
              <a:rPr lang="en-US" b="1" i="1" dirty="0">
                <a:solidFill>
                  <a:schemeClr val="bg1"/>
                </a:solidFill>
              </a:rPr>
              <a:t>in all of </a:t>
            </a:r>
            <a:r>
              <a:rPr lang="en-US" b="1" i="1" dirty="0" smtClean="0">
                <a:solidFill>
                  <a:schemeClr val="bg1"/>
                </a:solidFill>
              </a:rPr>
              <a:t>this?...</a:t>
            </a:r>
            <a:r>
              <a:rPr lang="en-US" b="1" i="1" dirty="0">
                <a:solidFill>
                  <a:schemeClr val="bg1"/>
                </a:solidFill>
              </a:rPr>
              <a:t>where is ethics? We don’t talk about ethics</a:t>
            </a:r>
            <a:r>
              <a:rPr lang="en-US" b="1" i="1" dirty="0" smtClean="0">
                <a:solidFill>
                  <a:schemeClr val="bg1"/>
                </a:solidFill>
              </a:rPr>
              <a:t>….</a:t>
            </a:r>
          </a:p>
          <a:p>
            <a:endParaRPr lang="en-US" sz="1600" b="1" dirty="0" smtClean="0">
              <a:solidFill>
                <a:schemeClr val="bg1"/>
              </a:solidFill>
            </a:endParaRPr>
          </a:p>
          <a:p>
            <a:r>
              <a:rPr lang="en-US" sz="1400" b="1" dirty="0" smtClean="0">
                <a:solidFill>
                  <a:schemeClr val="bg1"/>
                </a:solidFill>
              </a:rPr>
              <a:t>The </a:t>
            </a:r>
            <a:r>
              <a:rPr lang="en-US" sz="1400" b="1" dirty="0" err="1">
                <a:solidFill>
                  <a:schemeClr val="bg1"/>
                </a:solidFill>
              </a:rPr>
              <a:t>Elie</a:t>
            </a:r>
            <a:r>
              <a:rPr lang="en-US" sz="1400" b="1" dirty="0">
                <a:solidFill>
                  <a:schemeClr val="bg1"/>
                </a:solidFill>
              </a:rPr>
              <a:t> Wiesel Foundation Prize in </a:t>
            </a:r>
            <a:r>
              <a:rPr lang="en-US" sz="1400" b="1" dirty="0" smtClean="0">
                <a:solidFill>
                  <a:schemeClr val="bg1"/>
                </a:solidFill>
              </a:rPr>
              <a:t>Ethics:  20 </a:t>
            </a:r>
            <a:r>
              <a:rPr lang="en-US" sz="1400" b="1" dirty="0">
                <a:solidFill>
                  <a:schemeClr val="bg1"/>
                </a:solidFill>
              </a:rPr>
              <a:t>years of ethical leadership </a:t>
            </a:r>
            <a:r>
              <a:rPr lang="en-US" sz="1400" b="1" dirty="0" smtClean="0">
                <a:solidFill>
                  <a:schemeClr val="bg1"/>
                </a:solidFill>
              </a:rPr>
              <a:t>(2016).  </a:t>
            </a:r>
            <a:r>
              <a:rPr lang="en-US" sz="1400" b="1" dirty="0">
                <a:solidFill>
                  <a:schemeClr val="bg1"/>
                </a:solidFill>
              </a:rPr>
              <a:t>Retrieved from </a:t>
            </a:r>
            <a:endParaRPr lang="en-US" sz="1400" b="1" dirty="0" smtClean="0">
              <a:solidFill>
                <a:schemeClr val="bg1"/>
              </a:solidFill>
            </a:endParaRPr>
          </a:p>
          <a:p>
            <a:r>
              <a:rPr lang="en-US" sz="1400" b="1" dirty="0">
                <a:solidFill>
                  <a:schemeClr val="bg1"/>
                </a:solidFill>
              </a:rPr>
              <a:t> </a:t>
            </a:r>
            <a:r>
              <a:rPr lang="en-US" sz="1400" b="1" dirty="0" smtClean="0">
                <a:solidFill>
                  <a:schemeClr val="bg1"/>
                </a:solidFill>
              </a:rPr>
              <a:t>         https</a:t>
            </a:r>
            <a:r>
              <a:rPr lang="en-US" sz="1400" b="1" dirty="0">
                <a:solidFill>
                  <a:schemeClr val="bg1"/>
                </a:solidFill>
              </a:rPr>
              <a:t>://</a:t>
            </a:r>
            <a:r>
              <a:rPr lang="en-US" sz="1400" b="1" dirty="0" smtClean="0">
                <a:solidFill>
                  <a:schemeClr val="bg1"/>
                </a:solidFill>
              </a:rPr>
              <a:t>www.youtube.com/watch?v=Rr3jhs-pocQ</a:t>
            </a:r>
            <a:endParaRPr lang="en-US" sz="1400" b="1" dirty="0">
              <a:solidFill>
                <a:schemeClr val="bg1"/>
              </a:solidFill>
            </a:endParaRPr>
          </a:p>
        </p:txBody>
      </p:sp>
    </p:spTree>
    <p:extLst>
      <p:ext uri="{BB962C8B-B14F-4D97-AF65-F5344CB8AC3E}">
        <p14:creationId xmlns:p14="http://schemas.microsoft.com/office/powerpoint/2010/main" val="19891655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smtClean="0">
                <a:solidFill>
                  <a:srgbClr val="FF0000"/>
                </a:solidFill>
              </a:rPr>
              <a:t>WORD ASSOCIATION</a:t>
            </a:r>
            <a:endParaRPr lang="en-US" sz="5400" b="1" dirty="0">
              <a:solidFill>
                <a:srgbClr val="FF0000"/>
              </a:solidFill>
            </a:endParaRPr>
          </a:p>
        </p:txBody>
      </p:sp>
      <p:sp>
        <p:nvSpPr>
          <p:cNvPr id="3" name="Content Placeholder 2"/>
          <p:cNvSpPr>
            <a:spLocks noGrp="1"/>
          </p:cNvSpPr>
          <p:nvPr>
            <p:ph idx="1"/>
          </p:nvPr>
        </p:nvSpPr>
        <p:spPr>
          <a:xfrm>
            <a:off x="680321" y="2390662"/>
            <a:ext cx="9613861" cy="3599316"/>
          </a:xfrm>
        </p:spPr>
        <p:txBody>
          <a:bodyPr>
            <a:normAutofit fontScale="92500" lnSpcReduction="10000"/>
          </a:bodyPr>
          <a:lstStyle/>
          <a:p>
            <a:endParaRPr lang="en-US" dirty="0" smtClean="0"/>
          </a:p>
          <a:p>
            <a:pPr marL="0" indent="0">
              <a:buNone/>
            </a:pPr>
            <a:r>
              <a:rPr lang="en-US" sz="5400" b="1" dirty="0" smtClean="0">
                <a:solidFill>
                  <a:schemeClr val="bg1"/>
                </a:solidFill>
              </a:rPr>
              <a:t>I’ll say a word.  Write the first word that comes to mind.</a:t>
            </a:r>
          </a:p>
          <a:p>
            <a:pPr marL="0" indent="0">
              <a:buNone/>
            </a:pPr>
            <a:endParaRPr lang="en-US" sz="4800" b="1" dirty="0" smtClean="0">
              <a:solidFill>
                <a:schemeClr val="bg1"/>
              </a:solidFill>
            </a:endParaRPr>
          </a:p>
          <a:p>
            <a:pPr marL="0" indent="0" algn="ctr">
              <a:buNone/>
            </a:pPr>
            <a:r>
              <a:rPr lang="en-US" sz="4800" b="1" dirty="0" smtClean="0">
                <a:solidFill>
                  <a:srgbClr val="FFFF00"/>
                </a:solidFill>
              </a:rPr>
              <a:t>ONLY </a:t>
            </a:r>
            <a:r>
              <a:rPr lang="en-US" sz="7100" b="1" dirty="0">
                <a:solidFill>
                  <a:srgbClr val="FFFF00"/>
                </a:solidFill>
              </a:rPr>
              <a:t>ONE</a:t>
            </a:r>
            <a:r>
              <a:rPr lang="en-US" sz="4800" b="1" dirty="0">
                <a:solidFill>
                  <a:srgbClr val="FFFF00"/>
                </a:solidFill>
              </a:rPr>
              <a:t> </a:t>
            </a:r>
            <a:r>
              <a:rPr lang="en-US" sz="4800" b="1" dirty="0" smtClean="0">
                <a:solidFill>
                  <a:srgbClr val="FFFF00"/>
                </a:solidFill>
              </a:rPr>
              <a:t>WORD!</a:t>
            </a:r>
            <a:endParaRPr lang="en-US" sz="4800" b="1" dirty="0">
              <a:solidFill>
                <a:srgbClr val="FFFF00"/>
              </a:solidFill>
            </a:endParaRPr>
          </a:p>
        </p:txBody>
      </p:sp>
      <p:sp>
        <p:nvSpPr>
          <p:cNvPr id="4" name="TextBox 3"/>
          <p:cNvSpPr txBox="1"/>
          <p:nvPr/>
        </p:nvSpPr>
        <p:spPr>
          <a:xfrm>
            <a:off x="10421471" y="699247"/>
            <a:ext cx="1896035" cy="1215717"/>
          </a:xfrm>
          <a:prstGeom prst="rect">
            <a:avLst/>
          </a:prstGeom>
          <a:noFill/>
        </p:spPr>
        <p:txBody>
          <a:bodyPr wrap="square" rtlCol="0">
            <a:spAutoFit/>
          </a:bodyPr>
          <a:lstStyle/>
          <a:p>
            <a:pPr algn="ctr"/>
            <a:r>
              <a:rPr lang="en-US" sz="1100" b="1" dirty="0">
                <a:solidFill>
                  <a:schemeClr val="bg1"/>
                </a:solidFill>
              </a:rPr>
              <a:t>Ironda Joyce Campbell</a:t>
            </a:r>
          </a:p>
          <a:p>
            <a:pPr algn="ctr"/>
            <a:r>
              <a:rPr lang="en-US" sz="1100" b="1" dirty="0">
                <a:solidFill>
                  <a:schemeClr val="bg1"/>
                </a:solidFill>
              </a:rPr>
              <a:t>Associate Professor</a:t>
            </a:r>
          </a:p>
          <a:p>
            <a:pPr algn="ctr"/>
            <a:r>
              <a:rPr lang="en-US" sz="1100" b="1" dirty="0">
                <a:solidFill>
                  <a:schemeClr val="bg1"/>
                </a:solidFill>
              </a:rPr>
              <a:t>Pierpont Community &amp; Technical College</a:t>
            </a:r>
          </a:p>
          <a:p>
            <a:pPr algn="ctr"/>
            <a:r>
              <a:rPr lang="en-US" sz="1100" b="1" dirty="0">
                <a:solidFill>
                  <a:schemeClr val="bg1"/>
                </a:solidFill>
              </a:rPr>
              <a:t>Fairmont, WV 26554</a:t>
            </a:r>
          </a:p>
          <a:p>
            <a:endParaRPr lang="en-US" dirty="0"/>
          </a:p>
        </p:txBody>
      </p:sp>
    </p:spTree>
    <p:extLst>
      <p:ext uri="{BB962C8B-B14F-4D97-AF65-F5344CB8AC3E}">
        <p14:creationId xmlns:p14="http://schemas.microsoft.com/office/powerpoint/2010/main" val="37965077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b="1" dirty="0">
                <a:solidFill>
                  <a:srgbClr val="FF0000"/>
                </a:solidFill>
              </a:rPr>
              <a:t>WORD ASSOCIATION</a:t>
            </a:r>
            <a:endParaRPr lang="en-US" dirty="0"/>
          </a:p>
        </p:txBody>
      </p:sp>
      <p:sp>
        <p:nvSpPr>
          <p:cNvPr id="3" name="Content Placeholder 2"/>
          <p:cNvSpPr>
            <a:spLocks noGrp="1"/>
          </p:cNvSpPr>
          <p:nvPr>
            <p:ph idx="1"/>
          </p:nvPr>
        </p:nvSpPr>
        <p:spPr>
          <a:xfrm>
            <a:off x="810950" y="3018974"/>
            <a:ext cx="9613861" cy="1523846"/>
          </a:xfrm>
          <a:noFill/>
          <a:ln>
            <a:noFill/>
          </a:ln>
        </p:spPr>
        <p:txBody>
          <a:bodyPr>
            <a:normAutofit/>
          </a:bodyPr>
          <a:lstStyle/>
          <a:p>
            <a:pPr marL="0" indent="0" algn="ctr">
              <a:buNone/>
            </a:pPr>
            <a:r>
              <a:rPr lang="en-US" sz="9600" b="1" dirty="0" smtClean="0">
                <a:solidFill>
                  <a:srgbClr val="FFFF00"/>
                </a:solidFill>
                <a:effectLst>
                  <a:outerShdw blurRad="38100" dist="38100" dir="2700000" algn="tl">
                    <a:srgbClr val="000000">
                      <a:alpha val="43137"/>
                    </a:srgbClr>
                  </a:outerShdw>
                </a:effectLst>
                <a:latin typeface="Arial Black" panose="020B0A04020102020204" pitchFamily="34" charset="0"/>
              </a:rPr>
              <a:t>ETHICS</a:t>
            </a:r>
            <a:endParaRPr lang="en-US" sz="9600" b="1"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4" name="TextBox 3"/>
          <p:cNvSpPr txBox="1"/>
          <p:nvPr/>
        </p:nvSpPr>
        <p:spPr>
          <a:xfrm>
            <a:off x="10555941" y="734212"/>
            <a:ext cx="1734671" cy="1215717"/>
          </a:xfrm>
          <a:prstGeom prst="rect">
            <a:avLst/>
          </a:prstGeom>
          <a:noFill/>
        </p:spPr>
        <p:txBody>
          <a:bodyPr wrap="square" rtlCol="0">
            <a:spAutoFit/>
          </a:bodyPr>
          <a:lstStyle/>
          <a:p>
            <a:r>
              <a:rPr lang="en-US" sz="1100" b="1" dirty="0">
                <a:solidFill>
                  <a:schemeClr val="bg1"/>
                </a:solidFill>
              </a:rPr>
              <a:t>Ironda Joyce Campbell</a:t>
            </a:r>
          </a:p>
          <a:p>
            <a:pPr algn="ctr"/>
            <a:r>
              <a:rPr lang="en-US" sz="1100" b="1" dirty="0">
                <a:solidFill>
                  <a:schemeClr val="bg1"/>
                </a:solidFill>
              </a:rPr>
              <a:t>Associate Professor</a:t>
            </a:r>
          </a:p>
          <a:p>
            <a:pPr algn="ctr"/>
            <a:r>
              <a:rPr lang="en-US" sz="1100" b="1" dirty="0">
                <a:solidFill>
                  <a:schemeClr val="bg1"/>
                </a:solidFill>
              </a:rPr>
              <a:t>Pierpont Community &amp; Technical College</a:t>
            </a:r>
          </a:p>
          <a:p>
            <a:pPr algn="ctr"/>
            <a:r>
              <a:rPr lang="en-US" sz="1100" b="1" dirty="0">
                <a:solidFill>
                  <a:schemeClr val="bg1"/>
                </a:solidFill>
              </a:rPr>
              <a:t>Fairmont, WV 26554</a:t>
            </a:r>
          </a:p>
          <a:p>
            <a:endParaRPr lang="en-US" dirty="0"/>
          </a:p>
        </p:txBody>
      </p:sp>
    </p:spTree>
    <p:extLst>
      <p:ext uri="{BB962C8B-B14F-4D97-AF65-F5344CB8AC3E}">
        <p14:creationId xmlns:p14="http://schemas.microsoft.com/office/powerpoint/2010/main" val="28012797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a:solidFill>
                  <a:srgbClr val="FF0000"/>
                </a:solidFill>
              </a:rPr>
              <a:t>WORD </a:t>
            </a:r>
            <a:r>
              <a:rPr lang="en-US" sz="5400" b="1" dirty="0" smtClean="0">
                <a:solidFill>
                  <a:srgbClr val="FF0000"/>
                </a:solidFill>
              </a:rPr>
              <a:t>ASSOCIATION: </a:t>
            </a:r>
            <a:r>
              <a:rPr lang="en-US" sz="5400" b="1" dirty="0" smtClean="0">
                <a:solidFill>
                  <a:srgbClr val="FFFF00"/>
                </a:solidFill>
                <a:latin typeface="Arial Black" panose="020B0A04020102020204" pitchFamily="34" charset="0"/>
              </a:rPr>
              <a:t>ETHICS</a:t>
            </a:r>
            <a:endParaRPr lang="en-US" sz="5400" dirty="0">
              <a:solidFill>
                <a:srgbClr val="FFFF00"/>
              </a:solidFill>
              <a:latin typeface="Arial Black" panose="020B0A04020102020204" pitchFamily="34" charset="0"/>
            </a:endParaRPr>
          </a:p>
        </p:txBody>
      </p:sp>
      <p:sp>
        <p:nvSpPr>
          <p:cNvPr id="3" name="Content Placeholder 2"/>
          <p:cNvSpPr>
            <a:spLocks noGrp="1"/>
          </p:cNvSpPr>
          <p:nvPr>
            <p:ph idx="1"/>
          </p:nvPr>
        </p:nvSpPr>
        <p:spPr>
          <a:xfrm>
            <a:off x="1315321" y="3606873"/>
            <a:ext cx="9613861" cy="939727"/>
          </a:xfrm>
        </p:spPr>
        <p:txBody>
          <a:bodyPr>
            <a:normAutofit/>
          </a:bodyPr>
          <a:lstStyle/>
          <a:p>
            <a:pPr marL="0" indent="0" algn="ctr">
              <a:buNone/>
            </a:pPr>
            <a:r>
              <a:rPr lang="en-US" sz="4400" b="1" dirty="0" smtClean="0">
                <a:latin typeface="Arial Black" panose="020B0A04020102020204" pitchFamily="34" charset="0"/>
              </a:rPr>
              <a:t>YOUR </a:t>
            </a:r>
            <a:r>
              <a:rPr lang="en-US" sz="4400" b="1" dirty="0" smtClean="0">
                <a:latin typeface="Arial Black" panose="020B0A04020102020204" pitchFamily="34" charset="0"/>
              </a:rPr>
              <a:t>WORDS…</a:t>
            </a:r>
            <a:endParaRPr lang="en-US" sz="2000" b="1" dirty="0">
              <a:latin typeface="Arial Black" panose="020B0A04020102020204" pitchFamily="34" charset="0"/>
            </a:endParaRPr>
          </a:p>
        </p:txBody>
      </p:sp>
      <p:sp>
        <p:nvSpPr>
          <p:cNvPr id="4" name="Rectangle 3"/>
          <p:cNvSpPr/>
          <p:nvPr/>
        </p:nvSpPr>
        <p:spPr>
          <a:xfrm>
            <a:off x="10496803" y="799624"/>
            <a:ext cx="1766178" cy="938719"/>
          </a:xfrm>
          <a:prstGeom prst="rect">
            <a:avLst/>
          </a:prstGeom>
        </p:spPr>
        <p:txBody>
          <a:bodyPr wrap="square">
            <a:spAutoFit/>
          </a:bodyPr>
          <a:lstStyle/>
          <a:p>
            <a:pPr algn="ctr"/>
            <a:r>
              <a:rPr lang="en-US" sz="1100" b="1" dirty="0">
                <a:solidFill>
                  <a:schemeClr val="bg1"/>
                </a:solidFill>
              </a:rPr>
              <a:t>Ironda Joyce Campbell</a:t>
            </a:r>
          </a:p>
          <a:p>
            <a:pPr algn="ctr"/>
            <a:r>
              <a:rPr lang="en-US" sz="1100" b="1" dirty="0">
                <a:solidFill>
                  <a:schemeClr val="bg1"/>
                </a:solidFill>
              </a:rPr>
              <a:t>Associate Professor</a:t>
            </a:r>
          </a:p>
          <a:p>
            <a:pPr algn="ctr"/>
            <a:r>
              <a:rPr lang="en-US" sz="1100" b="1" dirty="0">
                <a:solidFill>
                  <a:schemeClr val="bg1"/>
                </a:solidFill>
              </a:rPr>
              <a:t>Pierpont Community &amp; Technical College</a:t>
            </a:r>
          </a:p>
          <a:p>
            <a:pPr algn="ctr"/>
            <a:r>
              <a:rPr lang="en-US" sz="1100" b="1" dirty="0">
                <a:solidFill>
                  <a:schemeClr val="bg1"/>
                </a:solidFill>
              </a:rPr>
              <a:t>Fairmont, WV 26554</a:t>
            </a:r>
          </a:p>
        </p:txBody>
      </p:sp>
    </p:spTree>
    <p:extLst>
      <p:ext uri="{BB962C8B-B14F-4D97-AF65-F5344CB8AC3E}">
        <p14:creationId xmlns:p14="http://schemas.microsoft.com/office/powerpoint/2010/main" val="29692687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FF0000"/>
                </a:solidFill>
              </a:rPr>
              <a:t>DEFINITION:  </a:t>
            </a:r>
            <a:r>
              <a:rPr lang="en-US" sz="7200" b="1" dirty="0" smtClean="0">
                <a:solidFill>
                  <a:srgbClr val="FFFF00"/>
                </a:solidFill>
                <a:latin typeface="Arial Black" panose="020B0A04020102020204" pitchFamily="34" charset="0"/>
              </a:rPr>
              <a:t>ETHICS</a:t>
            </a:r>
            <a:endParaRPr lang="en-US" sz="7200" dirty="0">
              <a:solidFill>
                <a:srgbClr val="FFFF00"/>
              </a:solidFill>
              <a:latin typeface="Arial Black" panose="020B0A04020102020204" pitchFamily="34" charset="0"/>
            </a:endParaRPr>
          </a:p>
        </p:txBody>
      </p:sp>
      <p:sp>
        <p:nvSpPr>
          <p:cNvPr id="3" name="Content Placeholder 2"/>
          <p:cNvSpPr>
            <a:spLocks noGrp="1"/>
          </p:cNvSpPr>
          <p:nvPr>
            <p:ph idx="1"/>
          </p:nvPr>
        </p:nvSpPr>
        <p:spPr>
          <a:xfrm>
            <a:off x="680321" y="1907856"/>
            <a:ext cx="10893728" cy="4768517"/>
          </a:xfrm>
        </p:spPr>
        <p:txBody>
          <a:bodyPr>
            <a:normAutofit fontScale="25000" lnSpcReduction="20000"/>
          </a:bodyPr>
          <a:lstStyle/>
          <a:p>
            <a:pPr marL="0" indent="0">
              <a:buNone/>
            </a:pPr>
            <a:endParaRPr lang="en-US" dirty="0" smtClean="0"/>
          </a:p>
          <a:p>
            <a:pPr marL="0" indent="0" algn="ctr">
              <a:buNone/>
            </a:pPr>
            <a:r>
              <a:rPr lang="en-US" sz="16000" b="1" dirty="0"/>
              <a:t>ethic</a:t>
            </a:r>
          </a:p>
          <a:p>
            <a:pPr marL="0" indent="0" algn="ctr">
              <a:buNone/>
            </a:pPr>
            <a:r>
              <a:rPr lang="en-US" sz="11200" i="1" dirty="0" smtClean="0"/>
              <a:t>noun</a:t>
            </a:r>
            <a:r>
              <a:rPr lang="en-US" sz="11200" dirty="0" smtClean="0"/>
              <a:t> </a:t>
            </a:r>
            <a:r>
              <a:rPr lang="en-US" sz="11200" dirty="0" err="1"/>
              <a:t>eth·ic</a:t>
            </a:r>
            <a:r>
              <a:rPr lang="en-US" sz="11200" dirty="0"/>
              <a:t> \ˈe-</a:t>
            </a:r>
            <a:r>
              <a:rPr lang="en-US" sz="11200" dirty="0" err="1"/>
              <a:t>thik</a:t>
            </a:r>
            <a:r>
              <a:rPr lang="en-US" sz="11200" dirty="0" smtClean="0"/>
              <a:t>\</a:t>
            </a:r>
          </a:p>
          <a:p>
            <a:pPr marL="0" indent="0">
              <a:buNone/>
            </a:pPr>
            <a:r>
              <a:rPr lang="en-US" sz="11200" dirty="0" smtClean="0"/>
              <a:t> </a:t>
            </a:r>
          </a:p>
          <a:p>
            <a:r>
              <a:rPr lang="en-US" sz="9600" b="1" dirty="0" smtClean="0">
                <a:solidFill>
                  <a:schemeClr val="bg1"/>
                </a:solidFill>
              </a:rPr>
              <a:t>rules </a:t>
            </a:r>
            <a:r>
              <a:rPr lang="en-US" sz="9600" b="1" dirty="0">
                <a:solidFill>
                  <a:schemeClr val="bg1"/>
                </a:solidFill>
              </a:rPr>
              <a:t>of behavior based on ideas about what is morally good and </a:t>
            </a:r>
            <a:r>
              <a:rPr lang="en-US" sz="9600" b="1" dirty="0" smtClean="0">
                <a:solidFill>
                  <a:schemeClr val="bg1"/>
                </a:solidFill>
              </a:rPr>
              <a:t>bad</a:t>
            </a:r>
          </a:p>
          <a:p>
            <a:pPr marL="0" indent="0">
              <a:spcBef>
                <a:spcPts val="0"/>
              </a:spcBef>
              <a:buNone/>
            </a:pPr>
            <a:r>
              <a:rPr lang="en-US" sz="9600" b="1" dirty="0" smtClean="0">
                <a:solidFill>
                  <a:schemeClr val="bg1"/>
                </a:solidFill>
              </a:rPr>
              <a:t> </a:t>
            </a:r>
            <a:endParaRPr lang="en-US" sz="6400" b="1" dirty="0">
              <a:solidFill>
                <a:schemeClr val="bg1"/>
              </a:solidFill>
            </a:endParaRPr>
          </a:p>
          <a:p>
            <a:pPr marL="0" indent="0">
              <a:spcBef>
                <a:spcPts val="0"/>
              </a:spcBef>
              <a:buNone/>
            </a:pPr>
            <a:endParaRPr lang="en-US" sz="6400" b="1" dirty="0" smtClean="0"/>
          </a:p>
          <a:p>
            <a:pPr>
              <a:spcBef>
                <a:spcPts val="0"/>
              </a:spcBef>
            </a:pPr>
            <a:r>
              <a:rPr lang="en-US" sz="9600" b="1" dirty="0" smtClean="0">
                <a:solidFill>
                  <a:schemeClr val="bg1"/>
                </a:solidFill>
              </a:rPr>
              <a:t>study </a:t>
            </a:r>
            <a:r>
              <a:rPr lang="en-US" sz="9600" b="1" dirty="0">
                <a:solidFill>
                  <a:schemeClr val="bg1"/>
                </a:solidFill>
              </a:rPr>
              <a:t>that deals with ideas about what is good and bad </a:t>
            </a:r>
            <a:r>
              <a:rPr lang="en-US" sz="9600" b="1" dirty="0" smtClean="0">
                <a:solidFill>
                  <a:schemeClr val="bg1"/>
                </a:solidFill>
              </a:rPr>
              <a:t>behavior</a:t>
            </a:r>
          </a:p>
          <a:p>
            <a:pPr>
              <a:spcBef>
                <a:spcPts val="0"/>
              </a:spcBef>
            </a:pPr>
            <a:endParaRPr lang="en-US" sz="6400" b="1" dirty="0" smtClean="0"/>
          </a:p>
          <a:p>
            <a:pPr marL="0" indent="0">
              <a:spcBef>
                <a:spcPts val="0"/>
              </a:spcBef>
              <a:buNone/>
            </a:pPr>
            <a:endParaRPr lang="en-US" sz="6400" b="1" dirty="0" smtClean="0"/>
          </a:p>
          <a:p>
            <a:pPr>
              <a:spcBef>
                <a:spcPts val="0"/>
              </a:spcBef>
            </a:pPr>
            <a:r>
              <a:rPr lang="en-US" sz="9600" b="1" dirty="0" smtClean="0">
                <a:solidFill>
                  <a:schemeClr val="bg1"/>
                </a:solidFill>
              </a:rPr>
              <a:t>a </a:t>
            </a:r>
            <a:r>
              <a:rPr lang="en-US" sz="9600" b="1" dirty="0">
                <a:solidFill>
                  <a:schemeClr val="bg1"/>
                </a:solidFill>
              </a:rPr>
              <a:t>branch of philosophy dealing with what is morally right or </a:t>
            </a:r>
            <a:r>
              <a:rPr lang="en-US" sz="9600" b="1" dirty="0" smtClean="0">
                <a:solidFill>
                  <a:schemeClr val="bg1"/>
                </a:solidFill>
              </a:rPr>
              <a:t>wrong</a:t>
            </a:r>
            <a:r>
              <a:rPr lang="en-US" sz="9600" b="1" i="1" dirty="0" smtClean="0">
                <a:solidFill>
                  <a:schemeClr val="bg1"/>
                </a:solidFill>
              </a:rPr>
              <a:t> </a:t>
            </a:r>
          </a:p>
          <a:p>
            <a:pPr marL="0" indent="0">
              <a:spcBef>
                <a:spcPts val="0"/>
              </a:spcBef>
              <a:buNone/>
            </a:pPr>
            <a:endParaRPr lang="en-US" sz="6400" b="1" dirty="0" smtClean="0">
              <a:solidFill>
                <a:schemeClr val="bg1"/>
              </a:solidFill>
            </a:endParaRPr>
          </a:p>
          <a:p>
            <a:pPr marL="0" indent="0">
              <a:spcBef>
                <a:spcPts val="0"/>
              </a:spcBef>
              <a:buNone/>
            </a:pPr>
            <a:endParaRPr lang="en-US" sz="6400" b="1" dirty="0" smtClean="0">
              <a:solidFill>
                <a:schemeClr val="bg1"/>
              </a:solidFill>
            </a:endParaRPr>
          </a:p>
          <a:p>
            <a:pPr>
              <a:spcBef>
                <a:spcPts val="0"/>
              </a:spcBef>
            </a:pPr>
            <a:r>
              <a:rPr lang="en-US" sz="9600" b="1" dirty="0" smtClean="0">
                <a:solidFill>
                  <a:schemeClr val="bg1"/>
                </a:solidFill>
              </a:rPr>
              <a:t>discipline </a:t>
            </a:r>
            <a:r>
              <a:rPr lang="en-US" sz="9600" b="1" dirty="0">
                <a:solidFill>
                  <a:schemeClr val="bg1"/>
                </a:solidFill>
              </a:rPr>
              <a:t>dealing with </a:t>
            </a:r>
            <a:r>
              <a:rPr lang="en-US" sz="9600" b="1" dirty="0" smtClean="0">
                <a:solidFill>
                  <a:schemeClr val="bg1"/>
                </a:solidFill>
              </a:rPr>
              <a:t>what </a:t>
            </a:r>
            <a:r>
              <a:rPr lang="en-US" sz="9600" b="1" dirty="0">
                <a:solidFill>
                  <a:schemeClr val="bg1"/>
                </a:solidFill>
              </a:rPr>
              <a:t>is </a:t>
            </a:r>
            <a:r>
              <a:rPr lang="en-US" sz="9600" b="1" dirty="0" smtClean="0">
                <a:solidFill>
                  <a:schemeClr val="bg1"/>
                </a:solidFill>
              </a:rPr>
              <a:t>good/bad; </a:t>
            </a:r>
            <a:r>
              <a:rPr lang="en-US" sz="9600" b="1" dirty="0">
                <a:solidFill>
                  <a:schemeClr val="bg1"/>
                </a:solidFill>
              </a:rPr>
              <a:t>moral duty and </a:t>
            </a:r>
            <a:r>
              <a:rPr lang="en-US" sz="9600" b="1" dirty="0" smtClean="0">
                <a:solidFill>
                  <a:schemeClr val="bg1"/>
                </a:solidFill>
              </a:rPr>
              <a:t>obligation</a:t>
            </a:r>
          </a:p>
          <a:p>
            <a:pPr marL="0" indent="0">
              <a:spcBef>
                <a:spcPts val="0"/>
              </a:spcBef>
              <a:buNone/>
            </a:pPr>
            <a:endParaRPr lang="en-US" sz="6400" b="1" dirty="0" smtClean="0">
              <a:solidFill>
                <a:schemeClr val="bg1"/>
              </a:solidFill>
            </a:endParaRPr>
          </a:p>
          <a:p>
            <a:pPr>
              <a:spcBef>
                <a:spcPts val="0"/>
              </a:spcBef>
            </a:pPr>
            <a:endParaRPr lang="en-US" sz="6400" b="1" dirty="0" smtClean="0"/>
          </a:p>
          <a:p>
            <a:pPr>
              <a:spcBef>
                <a:spcPts val="0"/>
              </a:spcBef>
            </a:pPr>
            <a:r>
              <a:rPr lang="en-US" sz="9600" b="1" dirty="0" smtClean="0">
                <a:solidFill>
                  <a:schemeClr val="bg1"/>
                </a:solidFill>
              </a:rPr>
              <a:t>a </a:t>
            </a:r>
            <a:r>
              <a:rPr lang="en-US" sz="9600" b="1" dirty="0">
                <a:solidFill>
                  <a:schemeClr val="bg1"/>
                </a:solidFill>
              </a:rPr>
              <a:t>set of moral </a:t>
            </a:r>
            <a:r>
              <a:rPr lang="en-US" sz="9600" b="1" dirty="0" smtClean="0">
                <a:solidFill>
                  <a:schemeClr val="bg1"/>
                </a:solidFill>
              </a:rPr>
              <a:t>principles</a:t>
            </a:r>
          </a:p>
          <a:p>
            <a:pPr marL="0" indent="0">
              <a:spcBef>
                <a:spcPts val="0"/>
              </a:spcBef>
              <a:buNone/>
            </a:pPr>
            <a:endParaRPr lang="en-US" sz="4400" b="1" dirty="0" smtClean="0">
              <a:solidFill>
                <a:schemeClr val="bg1"/>
              </a:solidFill>
            </a:endParaRPr>
          </a:p>
          <a:p>
            <a:pPr>
              <a:spcBef>
                <a:spcPts val="0"/>
              </a:spcBef>
            </a:pPr>
            <a:endParaRPr lang="en-US" dirty="0">
              <a:solidFill>
                <a:schemeClr val="bg1"/>
              </a:solidFill>
            </a:endParaRPr>
          </a:p>
          <a:p>
            <a:pPr marL="0" indent="0">
              <a:spcBef>
                <a:spcPts val="0"/>
              </a:spcBef>
              <a:buNone/>
            </a:pPr>
            <a:r>
              <a:rPr lang="en-US" sz="4800" dirty="0" smtClean="0">
                <a:solidFill>
                  <a:schemeClr val="bg1"/>
                </a:solidFill>
              </a:rPr>
              <a:t>Ethic. (n).  </a:t>
            </a:r>
            <a:r>
              <a:rPr lang="en-US" sz="4800" dirty="0">
                <a:solidFill>
                  <a:schemeClr val="bg1"/>
                </a:solidFill>
              </a:rPr>
              <a:t>In </a:t>
            </a:r>
            <a:r>
              <a:rPr lang="en-US" sz="4800" i="1" dirty="0" smtClean="0">
                <a:solidFill>
                  <a:schemeClr val="bg1"/>
                </a:solidFill>
              </a:rPr>
              <a:t>Merriam-Webster’s online dictionary </a:t>
            </a:r>
            <a:r>
              <a:rPr lang="en-US" sz="4800" dirty="0" smtClean="0">
                <a:solidFill>
                  <a:schemeClr val="bg1"/>
                </a:solidFill>
              </a:rPr>
              <a:t>(2015). </a:t>
            </a:r>
            <a:r>
              <a:rPr lang="en-US" sz="4800" dirty="0">
                <a:solidFill>
                  <a:schemeClr val="bg1"/>
                </a:solidFill>
              </a:rPr>
              <a:t>Retrieved from http://www.merriam-webster.com/dictionary/ethics</a:t>
            </a:r>
          </a:p>
          <a:p>
            <a:pPr marL="0" indent="0">
              <a:buNone/>
            </a:pPr>
            <a:endParaRPr lang="en-US" dirty="0">
              <a:solidFill>
                <a:schemeClr val="bg1"/>
              </a:solidFill>
            </a:endParaRPr>
          </a:p>
          <a:p>
            <a:pPr marL="0" indent="0">
              <a:buNone/>
            </a:pPr>
            <a:endParaRPr lang="en-US" dirty="0"/>
          </a:p>
        </p:txBody>
      </p:sp>
      <p:sp>
        <p:nvSpPr>
          <p:cNvPr id="4" name="Rectangle 3"/>
          <p:cNvSpPr/>
          <p:nvPr/>
        </p:nvSpPr>
        <p:spPr>
          <a:xfrm>
            <a:off x="10515600" y="673285"/>
            <a:ext cx="1775012" cy="1215717"/>
          </a:xfrm>
          <a:prstGeom prst="rect">
            <a:avLst/>
          </a:prstGeom>
        </p:spPr>
        <p:txBody>
          <a:bodyPr wrap="square">
            <a:spAutoFit/>
          </a:bodyPr>
          <a:lstStyle/>
          <a:p>
            <a:pPr algn="ctr"/>
            <a:r>
              <a:rPr lang="en-US" sz="1100" b="1" dirty="0">
                <a:solidFill>
                  <a:schemeClr val="bg1"/>
                </a:solidFill>
              </a:rPr>
              <a:t>Ironda Joyce Campbell</a:t>
            </a:r>
          </a:p>
          <a:p>
            <a:pPr algn="ctr"/>
            <a:r>
              <a:rPr lang="en-US" sz="1100" b="1" dirty="0">
                <a:solidFill>
                  <a:schemeClr val="bg1"/>
                </a:solidFill>
              </a:rPr>
              <a:t>Associate Professor</a:t>
            </a:r>
          </a:p>
          <a:p>
            <a:pPr algn="ctr"/>
            <a:r>
              <a:rPr lang="en-US" sz="1100" b="1" dirty="0">
                <a:solidFill>
                  <a:schemeClr val="bg1"/>
                </a:solidFill>
              </a:rPr>
              <a:t>Pierpont Community &amp; Technical College</a:t>
            </a:r>
          </a:p>
          <a:p>
            <a:pPr algn="ctr"/>
            <a:r>
              <a:rPr lang="en-US" sz="1100" b="1" dirty="0">
                <a:solidFill>
                  <a:schemeClr val="bg1"/>
                </a:solidFill>
              </a:rPr>
              <a:t>Fairmont, WV 26554</a:t>
            </a:r>
          </a:p>
          <a:p>
            <a:endParaRPr lang="en-US" dirty="0"/>
          </a:p>
        </p:txBody>
      </p:sp>
    </p:spTree>
    <p:extLst>
      <p:ext uri="{BB962C8B-B14F-4D97-AF65-F5344CB8AC3E}">
        <p14:creationId xmlns:p14="http://schemas.microsoft.com/office/powerpoint/2010/main" val="18117854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6000" b="1" dirty="0" smtClean="0">
                <a:solidFill>
                  <a:srgbClr val="FF0000"/>
                </a:solidFill>
              </a:rPr>
              <a:t>DEFINITION: </a:t>
            </a:r>
            <a:r>
              <a:rPr lang="en-US" sz="6000" b="1" dirty="0" smtClean="0">
                <a:solidFill>
                  <a:srgbClr val="FFFF00"/>
                </a:solidFill>
              </a:rPr>
              <a:t>CODE OF ETHICS</a:t>
            </a:r>
            <a:endParaRPr lang="en-US" sz="6000" dirty="0">
              <a:solidFill>
                <a:srgbClr val="FFFF00"/>
              </a:solidFill>
            </a:endParaRPr>
          </a:p>
        </p:txBody>
      </p:sp>
      <p:sp>
        <p:nvSpPr>
          <p:cNvPr id="3" name="Rectangle 2"/>
          <p:cNvSpPr/>
          <p:nvPr/>
        </p:nvSpPr>
        <p:spPr>
          <a:xfrm>
            <a:off x="10534390" y="749520"/>
            <a:ext cx="1691006" cy="938719"/>
          </a:xfrm>
          <a:prstGeom prst="rect">
            <a:avLst/>
          </a:prstGeom>
        </p:spPr>
        <p:txBody>
          <a:bodyPr wrap="square">
            <a:spAutoFit/>
          </a:bodyPr>
          <a:lstStyle/>
          <a:p>
            <a:pPr algn="ctr"/>
            <a:r>
              <a:rPr lang="en-US" sz="1100" b="1" dirty="0">
                <a:solidFill>
                  <a:schemeClr val="bg1"/>
                </a:solidFill>
              </a:rPr>
              <a:t>Ironda Joyce Campbell</a:t>
            </a:r>
          </a:p>
          <a:p>
            <a:pPr algn="ctr"/>
            <a:r>
              <a:rPr lang="en-US" sz="1100" b="1" dirty="0">
                <a:solidFill>
                  <a:schemeClr val="bg1"/>
                </a:solidFill>
              </a:rPr>
              <a:t>Associate Professor</a:t>
            </a:r>
          </a:p>
          <a:p>
            <a:pPr algn="ctr"/>
            <a:r>
              <a:rPr lang="en-US" sz="1100" b="1" dirty="0">
                <a:solidFill>
                  <a:schemeClr val="bg1"/>
                </a:solidFill>
              </a:rPr>
              <a:t>Pierpont Community &amp; Technical College</a:t>
            </a:r>
          </a:p>
          <a:p>
            <a:pPr algn="ctr"/>
            <a:r>
              <a:rPr lang="en-US" sz="1100" b="1" dirty="0">
                <a:solidFill>
                  <a:schemeClr val="bg1"/>
                </a:solidFill>
              </a:rPr>
              <a:t>Fairmont, WV 26554</a:t>
            </a:r>
          </a:p>
        </p:txBody>
      </p:sp>
      <p:sp>
        <p:nvSpPr>
          <p:cNvPr id="5" name="Rectangle 4"/>
          <p:cNvSpPr/>
          <p:nvPr/>
        </p:nvSpPr>
        <p:spPr>
          <a:xfrm>
            <a:off x="187891" y="2072995"/>
            <a:ext cx="11874674" cy="3531736"/>
          </a:xfrm>
          <a:prstGeom prst="rect">
            <a:avLst/>
          </a:prstGeom>
          <a:solidFill>
            <a:schemeClr val="bg1"/>
          </a:solidFill>
        </p:spPr>
        <p:txBody>
          <a:bodyPr wrap="square">
            <a:spAutoFit/>
          </a:bodyPr>
          <a:lstStyle/>
          <a:p>
            <a:r>
              <a:rPr lang="en-US" sz="3200" b="1" dirty="0" smtClean="0"/>
              <a:t>Principles </a:t>
            </a:r>
            <a:r>
              <a:rPr lang="en-US" sz="3200" b="1" dirty="0"/>
              <a:t>of conduct within an </a:t>
            </a:r>
            <a:r>
              <a:rPr lang="en-US" sz="3200" b="1" dirty="0" smtClean="0"/>
              <a:t>organization* </a:t>
            </a:r>
            <a:r>
              <a:rPr lang="en-US" sz="3200" b="1" dirty="0"/>
              <a:t>that guide decision making and behavior. The </a:t>
            </a:r>
            <a:r>
              <a:rPr lang="en-US" sz="3200" b="1" dirty="0" smtClean="0">
                <a:solidFill>
                  <a:srgbClr val="FF0000"/>
                </a:solidFill>
              </a:rPr>
              <a:t>code</a:t>
            </a:r>
            <a:r>
              <a:rPr lang="en-US" sz="3200" b="1" dirty="0" smtClean="0"/>
              <a:t> provides persons </a:t>
            </a:r>
            <a:r>
              <a:rPr lang="en-US" sz="3200" b="1" dirty="0"/>
              <a:t>with guidelines for making </a:t>
            </a:r>
            <a:r>
              <a:rPr lang="en-US" sz="3200" b="1" i="1" dirty="0">
                <a:solidFill>
                  <a:srgbClr val="FFFF00"/>
                </a:solidFill>
              </a:rPr>
              <a:t>ethical</a:t>
            </a:r>
            <a:r>
              <a:rPr lang="en-US" sz="3200" b="1" dirty="0"/>
              <a:t> choices in the conduct of their </a:t>
            </a:r>
            <a:r>
              <a:rPr lang="en-US" sz="3200" b="1" dirty="0" smtClean="0"/>
              <a:t>work.  Members* </a:t>
            </a:r>
            <a:r>
              <a:rPr lang="en-US" sz="3200" b="1" i="1" dirty="0" smtClean="0"/>
              <a:t>adopt</a:t>
            </a:r>
            <a:r>
              <a:rPr lang="en-US" sz="3200" b="1" dirty="0" smtClean="0"/>
              <a:t> </a:t>
            </a:r>
            <a:r>
              <a:rPr lang="en-US" sz="3200" b="1" dirty="0"/>
              <a:t>a </a:t>
            </a:r>
            <a:r>
              <a:rPr lang="en-US" sz="3200" b="1" dirty="0">
                <a:solidFill>
                  <a:srgbClr val="FFFF00"/>
                </a:solidFill>
              </a:rPr>
              <a:t>code of ethics</a:t>
            </a:r>
            <a:r>
              <a:rPr lang="en-US" sz="3200" b="1" dirty="0"/>
              <a:t> to share a dedication to ethical behavior </a:t>
            </a:r>
            <a:r>
              <a:rPr lang="en-US" sz="3200" b="1" dirty="0" smtClean="0"/>
              <a:t>and to </a:t>
            </a:r>
            <a:r>
              <a:rPr lang="en-US" sz="3200" b="1" dirty="0"/>
              <a:t>declare the </a:t>
            </a:r>
            <a:r>
              <a:rPr lang="en-US" sz="3200" b="1" dirty="0" smtClean="0"/>
              <a:t>organization's </a:t>
            </a:r>
            <a:r>
              <a:rPr lang="en-US" sz="3200" b="1" dirty="0"/>
              <a:t>principles and standards of practice</a:t>
            </a:r>
            <a:r>
              <a:rPr lang="en-US" sz="3200" b="1" dirty="0" smtClean="0"/>
              <a:t>.</a:t>
            </a:r>
          </a:p>
          <a:p>
            <a:endParaRPr lang="en-US" sz="1050" b="1" dirty="0">
              <a:solidFill>
                <a:srgbClr val="FF0000"/>
              </a:solidFill>
            </a:endParaRPr>
          </a:p>
          <a:p>
            <a:r>
              <a:rPr lang="en-US" sz="1050" b="1" dirty="0" err="1">
                <a:solidFill>
                  <a:srgbClr val="FF0000"/>
                </a:solidFill>
              </a:rPr>
              <a:t>USLegal</a:t>
            </a:r>
            <a:r>
              <a:rPr lang="en-US" sz="1050" b="1" dirty="0">
                <a:solidFill>
                  <a:srgbClr val="FF0000"/>
                </a:solidFill>
              </a:rPr>
              <a:t>, </a:t>
            </a:r>
            <a:r>
              <a:rPr lang="en-US" sz="1050" b="1" dirty="0" err="1">
                <a:solidFill>
                  <a:srgbClr val="FF0000"/>
                </a:solidFill>
              </a:rPr>
              <a:t>Inc</a:t>
            </a:r>
            <a:r>
              <a:rPr lang="en-US" sz="1050" b="1" dirty="0" smtClean="0">
                <a:solidFill>
                  <a:srgbClr val="FF0000"/>
                </a:solidFill>
              </a:rPr>
              <a:t> </a:t>
            </a:r>
            <a:r>
              <a:rPr lang="en-US" sz="1050" b="1" dirty="0">
                <a:solidFill>
                  <a:srgbClr val="FF0000"/>
                </a:solidFill>
              </a:rPr>
              <a:t>(2016).  </a:t>
            </a:r>
            <a:r>
              <a:rPr lang="en-US" sz="1050" b="1" i="1" dirty="0">
                <a:solidFill>
                  <a:srgbClr val="FF0000"/>
                </a:solidFill>
              </a:rPr>
              <a:t>Code of ethics law and legal definition</a:t>
            </a:r>
            <a:r>
              <a:rPr lang="en-US" sz="1050" b="1" dirty="0" smtClean="0">
                <a:solidFill>
                  <a:srgbClr val="FF0000"/>
                </a:solidFill>
              </a:rPr>
              <a:t>.  </a:t>
            </a:r>
            <a:r>
              <a:rPr lang="en-US" sz="1050" b="1" dirty="0">
                <a:solidFill>
                  <a:srgbClr val="FF0000"/>
                </a:solidFill>
              </a:rPr>
              <a:t>Retrieved from </a:t>
            </a:r>
            <a:r>
              <a:rPr lang="en-US" sz="1050" b="1" dirty="0" smtClean="0">
                <a:solidFill>
                  <a:srgbClr val="FF0000"/>
                </a:solidFill>
              </a:rPr>
              <a:t>http</a:t>
            </a:r>
            <a:r>
              <a:rPr lang="en-US" sz="1050" b="1" dirty="0">
                <a:solidFill>
                  <a:srgbClr val="FF0000"/>
                </a:solidFill>
              </a:rPr>
              <a:t>://definitions.uslegal.com/c/code-of-ethics/</a:t>
            </a:r>
          </a:p>
          <a:p>
            <a:endParaRPr lang="en-US" sz="1050" b="1" dirty="0"/>
          </a:p>
        </p:txBody>
      </p:sp>
    </p:spTree>
    <p:extLst>
      <p:ext uri="{BB962C8B-B14F-4D97-AF65-F5344CB8AC3E}">
        <p14:creationId xmlns:p14="http://schemas.microsoft.com/office/powerpoint/2010/main" val="37990848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b="1" dirty="0" smtClean="0">
                <a:solidFill>
                  <a:srgbClr val="FF0000"/>
                </a:solidFill>
              </a:rPr>
              <a:t>QUESTION?????</a:t>
            </a:r>
            <a:endParaRPr lang="en-US" sz="6600" dirty="0">
              <a:solidFill>
                <a:srgbClr val="FF0000"/>
              </a:solidFill>
            </a:endParaRPr>
          </a:p>
        </p:txBody>
      </p:sp>
      <p:sp>
        <p:nvSpPr>
          <p:cNvPr id="3" name="Rectangle 2"/>
          <p:cNvSpPr/>
          <p:nvPr/>
        </p:nvSpPr>
        <p:spPr>
          <a:xfrm>
            <a:off x="10493828" y="724270"/>
            <a:ext cx="1727200" cy="938719"/>
          </a:xfrm>
          <a:prstGeom prst="rect">
            <a:avLst/>
          </a:prstGeom>
        </p:spPr>
        <p:txBody>
          <a:bodyPr wrap="square">
            <a:spAutoFit/>
          </a:bodyPr>
          <a:lstStyle/>
          <a:p>
            <a:pPr algn="ctr"/>
            <a:r>
              <a:rPr lang="en-US" sz="1100" b="1" dirty="0">
                <a:solidFill>
                  <a:schemeClr val="bg1"/>
                </a:solidFill>
              </a:rPr>
              <a:t>Ironda Joyce Campbell</a:t>
            </a:r>
          </a:p>
          <a:p>
            <a:pPr algn="ctr"/>
            <a:r>
              <a:rPr lang="en-US" sz="1100" b="1" dirty="0">
                <a:solidFill>
                  <a:schemeClr val="bg1"/>
                </a:solidFill>
              </a:rPr>
              <a:t>Associate Professor</a:t>
            </a:r>
          </a:p>
          <a:p>
            <a:pPr algn="ctr"/>
            <a:r>
              <a:rPr lang="en-US" sz="1100" b="1" dirty="0">
                <a:solidFill>
                  <a:schemeClr val="bg1"/>
                </a:solidFill>
              </a:rPr>
              <a:t>Pierpont Community &amp; Technical College</a:t>
            </a:r>
          </a:p>
          <a:p>
            <a:pPr algn="ctr"/>
            <a:r>
              <a:rPr lang="en-US" sz="1100" b="1" dirty="0">
                <a:solidFill>
                  <a:schemeClr val="bg1"/>
                </a:solidFill>
              </a:rPr>
              <a:t>Fairmont, WV 26554</a:t>
            </a:r>
          </a:p>
        </p:txBody>
      </p:sp>
      <p:sp>
        <p:nvSpPr>
          <p:cNvPr id="4" name="TextBox 3"/>
          <p:cNvSpPr txBox="1"/>
          <p:nvPr/>
        </p:nvSpPr>
        <p:spPr>
          <a:xfrm>
            <a:off x="406400" y="2046521"/>
            <a:ext cx="11205029" cy="2308324"/>
          </a:xfrm>
          <a:prstGeom prst="rect">
            <a:avLst/>
          </a:prstGeom>
          <a:noFill/>
        </p:spPr>
        <p:txBody>
          <a:bodyPr wrap="square" rtlCol="0">
            <a:spAutoFit/>
          </a:bodyPr>
          <a:lstStyle/>
          <a:p>
            <a:r>
              <a:rPr lang="en-US" sz="4800" dirty="0" smtClean="0"/>
              <a:t>Is it </a:t>
            </a:r>
            <a:r>
              <a:rPr lang="en-US" sz="4800" b="1" i="1" dirty="0" smtClean="0"/>
              <a:t>plausible</a:t>
            </a:r>
            <a:r>
              <a:rPr lang="en-US" sz="4800" dirty="0" smtClean="0"/>
              <a:t> to have a </a:t>
            </a:r>
            <a:r>
              <a:rPr lang="en-US" sz="4800" i="1" dirty="0" smtClean="0"/>
              <a:t>legally enforced </a:t>
            </a:r>
            <a:r>
              <a:rPr lang="en-US" sz="4800" b="1" i="1" dirty="0" smtClean="0">
                <a:solidFill>
                  <a:srgbClr val="FFFF00"/>
                </a:solidFill>
              </a:rPr>
              <a:t>Code of Ethics</a:t>
            </a:r>
            <a:r>
              <a:rPr lang="en-US" sz="4800" b="1" dirty="0">
                <a:solidFill>
                  <a:srgbClr val="FFFF00"/>
                </a:solidFill>
              </a:rPr>
              <a:t> </a:t>
            </a:r>
            <a:r>
              <a:rPr lang="en-US" sz="4800" dirty="0" smtClean="0"/>
              <a:t>for the whole of the United States of America?</a:t>
            </a:r>
            <a:endParaRPr lang="en-US" sz="4800" dirty="0"/>
          </a:p>
        </p:txBody>
      </p:sp>
      <p:sp>
        <p:nvSpPr>
          <p:cNvPr id="5" name="TextBox 4"/>
          <p:cNvSpPr txBox="1"/>
          <p:nvPr/>
        </p:nvSpPr>
        <p:spPr>
          <a:xfrm>
            <a:off x="551543" y="4862290"/>
            <a:ext cx="10813143" cy="1107996"/>
          </a:xfrm>
          <a:prstGeom prst="rect">
            <a:avLst/>
          </a:prstGeom>
          <a:noFill/>
        </p:spPr>
        <p:txBody>
          <a:bodyPr wrap="square" rtlCol="0">
            <a:spAutoFit/>
          </a:bodyPr>
          <a:lstStyle/>
          <a:p>
            <a:r>
              <a:rPr lang="en-US" sz="6600" b="1" dirty="0" smtClean="0">
                <a:solidFill>
                  <a:srgbClr val="FFFF00"/>
                </a:solidFill>
              </a:rPr>
              <a:t>YES</a:t>
            </a:r>
            <a:r>
              <a:rPr lang="en-US" sz="6600" dirty="0" smtClean="0"/>
              <a:t>   </a:t>
            </a:r>
            <a:r>
              <a:rPr lang="en-US" sz="2000" dirty="0" smtClean="0"/>
              <a:t>                                                      </a:t>
            </a:r>
            <a:r>
              <a:rPr lang="en-US" sz="6600" b="1" dirty="0" smtClean="0">
                <a:solidFill>
                  <a:srgbClr val="FFFF00"/>
                </a:solidFill>
              </a:rPr>
              <a:t>NO</a:t>
            </a:r>
            <a:endParaRPr lang="en-US" sz="6600" b="1" dirty="0">
              <a:solidFill>
                <a:srgbClr val="FFFF00"/>
              </a:solidFill>
            </a:endParaRPr>
          </a:p>
        </p:txBody>
      </p:sp>
      <p:pic>
        <p:nvPicPr>
          <p:cNvPr id="6" name="Picture 5"/>
          <p:cNvPicPr>
            <a:picLocks noChangeAspect="1"/>
          </p:cNvPicPr>
          <p:nvPr/>
        </p:nvPicPr>
        <p:blipFill>
          <a:blip r:embed="rId2"/>
          <a:stretch>
            <a:fillRect/>
          </a:stretch>
        </p:blipFill>
        <p:spPr>
          <a:xfrm>
            <a:off x="2700791" y="4862290"/>
            <a:ext cx="898752" cy="1030248"/>
          </a:xfrm>
          <a:prstGeom prst="rect">
            <a:avLst/>
          </a:prstGeom>
        </p:spPr>
      </p:pic>
      <p:pic>
        <p:nvPicPr>
          <p:cNvPr id="8" name="Picture 7"/>
          <p:cNvPicPr>
            <a:picLocks noChangeAspect="1"/>
          </p:cNvPicPr>
          <p:nvPr/>
        </p:nvPicPr>
        <p:blipFill>
          <a:blip r:embed="rId2"/>
          <a:stretch>
            <a:fillRect/>
          </a:stretch>
        </p:blipFill>
        <p:spPr>
          <a:xfrm>
            <a:off x="8513763" y="4862290"/>
            <a:ext cx="920523" cy="1076758"/>
          </a:xfrm>
          <a:prstGeom prst="rect">
            <a:avLst/>
          </a:prstGeom>
        </p:spPr>
      </p:pic>
    </p:spTree>
    <p:extLst>
      <p:ext uri="{BB962C8B-B14F-4D97-AF65-F5344CB8AC3E}">
        <p14:creationId xmlns:p14="http://schemas.microsoft.com/office/powerpoint/2010/main" val="1949528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b="1" dirty="0" smtClean="0">
                <a:solidFill>
                  <a:srgbClr val="FF0000"/>
                </a:solidFill>
              </a:rPr>
              <a:t>ANSWER</a:t>
            </a:r>
            <a:endParaRPr lang="en-US" dirty="0"/>
          </a:p>
        </p:txBody>
      </p:sp>
      <p:sp>
        <p:nvSpPr>
          <p:cNvPr id="4" name="Rectangle 3"/>
          <p:cNvSpPr/>
          <p:nvPr/>
        </p:nvSpPr>
        <p:spPr>
          <a:xfrm>
            <a:off x="10551885" y="767809"/>
            <a:ext cx="1683657" cy="938719"/>
          </a:xfrm>
          <a:prstGeom prst="rect">
            <a:avLst/>
          </a:prstGeom>
        </p:spPr>
        <p:txBody>
          <a:bodyPr wrap="square">
            <a:spAutoFit/>
          </a:bodyPr>
          <a:lstStyle/>
          <a:p>
            <a:pPr lvl="0" algn="ctr"/>
            <a:r>
              <a:rPr lang="en-US" sz="1100" b="1" dirty="0">
                <a:solidFill>
                  <a:prstClr val="black"/>
                </a:solidFill>
              </a:rPr>
              <a:t>Ironda Joyce Campbell</a:t>
            </a:r>
          </a:p>
          <a:p>
            <a:pPr lvl="0" algn="ctr"/>
            <a:r>
              <a:rPr lang="en-US" sz="1100" b="1" dirty="0">
                <a:solidFill>
                  <a:prstClr val="black"/>
                </a:solidFill>
              </a:rPr>
              <a:t>Associate Professor</a:t>
            </a:r>
          </a:p>
          <a:p>
            <a:pPr lvl="0" algn="ctr"/>
            <a:r>
              <a:rPr lang="en-US" sz="1100" b="1" dirty="0">
                <a:solidFill>
                  <a:prstClr val="black"/>
                </a:solidFill>
              </a:rPr>
              <a:t>Pierpont Community &amp; Technical College</a:t>
            </a:r>
          </a:p>
          <a:p>
            <a:pPr lvl="0" algn="ctr"/>
            <a:r>
              <a:rPr lang="en-US" sz="1100" b="1" dirty="0">
                <a:solidFill>
                  <a:prstClr val="black"/>
                </a:solidFill>
              </a:rPr>
              <a:t>Fairmont, WV 2655</a:t>
            </a:r>
            <a:endParaRPr lang="en-US" sz="1100" dirty="0"/>
          </a:p>
        </p:txBody>
      </p:sp>
      <p:sp>
        <p:nvSpPr>
          <p:cNvPr id="5" name="TextBox 4"/>
          <p:cNvSpPr txBox="1"/>
          <p:nvPr/>
        </p:nvSpPr>
        <p:spPr>
          <a:xfrm>
            <a:off x="1756229" y="2743200"/>
            <a:ext cx="6313714" cy="369332"/>
          </a:xfrm>
          <a:prstGeom prst="rect">
            <a:avLst/>
          </a:prstGeom>
          <a:noFill/>
        </p:spPr>
        <p:txBody>
          <a:bodyPr wrap="square" rtlCol="0">
            <a:spAutoFit/>
          </a:bodyPr>
          <a:lstStyle/>
          <a:p>
            <a:endParaRPr lang="en-US" dirty="0"/>
          </a:p>
        </p:txBody>
      </p:sp>
      <p:sp>
        <p:nvSpPr>
          <p:cNvPr id="6" name="TextBox 5"/>
          <p:cNvSpPr txBox="1"/>
          <p:nvPr/>
        </p:nvSpPr>
        <p:spPr>
          <a:xfrm>
            <a:off x="475340" y="2075546"/>
            <a:ext cx="11030857" cy="4431983"/>
          </a:xfrm>
          <a:prstGeom prst="rect">
            <a:avLst/>
          </a:prstGeom>
          <a:noFill/>
        </p:spPr>
        <p:txBody>
          <a:bodyPr wrap="square" rtlCol="0">
            <a:spAutoFit/>
          </a:bodyPr>
          <a:lstStyle/>
          <a:p>
            <a:pPr lvl="0"/>
            <a:r>
              <a:rPr lang="en-US" sz="6600" b="1" dirty="0" smtClean="0">
                <a:solidFill>
                  <a:srgbClr val="FFFF00"/>
                </a:solidFill>
              </a:rPr>
              <a:t>	             </a:t>
            </a:r>
            <a:r>
              <a:rPr lang="en-US" sz="6600" b="1" dirty="0" smtClean="0">
                <a:solidFill>
                  <a:schemeClr val="bg1"/>
                </a:solidFill>
              </a:rPr>
              <a:t>NO</a:t>
            </a:r>
            <a:endParaRPr lang="en-US" sz="6600" b="1" dirty="0">
              <a:solidFill>
                <a:schemeClr val="bg1"/>
              </a:solidFill>
            </a:endParaRPr>
          </a:p>
          <a:p>
            <a:r>
              <a:rPr lang="en-US" sz="3600" b="1" dirty="0" smtClean="0">
                <a:solidFill>
                  <a:schemeClr val="bg1"/>
                </a:solidFill>
              </a:rPr>
              <a:t>In </a:t>
            </a:r>
            <a:r>
              <a:rPr lang="en-US" sz="3600" b="1" dirty="0" smtClean="0">
                <a:solidFill>
                  <a:prstClr val="black"/>
                </a:solidFill>
              </a:rPr>
              <a:t>America’s</a:t>
            </a:r>
            <a:r>
              <a:rPr lang="en-US" sz="3600" b="1" dirty="0" smtClean="0">
                <a:solidFill>
                  <a:schemeClr val="bg1"/>
                </a:solidFill>
              </a:rPr>
              <a:t> free and diverse society, people are able to disagree expressly about </a:t>
            </a:r>
            <a:r>
              <a:rPr lang="en-US" sz="3600" b="1" dirty="0">
                <a:solidFill>
                  <a:schemeClr val="bg1"/>
                </a:solidFill>
              </a:rPr>
              <a:t>what </a:t>
            </a:r>
            <a:r>
              <a:rPr lang="en-US" sz="3600" b="1" i="1" dirty="0" smtClean="0">
                <a:solidFill>
                  <a:schemeClr val="bg1"/>
                </a:solidFill>
              </a:rPr>
              <a:t>they</a:t>
            </a:r>
            <a:r>
              <a:rPr lang="en-US" sz="3600" b="1" dirty="0" smtClean="0">
                <a:solidFill>
                  <a:schemeClr val="bg1"/>
                </a:solidFill>
              </a:rPr>
              <a:t> </a:t>
            </a:r>
            <a:r>
              <a:rPr lang="en-US" sz="3600" b="1" i="1" dirty="0" smtClean="0">
                <a:solidFill>
                  <a:schemeClr val="bg1"/>
                </a:solidFill>
              </a:rPr>
              <a:t>view</a:t>
            </a:r>
            <a:r>
              <a:rPr lang="en-US" sz="3600" b="1" dirty="0" smtClean="0">
                <a:solidFill>
                  <a:schemeClr val="bg1"/>
                </a:solidFill>
              </a:rPr>
              <a:t> to be </a:t>
            </a:r>
            <a:r>
              <a:rPr lang="en-US" sz="3600" b="1" dirty="0">
                <a:solidFill>
                  <a:schemeClr val="bg1"/>
                </a:solidFill>
              </a:rPr>
              <a:t>morally good </a:t>
            </a:r>
            <a:r>
              <a:rPr lang="en-US" sz="3600" b="1" dirty="0" smtClean="0">
                <a:solidFill>
                  <a:schemeClr val="bg1"/>
                </a:solidFill>
              </a:rPr>
              <a:t>or bad.  Ergo, outside of a ‘company policy’ people cannot be </a:t>
            </a:r>
            <a:r>
              <a:rPr lang="en-US" sz="3600" b="1" dirty="0" smtClean="0">
                <a:solidFill>
                  <a:srgbClr val="FFFF00"/>
                </a:solidFill>
              </a:rPr>
              <a:t>legally</a:t>
            </a:r>
            <a:r>
              <a:rPr lang="en-US" sz="3600" b="1" dirty="0" smtClean="0">
                <a:solidFill>
                  <a:schemeClr val="bg1"/>
                </a:solidFill>
              </a:rPr>
              <a:t> forced or obliged to acquiesce to what </a:t>
            </a:r>
            <a:r>
              <a:rPr lang="en-US" sz="3600" b="1" i="1" dirty="0" smtClean="0">
                <a:solidFill>
                  <a:schemeClr val="bg1"/>
                </a:solidFill>
              </a:rPr>
              <a:t>someone else </a:t>
            </a:r>
            <a:r>
              <a:rPr lang="en-US" sz="3600" b="1" dirty="0" smtClean="0">
                <a:solidFill>
                  <a:schemeClr val="bg1"/>
                </a:solidFill>
              </a:rPr>
              <a:t>believes is ‘good’ or ‘bad’, i.e. a </a:t>
            </a:r>
            <a:r>
              <a:rPr lang="en-US" sz="3600" b="1" dirty="0" smtClean="0">
                <a:solidFill>
                  <a:srgbClr val="FFFF00"/>
                </a:solidFill>
              </a:rPr>
              <a:t>code of ethics</a:t>
            </a:r>
            <a:r>
              <a:rPr lang="en-US" sz="3600" b="1" dirty="0" smtClean="0">
                <a:solidFill>
                  <a:schemeClr val="bg1"/>
                </a:solidFill>
              </a:rPr>
              <a:t>.</a:t>
            </a:r>
            <a:r>
              <a:rPr lang="en-US" dirty="0" smtClean="0">
                <a:solidFill>
                  <a:schemeClr val="bg1"/>
                </a:solidFill>
              </a:rPr>
              <a:t>  </a:t>
            </a:r>
            <a:endParaRPr lang="en-US" dirty="0">
              <a:solidFill>
                <a:schemeClr val="bg1"/>
              </a:solidFill>
            </a:endParaRPr>
          </a:p>
        </p:txBody>
      </p:sp>
      <p:pic>
        <p:nvPicPr>
          <p:cNvPr id="7" name="Picture 6"/>
          <p:cNvPicPr>
            <a:picLocks noChangeAspect="1"/>
          </p:cNvPicPr>
          <p:nvPr/>
        </p:nvPicPr>
        <p:blipFill>
          <a:blip r:embed="rId2"/>
          <a:stretch>
            <a:fillRect/>
          </a:stretch>
        </p:blipFill>
        <p:spPr>
          <a:xfrm>
            <a:off x="5707063" y="2042890"/>
            <a:ext cx="920523" cy="1076758"/>
          </a:xfrm>
          <a:prstGeom prst="rect">
            <a:avLst/>
          </a:prstGeom>
        </p:spPr>
      </p:pic>
    </p:spTree>
    <p:extLst>
      <p:ext uri="{BB962C8B-B14F-4D97-AF65-F5344CB8AC3E}">
        <p14:creationId xmlns:p14="http://schemas.microsoft.com/office/powerpoint/2010/main" val="40889545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300" i="1" dirty="0">
                <a:solidFill>
                  <a:srgbClr val="FF0000"/>
                </a:solidFill>
                <a:effectLst>
                  <a:outerShdw blurRad="38100" dist="38100" dir="2700000" algn="tl">
                    <a:srgbClr val="000000">
                      <a:alpha val="43137"/>
                    </a:srgbClr>
                  </a:outerShdw>
                </a:effectLst>
              </a:rPr>
              <a:t>Blurred Lines</a:t>
            </a:r>
            <a:r>
              <a:rPr lang="en-US" sz="4300" dirty="0">
                <a:solidFill>
                  <a:srgbClr val="FF0000"/>
                </a:solidFill>
              </a:rPr>
              <a:t>:</a:t>
            </a:r>
            <a:r>
              <a:rPr lang="en-US" sz="4300" dirty="0">
                <a:solidFill>
                  <a:prstClr val="white"/>
                </a:solidFill>
              </a:rPr>
              <a:t>  </a:t>
            </a:r>
            <a:br>
              <a:rPr lang="en-US" sz="4300" dirty="0">
                <a:solidFill>
                  <a:prstClr val="white"/>
                </a:solidFill>
              </a:rPr>
            </a:br>
            <a:r>
              <a:rPr lang="en-US" sz="4300" dirty="0">
                <a:solidFill>
                  <a:prstClr val="white"/>
                </a:solidFill>
              </a:rPr>
              <a:t>The Politics of Ethics in the Classroom</a:t>
            </a:r>
            <a:endParaRPr lang="en-US" sz="4300" dirty="0"/>
          </a:p>
        </p:txBody>
      </p:sp>
      <p:sp>
        <p:nvSpPr>
          <p:cNvPr id="4" name="Rectangle 3"/>
          <p:cNvSpPr/>
          <p:nvPr/>
        </p:nvSpPr>
        <p:spPr>
          <a:xfrm>
            <a:off x="10541000" y="695236"/>
            <a:ext cx="1739900" cy="1107996"/>
          </a:xfrm>
          <a:prstGeom prst="rect">
            <a:avLst/>
          </a:prstGeom>
        </p:spPr>
        <p:txBody>
          <a:bodyPr wrap="square">
            <a:spAutoFit/>
          </a:bodyPr>
          <a:lstStyle/>
          <a:p>
            <a:pPr algn="ctr"/>
            <a:r>
              <a:rPr lang="en-US" sz="1100" b="1" dirty="0">
                <a:solidFill>
                  <a:schemeClr val="bg1"/>
                </a:solidFill>
              </a:rPr>
              <a:t>Ironda Joyce Campbell</a:t>
            </a:r>
          </a:p>
          <a:p>
            <a:pPr algn="ctr"/>
            <a:r>
              <a:rPr lang="en-US" sz="1100" b="1" dirty="0">
                <a:solidFill>
                  <a:schemeClr val="bg1"/>
                </a:solidFill>
              </a:rPr>
              <a:t>Associate Professor</a:t>
            </a:r>
          </a:p>
          <a:p>
            <a:pPr algn="ctr"/>
            <a:r>
              <a:rPr lang="en-US" sz="1100" b="1" dirty="0">
                <a:solidFill>
                  <a:schemeClr val="bg1"/>
                </a:solidFill>
              </a:rPr>
              <a:t>Pierpont Community &amp; Technical College</a:t>
            </a:r>
          </a:p>
          <a:p>
            <a:pPr algn="ctr"/>
            <a:r>
              <a:rPr lang="en-US" sz="1100" b="1" dirty="0">
                <a:solidFill>
                  <a:schemeClr val="bg1"/>
                </a:solidFill>
              </a:rPr>
              <a:t>Fairmont, WV </a:t>
            </a:r>
            <a:r>
              <a:rPr lang="en-US" sz="1100" b="1" dirty="0" smtClean="0">
                <a:solidFill>
                  <a:schemeClr val="bg1"/>
                </a:solidFill>
              </a:rPr>
              <a:t>26554</a:t>
            </a:r>
          </a:p>
          <a:p>
            <a:pPr algn="ctr"/>
            <a:endParaRPr lang="en-US" sz="1100" b="1" dirty="0">
              <a:solidFill>
                <a:schemeClr val="bg1"/>
              </a:solidFill>
            </a:endParaRPr>
          </a:p>
        </p:txBody>
      </p:sp>
      <p:sp>
        <p:nvSpPr>
          <p:cNvPr id="5" name="TextBox 4"/>
          <p:cNvSpPr txBox="1"/>
          <p:nvPr/>
        </p:nvSpPr>
        <p:spPr>
          <a:xfrm flipH="1">
            <a:off x="241298" y="3441700"/>
            <a:ext cx="11696701" cy="738664"/>
          </a:xfrm>
          <a:prstGeom prst="rect">
            <a:avLst/>
          </a:prstGeom>
          <a:noFill/>
        </p:spPr>
        <p:txBody>
          <a:bodyPr wrap="square" rtlCol="0">
            <a:spAutoFit/>
          </a:bodyPr>
          <a:lstStyle/>
          <a:p>
            <a:r>
              <a:rPr lang="en-US" sz="3200" b="1" i="1" dirty="0" smtClean="0">
                <a:solidFill>
                  <a:schemeClr val="bg1"/>
                </a:solidFill>
              </a:rPr>
              <a:t>All communication is impacted by context and culture.</a:t>
            </a:r>
          </a:p>
          <a:p>
            <a:r>
              <a:rPr lang="en-US" sz="1000" b="1" i="1" dirty="0" smtClean="0">
                <a:solidFill>
                  <a:schemeClr val="bg1"/>
                </a:solidFill>
              </a:rPr>
              <a:t>Ironda J. Campbell (2008, 2016)</a:t>
            </a:r>
            <a:endParaRPr lang="en-US" sz="1000" b="1" i="1" dirty="0">
              <a:solidFill>
                <a:schemeClr val="bg1"/>
              </a:solidFill>
            </a:endParaRPr>
          </a:p>
        </p:txBody>
      </p:sp>
    </p:spTree>
    <p:extLst>
      <p:ext uri="{BB962C8B-B14F-4D97-AF65-F5344CB8AC3E}">
        <p14:creationId xmlns:p14="http://schemas.microsoft.com/office/powerpoint/2010/main" val="19858324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i="1" dirty="0">
                <a:solidFill>
                  <a:srgbClr val="FF0000"/>
                </a:solidFill>
                <a:effectLst>
                  <a:outerShdw blurRad="38100" dist="38100" dir="2700000" algn="tl">
                    <a:srgbClr val="000000">
                      <a:alpha val="43137"/>
                    </a:srgbClr>
                  </a:outerShdw>
                </a:effectLst>
              </a:rPr>
              <a:t>Blurred Lines</a:t>
            </a:r>
            <a:r>
              <a:rPr lang="en-US" sz="4800" dirty="0">
                <a:solidFill>
                  <a:srgbClr val="FF0000"/>
                </a:solidFill>
              </a:rPr>
              <a:t>:</a:t>
            </a:r>
            <a:r>
              <a:rPr lang="en-US" sz="4800" dirty="0">
                <a:solidFill>
                  <a:prstClr val="white"/>
                </a:solidFill>
              </a:rPr>
              <a:t>  </a:t>
            </a:r>
            <a:r>
              <a:rPr lang="en-US" sz="4800" dirty="0" smtClean="0">
                <a:solidFill>
                  <a:prstClr val="white"/>
                </a:solidFill>
              </a:rPr>
              <a:t/>
            </a:r>
            <a:br>
              <a:rPr lang="en-US" sz="4800" dirty="0" smtClean="0">
                <a:solidFill>
                  <a:prstClr val="white"/>
                </a:solidFill>
              </a:rPr>
            </a:br>
            <a:r>
              <a:rPr lang="en-US" sz="4800" dirty="0" smtClean="0">
                <a:solidFill>
                  <a:prstClr val="white"/>
                </a:solidFill>
              </a:rPr>
              <a:t>The </a:t>
            </a:r>
            <a:r>
              <a:rPr lang="en-US" sz="4800" dirty="0">
                <a:solidFill>
                  <a:prstClr val="white"/>
                </a:solidFill>
              </a:rPr>
              <a:t>Politics of Ethics in the Classroom</a:t>
            </a:r>
            <a:endParaRPr lang="en-US" dirty="0"/>
          </a:p>
        </p:txBody>
      </p:sp>
      <p:sp>
        <p:nvSpPr>
          <p:cNvPr id="3" name="Content Placeholder 2"/>
          <p:cNvSpPr>
            <a:spLocks noGrp="1"/>
          </p:cNvSpPr>
          <p:nvPr>
            <p:ph idx="1"/>
          </p:nvPr>
        </p:nvSpPr>
        <p:spPr>
          <a:xfrm>
            <a:off x="362857" y="2499711"/>
            <a:ext cx="11328400" cy="3567260"/>
          </a:xfrm>
          <a:noFill/>
        </p:spPr>
        <p:txBody>
          <a:bodyPr>
            <a:normAutofit/>
          </a:bodyPr>
          <a:lstStyle/>
          <a:p>
            <a:pPr>
              <a:spcBef>
                <a:spcPts val="0"/>
              </a:spcBef>
            </a:pPr>
            <a:r>
              <a:rPr lang="en-US" sz="4000" b="1" dirty="0" smtClean="0">
                <a:solidFill>
                  <a:schemeClr val="bg1"/>
                </a:solidFill>
              </a:rPr>
              <a:t>Instructor faux pas(s)?  Academic Freedom?</a:t>
            </a:r>
          </a:p>
          <a:p>
            <a:pPr marL="0" indent="0">
              <a:spcBef>
                <a:spcPts val="0"/>
              </a:spcBef>
              <a:buNone/>
            </a:pPr>
            <a:endParaRPr lang="en-US" sz="4000" b="1" dirty="0" smtClean="0">
              <a:solidFill>
                <a:schemeClr val="bg1"/>
              </a:solidFill>
            </a:endParaRPr>
          </a:p>
          <a:p>
            <a:pPr marL="0" indent="0">
              <a:spcBef>
                <a:spcPts val="0"/>
              </a:spcBef>
              <a:buNone/>
            </a:pPr>
            <a:endParaRPr lang="en-US" sz="4000" b="1" dirty="0" smtClean="0">
              <a:solidFill>
                <a:schemeClr val="bg1"/>
              </a:solidFill>
            </a:endParaRPr>
          </a:p>
          <a:p>
            <a:pPr>
              <a:spcBef>
                <a:spcPts val="0"/>
              </a:spcBef>
            </a:pPr>
            <a:r>
              <a:rPr lang="en-US" sz="4000" b="1" dirty="0" smtClean="0">
                <a:solidFill>
                  <a:schemeClr val="bg1"/>
                </a:solidFill>
              </a:rPr>
              <a:t>Proactive measures: Guiding </a:t>
            </a:r>
            <a:r>
              <a:rPr lang="en-US" sz="4000" b="1" dirty="0" smtClean="0">
                <a:solidFill>
                  <a:schemeClr val="bg1"/>
                </a:solidFill>
              </a:rPr>
              <a:t>Student in ethics exercises</a:t>
            </a:r>
            <a:endParaRPr lang="en-US" sz="4000" b="1" dirty="0">
              <a:solidFill>
                <a:schemeClr val="bg1"/>
              </a:solidFill>
            </a:endParaRPr>
          </a:p>
        </p:txBody>
      </p:sp>
      <p:sp>
        <p:nvSpPr>
          <p:cNvPr id="4" name="TextBox 3"/>
          <p:cNvSpPr txBox="1"/>
          <p:nvPr/>
        </p:nvSpPr>
        <p:spPr>
          <a:xfrm>
            <a:off x="10534390" y="723727"/>
            <a:ext cx="1727668" cy="1215717"/>
          </a:xfrm>
          <a:prstGeom prst="rect">
            <a:avLst/>
          </a:prstGeom>
          <a:noFill/>
        </p:spPr>
        <p:txBody>
          <a:bodyPr wrap="square" rtlCol="0">
            <a:spAutoFit/>
          </a:bodyPr>
          <a:lstStyle/>
          <a:p>
            <a:pPr algn="ctr"/>
            <a:r>
              <a:rPr lang="en-US" sz="1100" b="1" dirty="0">
                <a:solidFill>
                  <a:schemeClr val="bg1"/>
                </a:solidFill>
              </a:rPr>
              <a:t>Ironda Joyce Campbell</a:t>
            </a:r>
          </a:p>
          <a:p>
            <a:pPr algn="ctr"/>
            <a:r>
              <a:rPr lang="en-US" sz="1100" b="1" dirty="0">
                <a:solidFill>
                  <a:schemeClr val="bg1"/>
                </a:solidFill>
              </a:rPr>
              <a:t>Associate Professor</a:t>
            </a:r>
          </a:p>
          <a:p>
            <a:pPr algn="ctr"/>
            <a:r>
              <a:rPr lang="en-US" sz="1100" b="1" dirty="0">
                <a:solidFill>
                  <a:schemeClr val="bg1"/>
                </a:solidFill>
              </a:rPr>
              <a:t>Pierpont Community &amp; Technical College</a:t>
            </a:r>
          </a:p>
          <a:p>
            <a:pPr algn="ctr"/>
            <a:r>
              <a:rPr lang="en-US" sz="1100" b="1" dirty="0">
                <a:solidFill>
                  <a:schemeClr val="bg1"/>
                </a:solidFill>
              </a:rPr>
              <a:t>Fairmont, WV 26554</a:t>
            </a:r>
          </a:p>
          <a:p>
            <a:endParaRPr lang="en-US" dirty="0"/>
          </a:p>
        </p:txBody>
      </p:sp>
    </p:spTree>
    <p:extLst>
      <p:ext uri="{BB962C8B-B14F-4D97-AF65-F5344CB8AC3E}">
        <p14:creationId xmlns:p14="http://schemas.microsoft.com/office/powerpoint/2010/main" val="26076840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i="1" dirty="0">
                <a:solidFill>
                  <a:srgbClr val="FF0000"/>
                </a:solidFill>
                <a:effectLst>
                  <a:outerShdw blurRad="38100" dist="38100" dir="2700000" algn="tl">
                    <a:srgbClr val="000000">
                      <a:alpha val="43137"/>
                    </a:srgbClr>
                  </a:outerShdw>
                </a:effectLst>
              </a:rPr>
              <a:t>Blurred Lines</a:t>
            </a:r>
            <a:r>
              <a:rPr lang="en-US" sz="4800" dirty="0">
                <a:solidFill>
                  <a:srgbClr val="FF0000"/>
                </a:solidFill>
              </a:rPr>
              <a:t>:</a:t>
            </a:r>
            <a:r>
              <a:rPr lang="en-US" sz="4800" dirty="0">
                <a:solidFill>
                  <a:prstClr val="white"/>
                </a:solidFill>
              </a:rPr>
              <a:t>  </a:t>
            </a:r>
            <a:r>
              <a:rPr lang="en-US" sz="4800" dirty="0" smtClean="0">
                <a:solidFill>
                  <a:prstClr val="white"/>
                </a:solidFill>
              </a:rPr>
              <a:t/>
            </a:r>
            <a:br>
              <a:rPr lang="en-US" sz="4800" dirty="0" smtClean="0">
                <a:solidFill>
                  <a:prstClr val="white"/>
                </a:solidFill>
              </a:rPr>
            </a:br>
            <a:r>
              <a:rPr lang="en-US" sz="4800" dirty="0" smtClean="0">
                <a:solidFill>
                  <a:prstClr val="white"/>
                </a:solidFill>
              </a:rPr>
              <a:t>The </a:t>
            </a:r>
            <a:r>
              <a:rPr lang="en-US" sz="4800" dirty="0">
                <a:solidFill>
                  <a:prstClr val="white"/>
                </a:solidFill>
              </a:rPr>
              <a:t>Politics of Ethics in the Classroom</a:t>
            </a:r>
            <a:endParaRPr lang="en-US" dirty="0"/>
          </a:p>
        </p:txBody>
      </p:sp>
      <p:sp>
        <p:nvSpPr>
          <p:cNvPr id="3" name="Content Placeholder 2"/>
          <p:cNvSpPr>
            <a:spLocks noGrp="1"/>
          </p:cNvSpPr>
          <p:nvPr>
            <p:ph idx="1"/>
          </p:nvPr>
        </p:nvSpPr>
        <p:spPr>
          <a:xfrm>
            <a:off x="680321" y="2499711"/>
            <a:ext cx="10553736" cy="3723289"/>
          </a:xfrm>
          <a:solidFill>
            <a:schemeClr val="bg1"/>
          </a:solidFill>
        </p:spPr>
        <p:txBody>
          <a:bodyPr>
            <a:normAutofit/>
          </a:bodyPr>
          <a:lstStyle/>
          <a:p>
            <a:pPr marL="0" indent="0" algn="ctr">
              <a:spcBef>
                <a:spcPts val="0"/>
              </a:spcBef>
              <a:buNone/>
            </a:pPr>
            <a:r>
              <a:rPr lang="en-US" sz="4400" b="1" dirty="0" smtClean="0">
                <a:solidFill>
                  <a:srgbClr val="FF0000"/>
                </a:solidFill>
              </a:rPr>
              <a:t>Instructor</a:t>
            </a:r>
          </a:p>
          <a:p>
            <a:pPr marL="0" indent="0">
              <a:spcBef>
                <a:spcPts val="0"/>
              </a:spcBef>
              <a:buNone/>
            </a:pPr>
            <a:endParaRPr lang="en-US" sz="1200" b="1" dirty="0" smtClean="0">
              <a:solidFill>
                <a:srgbClr val="FF0000"/>
              </a:solidFill>
            </a:endParaRPr>
          </a:p>
          <a:p>
            <a:pPr marL="0" indent="0">
              <a:spcBef>
                <a:spcPts val="0"/>
              </a:spcBef>
              <a:buNone/>
            </a:pPr>
            <a:endParaRPr lang="en-US" sz="1200" b="1" dirty="0">
              <a:solidFill>
                <a:srgbClr val="FF0000"/>
              </a:solidFill>
            </a:endParaRPr>
          </a:p>
          <a:p>
            <a:pPr marL="0" indent="0">
              <a:spcBef>
                <a:spcPts val="0"/>
              </a:spcBef>
              <a:buNone/>
            </a:pPr>
            <a:endParaRPr lang="en-US" sz="1200" b="1" dirty="0" smtClean="0">
              <a:solidFill>
                <a:srgbClr val="FF0000"/>
              </a:solidFill>
            </a:endParaRPr>
          </a:p>
          <a:p>
            <a:pPr marL="0" indent="0">
              <a:spcBef>
                <a:spcPts val="0"/>
              </a:spcBef>
              <a:buNone/>
            </a:pPr>
            <a:endParaRPr lang="en-US" sz="1200" b="1" dirty="0">
              <a:solidFill>
                <a:srgbClr val="FF0000"/>
              </a:solidFill>
            </a:endParaRPr>
          </a:p>
          <a:p>
            <a:pPr marL="0" indent="0">
              <a:spcBef>
                <a:spcPts val="0"/>
              </a:spcBef>
              <a:buNone/>
            </a:pPr>
            <a:endParaRPr lang="en-US" sz="1200" b="1" dirty="0" smtClean="0">
              <a:solidFill>
                <a:srgbClr val="FF0000"/>
              </a:solidFill>
            </a:endParaRPr>
          </a:p>
          <a:p>
            <a:pPr marL="0" indent="0">
              <a:spcBef>
                <a:spcPts val="0"/>
              </a:spcBef>
              <a:buNone/>
            </a:pPr>
            <a:endParaRPr lang="en-US" sz="1200" b="1" dirty="0" smtClean="0">
              <a:solidFill>
                <a:srgbClr val="FF0000"/>
              </a:solidFill>
            </a:endParaRPr>
          </a:p>
          <a:p>
            <a:pPr marL="0" indent="0" algn="ctr">
              <a:spcBef>
                <a:spcPts val="0"/>
              </a:spcBef>
              <a:buNone/>
            </a:pPr>
            <a:r>
              <a:rPr lang="en-US" sz="4800" b="1" dirty="0" smtClean="0">
                <a:solidFill>
                  <a:srgbClr val="FF0000"/>
                </a:solidFill>
              </a:rPr>
              <a:t>Academic Freedom???????</a:t>
            </a:r>
          </a:p>
          <a:p>
            <a:pPr marL="0" indent="0">
              <a:spcBef>
                <a:spcPts val="0"/>
              </a:spcBef>
              <a:buNone/>
            </a:pPr>
            <a:endParaRPr lang="en-US" sz="1200" b="1" dirty="0" smtClean="0">
              <a:solidFill>
                <a:srgbClr val="FF0000"/>
              </a:solidFill>
            </a:endParaRPr>
          </a:p>
          <a:p>
            <a:pPr marL="0" indent="0">
              <a:buNone/>
            </a:pPr>
            <a:endParaRPr lang="en-US" sz="1800" dirty="0" smtClean="0"/>
          </a:p>
        </p:txBody>
      </p:sp>
      <p:sp>
        <p:nvSpPr>
          <p:cNvPr id="4" name="TextBox 3"/>
          <p:cNvSpPr txBox="1"/>
          <p:nvPr/>
        </p:nvSpPr>
        <p:spPr>
          <a:xfrm>
            <a:off x="10534390" y="723727"/>
            <a:ext cx="1727668" cy="1215717"/>
          </a:xfrm>
          <a:prstGeom prst="rect">
            <a:avLst/>
          </a:prstGeom>
          <a:noFill/>
        </p:spPr>
        <p:txBody>
          <a:bodyPr wrap="square" rtlCol="0">
            <a:spAutoFit/>
          </a:bodyPr>
          <a:lstStyle/>
          <a:p>
            <a:pPr algn="ctr"/>
            <a:r>
              <a:rPr lang="en-US" sz="1100" b="1" dirty="0">
                <a:solidFill>
                  <a:schemeClr val="bg1"/>
                </a:solidFill>
              </a:rPr>
              <a:t>Ironda Joyce Campbell</a:t>
            </a:r>
          </a:p>
          <a:p>
            <a:pPr algn="ctr"/>
            <a:r>
              <a:rPr lang="en-US" sz="1100" b="1" dirty="0">
                <a:solidFill>
                  <a:schemeClr val="bg1"/>
                </a:solidFill>
              </a:rPr>
              <a:t>Associate Professor</a:t>
            </a:r>
          </a:p>
          <a:p>
            <a:pPr algn="ctr"/>
            <a:r>
              <a:rPr lang="en-US" sz="1100" b="1" dirty="0">
                <a:solidFill>
                  <a:schemeClr val="bg1"/>
                </a:solidFill>
              </a:rPr>
              <a:t>Pierpont Community &amp; Technical College</a:t>
            </a:r>
          </a:p>
          <a:p>
            <a:pPr algn="ctr"/>
            <a:r>
              <a:rPr lang="en-US" sz="1100" b="1" dirty="0">
                <a:solidFill>
                  <a:schemeClr val="bg1"/>
                </a:solidFill>
              </a:rPr>
              <a:t>Fairmont, WV 26554</a:t>
            </a:r>
          </a:p>
          <a:p>
            <a:endParaRPr lang="en-US" dirty="0"/>
          </a:p>
        </p:txBody>
      </p:sp>
    </p:spTree>
    <p:extLst>
      <p:ext uri="{BB962C8B-B14F-4D97-AF65-F5344CB8AC3E}">
        <p14:creationId xmlns:p14="http://schemas.microsoft.com/office/powerpoint/2010/main" val="23890918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300" i="1" dirty="0">
                <a:solidFill>
                  <a:srgbClr val="FF0000"/>
                </a:solidFill>
                <a:effectLst>
                  <a:outerShdw blurRad="38100" dist="38100" dir="2700000" algn="tl">
                    <a:srgbClr val="000000">
                      <a:alpha val="43137"/>
                    </a:srgbClr>
                  </a:outerShdw>
                </a:effectLst>
              </a:rPr>
              <a:t>Blurred Lines</a:t>
            </a:r>
            <a:r>
              <a:rPr lang="en-US" sz="4300" dirty="0">
                <a:solidFill>
                  <a:srgbClr val="FF0000"/>
                </a:solidFill>
              </a:rPr>
              <a:t>:</a:t>
            </a:r>
            <a:r>
              <a:rPr lang="en-US" sz="4300" dirty="0">
                <a:solidFill>
                  <a:prstClr val="white"/>
                </a:solidFill>
              </a:rPr>
              <a:t>  </a:t>
            </a:r>
            <a:br>
              <a:rPr lang="en-US" sz="4300" dirty="0">
                <a:solidFill>
                  <a:prstClr val="white"/>
                </a:solidFill>
              </a:rPr>
            </a:br>
            <a:r>
              <a:rPr lang="en-US" sz="4300" dirty="0">
                <a:solidFill>
                  <a:prstClr val="white"/>
                </a:solidFill>
              </a:rPr>
              <a:t>The Politics of Ethics in the Classroom</a:t>
            </a:r>
            <a:endParaRPr lang="en-US" dirty="0"/>
          </a:p>
        </p:txBody>
      </p:sp>
      <p:sp>
        <p:nvSpPr>
          <p:cNvPr id="3" name="Content Placeholder 2"/>
          <p:cNvSpPr>
            <a:spLocks noGrp="1"/>
          </p:cNvSpPr>
          <p:nvPr>
            <p:ph idx="1"/>
          </p:nvPr>
        </p:nvSpPr>
        <p:spPr>
          <a:solidFill>
            <a:schemeClr val="bg1"/>
          </a:solidFill>
        </p:spPr>
        <p:txBody>
          <a:bodyPr/>
          <a:lstStyle/>
          <a:p>
            <a:pPr marL="0" indent="0" algn="ctr">
              <a:spcBef>
                <a:spcPts val="0"/>
              </a:spcBef>
              <a:buNone/>
            </a:pPr>
            <a:r>
              <a:rPr lang="en-US" sz="6000" b="1" dirty="0">
                <a:solidFill>
                  <a:srgbClr val="FF0000"/>
                </a:solidFill>
              </a:rPr>
              <a:t>Instructor</a:t>
            </a:r>
          </a:p>
          <a:p>
            <a:pPr marL="0" indent="0">
              <a:spcBef>
                <a:spcPts val="0"/>
              </a:spcBef>
              <a:buNone/>
            </a:pPr>
            <a:endParaRPr lang="en-US" sz="900" b="1" dirty="0">
              <a:solidFill>
                <a:srgbClr val="FF0000"/>
              </a:solidFill>
            </a:endParaRPr>
          </a:p>
          <a:p>
            <a:pPr marL="0" indent="0">
              <a:spcBef>
                <a:spcPts val="0"/>
              </a:spcBef>
              <a:buNone/>
            </a:pPr>
            <a:endParaRPr lang="en-US" b="1" dirty="0" smtClean="0">
              <a:solidFill>
                <a:srgbClr val="FF0000"/>
              </a:solidFill>
            </a:endParaRPr>
          </a:p>
          <a:p>
            <a:pPr marL="0" indent="0" algn="ctr">
              <a:spcBef>
                <a:spcPts val="0"/>
              </a:spcBef>
              <a:buNone/>
            </a:pPr>
            <a:r>
              <a:rPr lang="en-US" sz="4800" b="1" u="sng" dirty="0" smtClean="0">
                <a:solidFill>
                  <a:srgbClr val="FF0000"/>
                </a:solidFill>
              </a:rPr>
              <a:t>Academic Freedom????</a:t>
            </a:r>
            <a:endParaRPr lang="en-US" sz="4800" b="1" u="sng" dirty="0">
              <a:solidFill>
                <a:srgbClr val="FF0000"/>
              </a:solidFill>
            </a:endParaRPr>
          </a:p>
        </p:txBody>
      </p:sp>
      <p:sp>
        <p:nvSpPr>
          <p:cNvPr id="4" name="Rectangle 3"/>
          <p:cNvSpPr/>
          <p:nvPr/>
        </p:nvSpPr>
        <p:spPr>
          <a:xfrm>
            <a:off x="10553700" y="784136"/>
            <a:ext cx="1701800" cy="938719"/>
          </a:xfrm>
          <a:prstGeom prst="rect">
            <a:avLst/>
          </a:prstGeom>
        </p:spPr>
        <p:txBody>
          <a:bodyPr wrap="square">
            <a:spAutoFit/>
          </a:bodyPr>
          <a:lstStyle/>
          <a:p>
            <a:pPr algn="ctr"/>
            <a:r>
              <a:rPr lang="en-US" sz="1100" b="1" dirty="0">
                <a:solidFill>
                  <a:schemeClr val="bg1"/>
                </a:solidFill>
              </a:rPr>
              <a:t>Ironda Joyce Campbell</a:t>
            </a:r>
          </a:p>
          <a:p>
            <a:pPr algn="ctr"/>
            <a:r>
              <a:rPr lang="en-US" sz="1100" b="1" dirty="0">
                <a:solidFill>
                  <a:schemeClr val="bg1"/>
                </a:solidFill>
              </a:rPr>
              <a:t>Associate Professor</a:t>
            </a:r>
          </a:p>
          <a:p>
            <a:pPr algn="ctr"/>
            <a:r>
              <a:rPr lang="en-US" sz="1100" b="1" dirty="0">
                <a:solidFill>
                  <a:schemeClr val="bg1"/>
                </a:solidFill>
              </a:rPr>
              <a:t>Pierpont Community &amp; Technical College</a:t>
            </a:r>
          </a:p>
          <a:p>
            <a:pPr algn="ctr"/>
            <a:r>
              <a:rPr lang="en-US" sz="1100" b="1" dirty="0">
                <a:solidFill>
                  <a:schemeClr val="bg1"/>
                </a:solidFill>
              </a:rPr>
              <a:t>Fairmont, WV 26554</a:t>
            </a:r>
          </a:p>
        </p:txBody>
      </p:sp>
    </p:spTree>
    <p:extLst>
      <p:ext uri="{BB962C8B-B14F-4D97-AF65-F5344CB8AC3E}">
        <p14:creationId xmlns:p14="http://schemas.microsoft.com/office/powerpoint/2010/main" val="4173240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300" i="1" dirty="0">
                <a:solidFill>
                  <a:srgbClr val="FF0000"/>
                </a:solidFill>
                <a:effectLst>
                  <a:outerShdw blurRad="38100" dist="38100" dir="2700000" algn="tl">
                    <a:srgbClr val="000000">
                      <a:alpha val="43137"/>
                    </a:srgbClr>
                  </a:outerShdw>
                </a:effectLst>
              </a:rPr>
              <a:t>Blurred Lines</a:t>
            </a:r>
            <a:r>
              <a:rPr lang="en-US" sz="5300" dirty="0">
                <a:solidFill>
                  <a:srgbClr val="FF0000"/>
                </a:solidFill>
              </a:rPr>
              <a:t>:</a:t>
            </a:r>
            <a:r>
              <a:rPr lang="en-US" sz="5300" dirty="0">
                <a:solidFill>
                  <a:prstClr val="white"/>
                </a:solidFill>
              </a:rPr>
              <a:t>  </a:t>
            </a:r>
            <a:br>
              <a:rPr lang="en-US" sz="5300" dirty="0">
                <a:solidFill>
                  <a:prstClr val="white"/>
                </a:solidFill>
              </a:rPr>
            </a:br>
            <a:r>
              <a:rPr lang="en-US" sz="4300" dirty="0">
                <a:solidFill>
                  <a:prstClr val="white"/>
                </a:solidFill>
              </a:rPr>
              <a:t>The Politics of Ethics in the Classroom</a:t>
            </a:r>
            <a:endParaRPr lang="en-US" dirty="0"/>
          </a:p>
        </p:txBody>
      </p:sp>
      <p:pic>
        <p:nvPicPr>
          <p:cNvPr id="1026" name="Picture 2" descr="Professor fired for comment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3088" y="2574131"/>
            <a:ext cx="2514600" cy="3124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216400" y="2108200"/>
            <a:ext cx="7721600" cy="4154984"/>
          </a:xfrm>
          <a:prstGeom prst="rect">
            <a:avLst/>
          </a:prstGeom>
          <a:noFill/>
        </p:spPr>
        <p:txBody>
          <a:bodyPr wrap="square" rtlCol="0">
            <a:spAutoFit/>
          </a:bodyPr>
          <a:lstStyle/>
          <a:p>
            <a:pPr algn="ctr"/>
            <a:r>
              <a:rPr lang="en-US" b="1" u="sng" dirty="0">
                <a:solidFill>
                  <a:schemeClr val="bg1"/>
                </a:solidFill>
              </a:rPr>
              <a:t>Professor </a:t>
            </a:r>
            <a:r>
              <a:rPr lang="en-US" b="1" u="sng" dirty="0" smtClean="0">
                <a:solidFill>
                  <a:schemeClr val="bg1"/>
                </a:solidFill>
              </a:rPr>
              <a:t>Fired </a:t>
            </a:r>
            <a:r>
              <a:rPr lang="en-US" b="1" u="sng" dirty="0">
                <a:solidFill>
                  <a:schemeClr val="bg1"/>
                </a:solidFill>
              </a:rPr>
              <a:t>for C</a:t>
            </a:r>
            <a:r>
              <a:rPr lang="en-US" b="1" u="sng" dirty="0" smtClean="0">
                <a:solidFill>
                  <a:schemeClr val="bg1"/>
                </a:solidFill>
              </a:rPr>
              <a:t>omments</a:t>
            </a:r>
          </a:p>
          <a:p>
            <a:r>
              <a:rPr lang="en-US" b="1" dirty="0">
                <a:solidFill>
                  <a:schemeClr val="bg1"/>
                </a:solidFill>
              </a:rPr>
              <a:t>Timothy Taylor, a UF professor of Food and Resource Economics</a:t>
            </a:r>
            <a:r>
              <a:rPr lang="en-US" dirty="0" smtClean="0">
                <a:solidFill>
                  <a:schemeClr val="bg1"/>
                </a:solidFill>
              </a:rPr>
              <a:t>,</a:t>
            </a:r>
            <a:r>
              <a:rPr lang="en-US" dirty="0">
                <a:solidFill>
                  <a:srgbClr val="00FF00"/>
                </a:solidFill>
              </a:rPr>
              <a:t> </a:t>
            </a:r>
            <a:r>
              <a:rPr lang="en-US" b="1" dirty="0"/>
              <a:t>was fired </a:t>
            </a:r>
            <a:r>
              <a:rPr lang="en-US" dirty="0"/>
              <a:t>for making sexually inappropriate and derogatory comments while teaching</a:t>
            </a:r>
            <a:r>
              <a:rPr lang="en-US" dirty="0">
                <a:solidFill>
                  <a:schemeClr val="bg1"/>
                </a:solidFill>
              </a:rPr>
              <a:t>.</a:t>
            </a:r>
            <a:r>
              <a:rPr lang="en-US" dirty="0">
                <a:solidFill>
                  <a:srgbClr val="00FF00"/>
                </a:solidFill>
              </a:rPr>
              <a:t> </a:t>
            </a:r>
            <a:r>
              <a:rPr lang="en-US" dirty="0" smtClean="0"/>
              <a:t> </a:t>
            </a:r>
            <a:r>
              <a:rPr lang="en-US" dirty="0" smtClean="0">
                <a:solidFill>
                  <a:schemeClr val="bg1"/>
                </a:solidFill>
              </a:rPr>
              <a:t>Several </a:t>
            </a:r>
            <a:r>
              <a:rPr lang="en-US" dirty="0">
                <a:solidFill>
                  <a:schemeClr val="bg1"/>
                </a:solidFill>
              </a:rPr>
              <a:t>of Taylor’s students </a:t>
            </a:r>
            <a:r>
              <a:rPr lang="en-US" dirty="0" smtClean="0">
                <a:solidFill>
                  <a:schemeClr val="bg1"/>
                </a:solidFill>
              </a:rPr>
              <a:t>said </a:t>
            </a:r>
            <a:r>
              <a:rPr lang="en-US" dirty="0">
                <a:solidFill>
                  <a:schemeClr val="bg1"/>
                </a:solidFill>
              </a:rPr>
              <a:t>that during case studies on sexual harassment, professor Taylor allegedly </a:t>
            </a:r>
            <a:r>
              <a:rPr lang="en-US" b="1" dirty="0"/>
              <a:t>“indicated that in some cultures women liked to show their sexuality, dress promiscuously, and wear very revealing clothes,” </a:t>
            </a:r>
            <a:r>
              <a:rPr lang="en-US" b="1" dirty="0" smtClean="0">
                <a:solidFill>
                  <a:schemeClr val="bg1"/>
                </a:solidFill>
              </a:rPr>
              <a:t>that according </a:t>
            </a:r>
            <a:r>
              <a:rPr lang="en-US" b="1" dirty="0">
                <a:solidFill>
                  <a:schemeClr val="bg1"/>
                </a:solidFill>
              </a:rPr>
              <a:t>to an Investigation Findings report</a:t>
            </a:r>
            <a:r>
              <a:rPr lang="en-US" b="1" dirty="0" smtClean="0">
                <a:solidFill>
                  <a:schemeClr val="bg1"/>
                </a:solidFill>
              </a:rPr>
              <a:t>.</a:t>
            </a:r>
            <a:r>
              <a:rPr lang="en-US" dirty="0">
                <a:solidFill>
                  <a:schemeClr val="bg1"/>
                </a:solidFill>
              </a:rPr>
              <a:t> </a:t>
            </a:r>
            <a:r>
              <a:rPr lang="en-US" dirty="0" smtClean="0">
                <a:solidFill>
                  <a:schemeClr val="bg1"/>
                </a:solidFill>
              </a:rPr>
              <a:t> </a:t>
            </a:r>
            <a:r>
              <a:rPr lang="en-US" dirty="0" smtClean="0"/>
              <a:t>Students </a:t>
            </a:r>
            <a:r>
              <a:rPr lang="en-US" dirty="0"/>
              <a:t>also alleged </a:t>
            </a:r>
            <a:r>
              <a:rPr lang="en-US" dirty="0">
                <a:solidFill>
                  <a:schemeClr val="bg1"/>
                </a:solidFill>
              </a:rPr>
              <a:t>that Taylor “</a:t>
            </a:r>
            <a:r>
              <a:rPr lang="en-US" b="1" dirty="0"/>
              <a:t>looks female students up and down</a:t>
            </a:r>
            <a:r>
              <a:rPr lang="en-US" b="1" dirty="0">
                <a:solidFill>
                  <a:schemeClr val="bg1"/>
                </a:solidFill>
              </a:rPr>
              <a:t>”</a:t>
            </a:r>
            <a:r>
              <a:rPr lang="en-US" dirty="0"/>
              <a:t> </a:t>
            </a:r>
            <a:r>
              <a:rPr lang="en-US" dirty="0">
                <a:solidFill>
                  <a:schemeClr val="bg1"/>
                </a:solidFill>
              </a:rPr>
              <a:t>and </a:t>
            </a:r>
            <a:r>
              <a:rPr lang="en-US" dirty="0"/>
              <a:t>once asked a girl to dance to her cell phone ringtone after her phone rang during class</a:t>
            </a:r>
            <a:r>
              <a:rPr lang="en-US" dirty="0" smtClean="0">
                <a:solidFill>
                  <a:schemeClr val="bg1"/>
                </a:solidFill>
              </a:rPr>
              <a:t>.  Taylor worked </a:t>
            </a:r>
            <a:r>
              <a:rPr lang="en-US" dirty="0">
                <a:solidFill>
                  <a:schemeClr val="bg1"/>
                </a:solidFill>
              </a:rPr>
              <a:t>at UF since 1980, and witnesses in the report stated that he allegedly said in class that he is a full tenured professor, and</a:t>
            </a:r>
            <a:r>
              <a:rPr lang="en-US" dirty="0"/>
              <a:t> </a:t>
            </a:r>
            <a:r>
              <a:rPr lang="en-US" b="1" i="1" dirty="0">
                <a:solidFill>
                  <a:schemeClr val="bg1"/>
                </a:solidFill>
              </a:rPr>
              <a:t>he can do whatever he wants</a:t>
            </a:r>
            <a:r>
              <a:rPr lang="en-US" dirty="0" smtClean="0"/>
              <a:t>.</a:t>
            </a:r>
            <a:r>
              <a:rPr lang="en-US" b="1" dirty="0" smtClean="0"/>
              <a:t> </a:t>
            </a:r>
          </a:p>
          <a:p>
            <a:endParaRPr lang="en-US" b="1" dirty="0"/>
          </a:p>
          <a:p>
            <a:r>
              <a:rPr lang="en-US" sz="1000" b="1" dirty="0" err="1" smtClean="0">
                <a:solidFill>
                  <a:schemeClr val="bg1"/>
                </a:solidFill>
              </a:rPr>
              <a:t>Dinkova</a:t>
            </a:r>
            <a:r>
              <a:rPr lang="en-US" sz="1000" b="1" dirty="0" smtClean="0">
                <a:solidFill>
                  <a:schemeClr val="bg1"/>
                </a:solidFill>
              </a:rPr>
              <a:t>, L. (September 22, 2010</a:t>
            </a:r>
            <a:r>
              <a:rPr lang="en-US" sz="1000" b="1" dirty="0">
                <a:solidFill>
                  <a:schemeClr val="bg1"/>
                </a:solidFill>
              </a:rPr>
              <a:t>). </a:t>
            </a:r>
            <a:r>
              <a:rPr lang="en-US" sz="1000" b="1" i="1" dirty="0">
                <a:solidFill>
                  <a:schemeClr val="bg1"/>
                </a:solidFill>
              </a:rPr>
              <a:t>Professor </a:t>
            </a:r>
            <a:r>
              <a:rPr lang="en-US" sz="1000" b="1" i="1" dirty="0" smtClean="0">
                <a:solidFill>
                  <a:schemeClr val="bg1"/>
                </a:solidFill>
              </a:rPr>
              <a:t>fired </a:t>
            </a:r>
            <a:r>
              <a:rPr lang="en-US" sz="1000" b="1" i="1" dirty="0">
                <a:solidFill>
                  <a:schemeClr val="bg1"/>
                </a:solidFill>
              </a:rPr>
              <a:t>for </a:t>
            </a:r>
            <a:r>
              <a:rPr lang="en-US" sz="1000" b="1" i="1" dirty="0" smtClean="0">
                <a:solidFill>
                  <a:schemeClr val="bg1"/>
                </a:solidFill>
              </a:rPr>
              <a:t>comments.  </a:t>
            </a:r>
            <a:r>
              <a:rPr lang="en-US" sz="1000" b="1" dirty="0" smtClean="0">
                <a:solidFill>
                  <a:schemeClr val="bg1"/>
                </a:solidFill>
              </a:rPr>
              <a:t>The Independent Florida Alligator.  Retrieved </a:t>
            </a:r>
          </a:p>
          <a:p>
            <a:r>
              <a:rPr lang="en-US" sz="1000" b="1" dirty="0">
                <a:solidFill>
                  <a:schemeClr val="bg1"/>
                </a:solidFill>
              </a:rPr>
              <a:t>	</a:t>
            </a:r>
            <a:r>
              <a:rPr lang="en-US" sz="1000" b="1" dirty="0" smtClean="0">
                <a:solidFill>
                  <a:schemeClr val="bg1"/>
                </a:solidFill>
              </a:rPr>
              <a:t>http</a:t>
            </a:r>
            <a:r>
              <a:rPr lang="en-US" sz="1000" b="1" dirty="0">
                <a:solidFill>
                  <a:schemeClr val="bg1"/>
                </a:solidFill>
              </a:rPr>
              <a:t>://www.alligator.org/news/campus/article_089e896a-c604-11df-88e0-001cc4c03286.html</a:t>
            </a:r>
          </a:p>
        </p:txBody>
      </p:sp>
      <p:sp>
        <p:nvSpPr>
          <p:cNvPr id="5" name="Rectangle 4"/>
          <p:cNvSpPr/>
          <p:nvPr/>
        </p:nvSpPr>
        <p:spPr>
          <a:xfrm>
            <a:off x="10528300" y="784880"/>
            <a:ext cx="1676400" cy="938719"/>
          </a:xfrm>
          <a:prstGeom prst="rect">
            <a:avLst/>
          </a:prstGeom>
        </p:spPr>
        <p:txBody>
          <a:bodyPr wrap="square">
            <a:spAutoFit/>
          </a:bodyPr>
          <a:lstStyle/>
          <a:p>
            <a:pPr lvl="0" algn="ctr"/>
            <a:r>
              <a:rPr lang="en-US" sz="1100" b="1" dirty="0">
                <a:solidFill>
                  <a:prstClr val="black"/>
                </a:solidFill>
              </a:rPr>
              <a:t>Ironda Joyce Campbell</a:t>
            </a:r>
          </a:p>
          <a:p>
            <a:pPr lvl="0" algn="ctr"/>
            <a:r>
              <a:rPr lang="en-US" sz="1100" b="1" dirty="0">
                <a:solidFill>
                  <a:prstClr val="black"/>
                </a:solidFill>
              </a:rPr>
              <a:t>Associate Professor</a:t>
            </a:r>
          </a:p>
          <a:p>
            <a:pPr lvl="0" algn="ctr"/>
            <a:r>
              <a:rPr lang="en-US" sz="1100" b="1" dirty="0">
                <a:solidFill>
                  <a:prstClr val="black"/>
                </a:solidFill>
              </a:rPr>
              <a:t>Pierpont Community &amp; Technical College</a:t>
            </a:r>
          </a:p>
          <a:p>
            <a:pPr lvl="0" algn="ctr"/>
            <a:r>
              <a:rPr lang="en-US" sz="1100" b="1" dirty="0">
                <a:solidFill>
                  <a:prstClr val="black"/>
                </a:solidFill>
              </a:rPr>
              <a:t>Fairmont, WV </a:t>
            </a:r>
            <a:r>
              <a:rPr lang="en-US" sz="1100" b="1" dirty="0" smtClean="0">
                <a:solidFill>
                  <a:prstClr val="black"/>
                </a:solidFill>
              </a:rPr>
              <a:t>26554</a:t>
            </a:r>
            <a:endParaRPr lang="en-US" dirty="0">
              <a:solidFill>
                <a:prstClr val="white"/>
              </a:solidFill>
            </a:endParaRPr>
          </a:p>
        </p:txBody>
      </p:sp>
    </p:spTree>
    <p:extLst>
      <p:ext uri="{BB962C8B-B14F-4D97-AF65-F5344CB8AC3E}">
        <p14:creationId xmlns:p14="http://schemas.microsoft.com/office/powerpoint/2010/main" val="41909305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300" i="1" dirty="0">
                <a:solidFill>
                  <a:srgbClr val="FF0000"/>
                </a:solidFill>
                <a:effectLst>
                  <a:outerShdw blurRad="38100" dist="38100" dir="2700000" algn="tl">
                    <a:srgbClr val="000000">
                      <a:alpha val="43137"/>
                    </a:srgbClr>
                  </a:outerShdw>
                </a:effectLst>
              </a:rPr>
              <a:t>Blurred Lines</a:t>
            </a:r>
            <a:r>
              <a:rPr lang="en-US" sz="5300" dirty="0">
                <a:solidFill>
                  <a:srgbClr val="FF0000"/>
                </a:solidFill>
              </a:rPr>
              <a:t>:</a:t>
            </a:r>
            <a:r>
              <a:rPr lang="en-US" sz="5300" dirty="0">
                <a:solidFill>
                  <a:prstClr val="white"/>
                </a:solidFill>
              </a:rPr>
              <a:t>  </a:t>
            </a:r>
            <a:r>
              <a:rPr lang="en-US" sz="4800" dirty="0">
                <a:solidFill>
                  <a:prstClr val="white"/>
                </a:solidFill>
              </a:rPr>
              <a:t/>
            </a:r>
            <a:br>
              <a:rPr lang="en-US" sz="4800" dirty="0">
                <a:solidFill>
                  <a:prstClr val="white"/>
                </a:solidFill>
              </a:rPr>
            </a:br>
            <a:r>
              <a:rPr lang="en-US" sz="4400" dirty="0">
                <a:solidFill>
                  <a:prstClr val="white"/>
                </a:solidFill>
              </a:rPr>
              <a:t>The Politics of Ethics in the </a:t>
            </a:r>
            <a:r>
              <a:rPr lang="en-US" sz="4400" dirty="0" smtClean="0">
                <a:solidFill>
                  <a:prstClr val="white"/>
                </a:solidFill>
              </a:rPr>
              <a:t>Classroom </a:t>
            </a:r>
            <a:endParaRPr lang="en-US" sz="4400" dirty="0"/>
          </a:p>
        </p:txBody>
      </p:sp>
      <p:pic>
        <p:nvPicPr>
          <p:cNvPr id="5" name="Content Placeholder 4"/>
          <p:cNvPicPr>
            <a:picLocks noGrp="1" noChangeAspect="1"/>
          </p:cNvPicPr>
          <p:nvPr>
            <p:ph idx="1"/>
          </p:nvPr>
        </p:nvPicPr>
        <p:blipFill>
          <a:blip r:embed="rId2"/>
          <a:stretch>
            <a:fillRect/>
          </a:stretch>
        </p:blipFill>
        <p:spPr>
          <a:xfrm>
            <a:off x="495300" y="2321717"/>
            <a:ext cx="2579688" cy="1894683"/>
          </a:xfrm>
          <a:prstGeom prst="rect">
            <a:avLst/>
          </a:prstGeom>
        </p:spPr>
      </p:pic>
      <p:sp>
        <p:nvSpPr>
          <p:cNvPr id="4" name="Rectangle 3"/>
          <p:cNvSpPr/>
          <p:nvPr/>
        </p:nvSpPr>
        <p:spPr>
          <a:xfrm>
            <a:off x="10502900" y="720636"/>
            <a:ext cx="1727200" cy="938719"/>
          </a:xfrm>
          <a:prstGeom prst="rect">
            <a:avLst/>
          </a:prstGeom>
        </p:spPr>
        <p:txBody>
          <a:bodyPr wrap="square">
            <a:spAutoFit/>
          </a:bodyPr>
          <a:lstStyle/>
          <a:p>
            <a:pPr lvl="0" algn="ctr"/>
            <a:r>
              <a:rPr lang="en-US" sz="1100" b="1" dirty="0">
                <a:solidFill>
                  <a:prstClr val="black"/>
                </a:solidFill>
              </a:rPr>
              <a:t>Ironda Joyce Campbell</a:t>
            </a:r>
          </a:p>
          <a:p>
            <a:pPr lvl="0" algn="ctr"/>
            <a:r>
              <a:rPr lang="en-US" sz="1100" b="1" dirty="0">
                <a:solidFill>
                  <a:prstClr val="black"/>
                </a:solidFill>
              </a:rPr>
              <a:t>Associate Professor</a:t>
            </a:r>
          </a:p>
          <a:p>
            <a:pPr lvl="0" algn="ctr"/>
            <a:r>
              <a:rPr lang="en-US" sz="1100" b="1" dirty="0">
                <a:solidFill>
                  <a:prstClr val="black"/>
                </a:solidFill>
              </a:rPr>
              <a:t>Pierpont Community &amp; Technical College</a:t>
            </a:r>
          </a:p>
          <a:p>
            <a:pPr lvl="0" algn="ctr"/>
            <a:r>
              <a:rPr lang="en-US" sz="1100" b="1" dirty="0">
                <a:solidFill>
                  <a:prstClr val="black"/>
                </a:solidFill>
              </a:rPr>
              <a:t>Fairmont, WV 26554</a:t>
            </a:r>
            <a:endParaRPr lang="en-US" sz="1100" dirty="0">
              <a:solidFill>
                <a:prstClr val="white"/>
              </a:solidFill>
            </a:endParaRPr>
          </a:p>
        </p:txBody>
      </p:sp>
      <p:sp>
        <p:nvSpPr>
          <p:cNvPr id="6" name="Rectangle 5"/>
          <p:cNvSpPr/>
          <p:nvPr/>
        </p:nvSpPr>
        <p:spPr>
          <a:xfrm>
            <a:off x="3200400" y="1834166"/>
            <a:ext cx="8559800" cy="5109091"/>
          </a:xfrm>
          <a:prstGeom prst="rect">
            <a:avLst/>
          </a:prstGeom>
        </p:spPr>
        <p:txBody>
          <a:bodyPr wrap="square">
            <a:spAutoFit/>
          </a:bodyPr>
          <a:lstStyle/>
          <a:p>
            <a:pPr algn="ctr"/>
            <a:endParaRPr lang="en-US" b="1" u="sng" dirty="0" smtClean="0">
              <a:solidFill>
                <a:schemeClr val="bg1"/>
              </a:solidFill>
            </a:endParaRPr>
          </a:p>
          <a:p>
            <a:pPr algn="ctr"/>
            <a:r>
              <a:rPr lang="en-US" b="1" u="sng" dirty="0" smtClean="0">
                <a:solidFill>
                  <a:schemeClr val="bg1"/>
                </a:solidFill>
              </a:rPr>
              <a:t>Professor Fired </a:t>
            </a:r>
            <a:r>
              <a:rPr lang="en-US" b="1" u="sng" dirty="0">
                <a:solidFill>
                  <a:schemeClr val="bg1"/>
                </a:solidFill>
              </a:rPr>
              <a:t>for Israel </a:t>
            </a:r>
            <a:r>
              <a:rPr lang="en-US" b="1" u="sng" dirty="0" smtClean="0">
                <a:solidFill>
                  <a:schemeClr val="bg1"/>
                </a:solidFill>
              </a:rPr>
              <a:t>Criticism</a:t>
            </a:r>
          </a:p>
          <a:p>
            <a:pPr algn="ctr"/>
            <a:endParaRPr lang="en-US" sz="1200" b="1" u="sng" dirty="0" smtClean="0">
              <a:solidFill>
                <a:schemeClr val="bg1"/>
              </a:solidFill>
            </a:endParaRPr>
          </a:p>
          <a:p>
            <a:r>
              <a:rPr lang="en-US" sz="1600" b="1" dirty="0" smtClean="0">
                <a:solidFill>
                  <a:schemeClr val="bg1"/>
                </a:solidFill>
              </a:rPr>
              <a:t>Steven </a:t>
            </a:r>
            <a:r>
              <a:rPr lang="en-US" sz="1600" b="1" dirty="0">
                <a:solidFill>
                  <a:schemeClr val="bg1"/>
                </a:solidFill>
              </a:rPr>
              <a:t>Salaita</a:t>
            </a:r>
            <a:r>
              <a:rPr lang="en-US" sz="1600" dirty="0">
                <a:solidFill>
                  <a:schemeClr val="bg1"/>
                </a:solidFill>
              </a:rPr>
              <a:t>,</a:t>
            </a:r>
            <a:r>
              <a:rPr lang="en-US" sz="1600" dirty="0"/>
              <a:t> </a:t>
            </a:r>
            <a:r>
              <a:rPr lang="en-US" sz="1600" b="1" dirty="0" smtClean="0">
                <a:solidFill>
                  <a:schemeClr val="bg1"/>
                </a:solidFill>
              </a:rPr>
              <a:t>accepted </a:t>
            </a:r>
            <a:r>
              <a:rPr lang="en-US" sz="1600" b="1" dirty="0">
                <a:solidFill>
                  <a:schemeClr val="bg1"/>
                </a:solidFill>
              </a:rPr>
              <a:t>a faculty appointment at the University of Illinois in October 2013 to teach in the American Indian Studies program starting January 2014</a:t>
            </a:r>
            <a:r>
              <a:rPr lang="en-US" sz="1600" dirty="0">
                <a:solidFill>
                  <a:schemeClr val="bg1"/>
                </a:solidFill>
              </a:rPr>
              <a:t>. </a:t>
            </a:r>
            <a:r>
              <a:rPr lang="en-US" sz="1600" b="1" dirty="0"/>
              <a:t>H</a:t>
            </a:r>
            <a:r>
              <a:rPr lang="en-US" sz="1600" b="1" dirty="0" smtClean="0"/>
              <a:t>is </a:t>
            </a:r>
            <a:r>
              <a:rPr lang="en-US" sz="1600" b="1" dirty="0"/>
              <a:t>appointment was revoked in early August, after </a:t>
            </a:r>
            <a:r>
              <a:rPr lang="en-US" sz="1600" b="1" dirty="0" smtClean="0"/>
              <a:t>he </a:t>
            </a:r>
            <a:r>
              <a:rPr lang="en-US" sz="1600" b="1" dirty="0"/>
              <a:t>posted to Twitter several messages </a:t>
            </a:r>
            <a:r>
              <a:rPr lang="en-US" sz="1600" b="1" dirty="0" smtClean="0"/>
              <a:t>criticizing </a:t>
            </a:r>
            <a:r>
              <a:rPr lang="en-US" sz="1600" b="1" dirty="0"/>
              <a:t>Israel</a:t>
            </a:r>
            <a:r>
              <a:rPr lang="en-US" sz="1600" dirty="0" smtClean="0"/>
              <a:t>.  </a:t>
            </a:r>
            <a:r>
              <a:rPr lang="en-US" sz="1600" b="1" dirty="0" smtClean="0">
                <a:solidFill>
                  <a:schemeClr val="bg1"/>
                </a:solidFill>
              </a:rPr>
              <a:t>Salaita</a:t>
            </a:r>
            <a:r>
              <a:rPr lang="en-US" sz="1600" b="1" dirty="0">
                <a:solidFill>
                  <a:schemeClr val="bg1"/>
                </a:solidFill>
              </a:rPr>
              <a:t>, </a:t>
            </a:r>
            <a:r>
              <a:rPr lang="en-US" sz="1600" b="1" dirty="0" smtClean="0">
                <a:solidFill>
                  <a:schemeClr val="bg1"/>
                </a:solidFill>
              </a:rPr>
              <a:t>spoke </a:t>
            </a:r>
            <a:r>
              <a:rPr lang="en-US" sz="1600" b="1" dirty="0">
                <a:solidFill>
                  <a:schemeClr val="bg1"/>
                </a:solidFill>
              </a:rPr>
              <a:t>publicly </a:t>
            </a:r>
            <a:r>
              <a:rPr lang="en-US" sz="1600" b="1" dirty="0" smtClean="0">
                <a:solidFill>
                  <a:schemeClr val="bg1"/>
                </a:solidFill>
              </a:rPr>
              <a:t>saying </a:t>
            </a:r>
            <a:r>
              <a:rPr lang="en-US" sz="1600" b="1" dirty="0">
                <a:solidFill>
                  <a:schemeClr val="bg1"/>
                </a:solidFill>
              </a:rPr>
              <a:t>he should be reinstated on the grounds of academic freedom</a:t>
            </a:r>
            <a:r>
              <a:rPr lang="en-US" sz="1600" b="1" dirty="0" smtClean="0">
                <a:solidFill>
                  <a:schemeClr val="bg1"/>
                </a:solidFill>
              </a:rPr>
              <a:t>.  </a:t>
            </a:r>
            <a:r>
              <a:rPr lang="en-US" sz="1600" dirty="0" smtClean="0">
                <a:solidFill>
                  <a:srgbClr val="FFFF00"/>
                </a:solidFill>
              </a:rPr>
              <a:t>“</a:t>
            </a:r>
            <a:r>
              <a:rPr lang="en-US" sz="1600" b="1" dirty="0">
                <a:solidFill>
                  <a:srgbClr val="FFFF00"/>
                </a:solidFill>
              </a:rPr>
              <a:t>I am a passionate advocate for equality, a fair and open-minded instructor, and highly collegial. No legitimate evidence exists for any claims or insinuations to the contrary, which have severely damaged any reputation and my prospects for future employment</a:t>
            </a:r>
            <a:r>
              <a:rPr lang="en-US" sz="1600" b="1" dirty="0" smtClean="0">
                <a:solidFill>
                  <a:schemeClr val="bg1"/>
                </a:solidFill>
              </a:rPr>
              <a:t>,”</a:t>
            </a:r>
            <a:r>
              <a:rPr lang="en-US" sz="1600" dirty="0" smtClean="0">
                <a:solidFill>
                  <a:schemeClr val="bg1"/>
                </a:solidFill>
              </a:rPr>
              <a:t>.  </a:t>
            </a:r>
            <a:r>
              <a:rPr lang="en-US" sz="1600" b="1" dirty="0" smtClean="0">
                <a:solidFill>
                  <a:schemeClr val="bg1"/>
                </a:solidFill>
              </a:rPr>
              <a:t>Salaita tweeted, </a:t>
            </a:r>
            <a:r>
              <a:rPr lang="en-US" sz="1600" b="1" dirty="0" smtClean="0"/>
              <a:t>“Only </a:t>
            </a:r>
            <a:r>
              <a:rPr lang="en-US" sz="1600" b="1" dirty="0"/>
              <a:t>Israel can murder around 300 children in the span of a few weeks and insist that it is the victim</a:t>
            </a:r>
            <a:r>
              <a:rPr lang="en-US" sz="1600" dirty="0" smtClean="0"/>
              <a:t>,”</a:t>
            </a:r>
            <a:r>
              <a:rPr lang="en-US" sz="1600" dirty="0" smtClean="0">
                <a:solidFill>
                  <a:schemeClr val="bg1"/>
                </a:solidFill>
              </a:rPr>
              <a:t>. </a:t>
            </a:r>
            <a:r>
              <a:rPr lang="en-US" sz="1600" b="1" dirty="0"/>
              <a:t>“If Netanyahu appeared on TV with a necklace made from the teeth of Palestinian children, would anybody be surprised</a:t>
            </a:r>
            <a:r>
              <a:rPr lang="en-US" sz="1600" dirty="0"/>
              <a:t>,” </a:t>
            </a:r>
            <a:r>
              <a:rPr lang="en-US" sz="1600" b="1" dirty="0" smtClean="0">
                <a:solidFill>
                  <a:schemeClr val="bg1"/>
                </a:solidFill>
              </a:rPr>
              <a:t>he tweeted.</a:t>
            </a:r>
            <a:r>
              <a:rPr lang="en-US" sz="1600" dirty="0" smtClean="0">
                <a:solidFill>
                  <a:schemeClr val="bg1"/>
                </a:solidFill>
              </a:rPr>
              <a:t> </a:t>
            </a:r>
            <a:r>
              <a:rPr lang="en-US" sz="1600" b="1" dirty="0" smtClean="0">
                <a:solidFill>
                  <a:schemeClr val="bg1"/>
                </a:solidFill>
              </a:rPr>
              <a:t>University </a:t>
            </a:r>
            <a:r>
              <a:rPr lang="en-US" sz="1600" b="1" dirty="0">
                <a:solidFill>
                  <a:schemeClr val="bg1"/>
                </a:solidFill>
              </a:rPr>
              <a:t>officials described his comments as uncivil, saying they represented “disrespectful and demeaning speech that promotes malice</a:t>
            </a:r>
            <a:r>
              <a:rPr lang="en-US" sz="1600" b="1" dirty="0" smtClean="0">
                <a:solidFill>
                  <a:schemeClr val="bg1"/>
                </a:solidFill>
              </a:rPr>
              <a:t>”.</a:t>
            </a:r>
            <a:r>
              <a:rPr lang="en-US" sz="1600" b="1" dirty="0" smtClean="0"/>
              <a:t>  </a:t>
            </a:r>
            <a:r>
              <a:rPr lang="en-US" sz="1600" b="1" dirty="0" smtClean="0">
                <a:solidFill>
                  <a:schemeClr val="bg1"/>
                </a:solidFill>
              </a:rPr>
              <a:t>Since </a:t>
            </a:r>
            <a:r>
              <a:rPr lang="en-US" sz="1600" b="1" dirty="0">
                <a:solidFill>
                  <a:schemeClr val="bg1"/>
                </a:solidFill>
              </a:rPr>
              <a:t>then, some academics have mounted a boycott of the university, saying it is not the institute’s place to dictate </a:t>
            </a:r>
            <a:r>
              <a:rPr lang="en-US" sz="1600" b="1" dirty="0"/>
              <a:t>civil discourse</a:t>
            </a:r>
            <a:r>
              <a:rPr lang="en-US" sz="1600" b="1" dirty="0">
                <a:solidFill>
                  <a:schemeClr val="bg1"/>
                </a:solidFill>
              </a:rPr>
              <a:t>. They also claim the university has become </a:t>
            </a:r>
            <a:r>
              <a:rPr lang="en-US" sz="1600" b="1" dirty="0"/>
              <a:t>too beholden to wealthy donors </a:t>
            </a:r>
            <a:r>
              <a:rPr lang="en-US" sz="1600" b="1" dirty="0">
                <a:solidFill>
                  <a:schemeClr val="bg1"/>
                </a:solidFill>
              </a:rPr>
              <a:t>who they say </a:t>
            </a:r>
            <a:r>
              <a:rPr lang="en-US" sz="1600" b="1" dirty="0"/>
              <a:t>are informally dictating decisions involving hiring and </a:t>
            </a:r>
            <a:r>
              <a:rPr lang="en-US" sz="1600" b="1" dirty="0" smtClean="0"/>
              <a:t>tenure</a:t>
            </a:r>
            <a:r>
              <a:rPr lang="en-US" sz="1600" b="1" dirty="0" smtClean="0">
                <a:solidFill>
                  <a:schemeClr val="bg1"/>
                </a:solidFill>
              </a:rPr>
              <a:t>.</a:t>
            </a:r>
          </a:p>
          <a:p>
            <a:r>
              <a:rPr lang="en-US" sz="800" b="1" dirty="0" err="1" smtClean="0">
                <a:solidFill>
                  <a:schemeClr val="bg1"/>
                </a:solidFill>
              </a:rPr>
              <a:t>Guarino</a:t>
            </a:r>
            <a:r>
              <a:rPr lang="en-US" sz="800" b="1" dirty="0" smtClean="0">
                <a:solidFill>
                  <a:schemeClr val="bg1"/>
                </a:solidFill>
              </a:rPr>
              <a:t>, M. (September 9, </a:t>
            </a:r>
            <a:r>
              <a:rPr lang="en-US" sz="800" b="1" dirty="0">
                <a:solidFill>
                  <a:schemeClr val="bg1"/>
                </a:solidFill>
              </a:rPr>
              <a:t>2014). Professor fired for Israel criticism urges University of Illinois to reinstate </a:t>
            </a:r>
            <a:r>
              <a:rPr lang="en-US" sz="800" b="1" dirty="0" smtClean="0">
                <a:solidFill>
                  <a:schemeClr val="bg1"/>
                </a:solidFill>
              </a:rPr>
              <a:t>him.  </a:t>
            </a:r>
            <a:r>
              <a:rPr lang="en-US" sz="800" b="1" i="1" dirty="0" smtClean="0">
                <a:solidFill>
                  <a:schemeClr val="bg1"/>
                </a:solidFill>
              </a:rPr>
              <a:t>Higher Education.  </a:t>
            </a:r>
            <a:r>
              <a:rPr lang="en-US" sz="800" b="1" dirty="0">
                <a:solidFill>
                  <a:schemeClr val="bg1"/>
                </a:solidFill>
              </a:rPr>
              <a:t>Retrieved from http://www.theguardian.com/education/2014/sep/09/professor-israel-criticism-twitter-university-illinois</a:t>
            </a:r>
          </a:p>
        </p:txBody>
      </p:sp>
    </p:spTree>
    <p:extLst>
      <p:ext uri="{BB962C8B-B14F-4D97-AF65-F5344CB8AC3E}">
        <p14:creationId xmlns:p14="http://schemas.microsoft.com/office/powerpoint/2010/main" val="40180979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300" i="1" dirty="0">
                <a:solidFill>
                  <a:srgbClr val="FF0000"/>
                </a:solidFill>
                <a:effectLst>
                  <a:outerShdw blurRad="38100" dist="38100" dir="2700000" algn="tl">
                    <a:srgbClr val="000000">
                      <a:alpha val="43137"/>
                    </a:srgbClr>
                  </a:outerShdw>
                </a:effectLst>
              </a:rPr>
              <a:t>Blurred Lines</a:t>
            </a:r>
            <a:r>
              <a:rPr lang="en-US" sz="5300" dirty="0">
                <a:solidFill>
                  <a:srgbClr val="FF0000"/>
                </a:solidFill>
              </a:rPr>
              <a:t>:</a:t>
            </a:r>
            <a:r>
              <a:rPr lang="en-US" sz="5300" dirty="0">
                <a:solidFill>
                  <a:prstClr val="white"/>
                </a:solidFill>
              </a:rPr>
              <a:t>  </a:t>
            </a:r>
            <a:r>
              <a:rPr lang="en-US" sz="4000" dirty="0">
                <a:solidFill>
                  <a:prstClr val="white"/>
                </a:solidFill>
              </a:rPr>
              <a:t/>
            </a:r>
            <a:br>
              <a:rPr lang="en-US" sz="4000" dirty="0">
                <a:solidFill>
                  <a:prstClr val="white"/>
                </a:solidFill>
              </a:rPr>
            </a:br>
            <a:r>
              <a:rPr lang="en-US" sz="4400" dirty="0">
                <a:solidFill>
                  <a:prstClr val="white"/>
                </a:solidFill>
              </a:rPr>
              <a:t>The Politics of Ethics in the Classroom </a:t>
            </a:r>
            <a:endParaRPr lang="en-US" sz="4400" dirty="0"/>
          </a:p>
        </p:txBody>
      </p:sp>
      <p:sp>
        <p:nvSpPr>
          <p:cNvPr id="3" name="Content Placeholder 2"/>
          <p:cNvSpPr>
            <a:spLocks noGrp="1"/>
          </p:cNvSpPr>
          <p:nvPr>
            <p:ph idx="1"/>
          </p:nvPr>
        </p:nvSpPr>
        <p:spPr>
          <a:xfrm>
            <a:off x="680321" y="4775273"/>
            <a:ext cx="9613861" cy="1384227"/>
          </a:xfrm>
        </p:spPr>
        <p:txBody>
          <a:bodyPr/>
          <a:lstStyle/>
          <a:p>
            <a:pPr marL="0" indent="0">
              <a:buNone/>
            </a:pPr>
            <a:r>
              <a:rPr lang="en-US" sz="1800" b="1" u="sng" dirty="0" smtClean="0">
                <a:solidFill>
                  <a:schemeClr val="bg1"/>
                </a:solidFill>
              </a:rPr>
              <a:t>Professor </a:t>
            </a:r>
            <a:r>
              <a:rPr lang="en-US" sz="1800" b="1" u="sng" dirty="0" err="1" smtClean="0">
                <a:solidFill>
                  <a:schemeClr val="bg1"/>
                </a:solidFill>
              </a:rPr>
              <a:t>Larycia</a:t>
            </a:r>
            <a:r>
              <a:rPr lang="en-US" sz="1800" b="1" u="sng" dirty="0" smtClean="0">
                <a:solidFill>
                  <a:schemeClr val="bg1"/>
                </a:solidFill>
              </a:rPr>
              <a:t> </a:t>
            </a:r>
            <a:r>
              <a:rPr lang="en-US" sz="1800" b="1" u="sng" dirty="0">
                <a:solidFill>
                  <a:schemeClr val="bg1"/>
                </a:solidFill>
              </a:rPr>
              <a:t>Hawkins</a:t>
            </a:r>
            <a:r>
              <a:rPr lang="en-US" sz="1800" b="1" dirty="0">
                <a:solidFill>
                  <a:schemeClr val="bg1"/>
                </a:solidFill>
              </a:rPr>
              <a:t>- </a:t>
            </a:r>
            <a:r>
              <a:rPr lang="en-US" sz="1800" dirty="0" smtClean="0">
                <a:solidFill>
                  <a:schemeClr val="bg1"/>
                </a:solidFill>
              </a:rPr>
              <a:t>To </a:t>
            </a:r>
            <a:r>
              <a:rPr lang="en-US" sz="1800" dirty="0">
                <a:solidFill>
                  <a:schemeClr val="bg1"/>
                </a:solidFill>
              </a:rPr>
              <a:t>‘Part Ways’ With College Over Comments About </a:t>
            </a:r>
            <a:r>
              <a:rPr lang="en-US" sz="1800" dirty="0" smtClean="0">
                <a:solidFill>
                  <a:schemeClr val="bg1"/>
                </a:solidFill>
              </a:rPr>
              <a:t>Islam Professor </a:t>
            </a:r>
            <a:r>
              <a:rPr lang="en-US" sz="1800" dirty="0">
                <a:solidFill>
                  <a:schemeClr val="bg1"/>
                </a:solidFill>
              </a:rPr>
              <a:t>Hawkins said Christians and Muslims </a:t>
            </a:r>
            <a:r>
              <a:rPr lang="en-US" sz="1800" dirty="0" smtClean="0">
                <a:solidFill>
                  <a:schemeClr val="bg1"/>
                </a:solidFill>
              </a:rPr>
              <a:t>“worship the same God.” The college placed Hawkins on administrative leave as a result...subsequently </a:t>
            </a:r>
            <a:r>
              <a:rPr lang="en-US" sz="1800" dirty="0" smtClean="0"/>
              <a:t>the school’s provost recommended Hawkins be fired</a:t>
            </a:r>
            <a:r>
              <a:rPr lang="en-US" sz="1800" dirty="0">
                <a:solidFill>
                  <a:schemeClr val="bg1"/>
                </a:solidFill>
              </a:rPr>
              <a:t>.  </a:t>
            </a:r>
            <a:endParaRPr lang="en-US" sz="1800" dirty="0" smtClean="0">
              <a:solidFill>
                <a:schemeClr val="bg1"/>
              </a:solidFill>
            </a:endParaRPr>
          </a:p>
          <a:p>
            <a:pPr marL="0" indent="0">
              <a:buNone/>
            </a:pPr>
            <a:r>
              <a:rPr lang="en-US" sz="900" dirty="0" smtClean="0">
                <a:solidFill>
                  <a:schemeClr val="bg1"/>
                </a:solidFill>
              </a:rPr>
              <a:t>Huffington Post (February 8, 2016).  Retrieved from www.huffingtonpost.com/entry/wheaton-college-professor-muslim-christian-same-god_us_56b8ead0e4b08069c7a8430d</a:t>
            </a:r>
            <a:endParaRPr lang="en-US" sz="900" dirty="0">
              <a:solidFill>
                <a:schemeClr val="bg1"/>
              </a:solidFill>
            </a:endParaRPr>
          </a:p>
        </p:txBody>
      </p:sp>
      <p:sp>
        <p:nvSpPr>
          <p:cNvPr id="5" name="Rectangle 4"/>
          <p:cNvSpPr/>
          <p:nvPr/>
        </p:nvSpPr>
        <p:spPr>
          <a:xfrm>
            <a:off x="10566400" y="733337"/>
            <a:ext cx="1714500" cy="938719"/>
          </a:xfrm>
          <a:prstGeom prst="rect">
            <a:avLst/>
          </a:prstGeom>
        </p:spPr>
        <p:txBody>
          <a:bodyPr wrap="square">
            <a:spAutoFit/>
          </a:bodyPr>
          <a:lstStyle/>
          <a:p>
            <a:pPr lvl="0" algn="ctr"/>
            <a:r>
              <a:rPr lang="en-US" sz="1100" b="1" dirty="0">
                <a:solidFill>
                  <a:prstClr val="black"/>
                </a:solidFill>
              </a:rPr>
              <a:t>Ironda Joyce Campbell</a:t>
            </a:r>
          </a:p>
          <a:p>
            <a:pPr lvl="0" algn="ctr"/>
            <a:r>
              <a:rPr lang="en-US" sz="1100" b="1" dirty="0">
                <a:solidFill>
                  <a:prstClr val="black"/>
                </a:solidFill>
              </a:rPr>
              <a:t>Associate Professor</a:t>
            </a:r>
          </a:p>
          <a:p>
            <a:pPr lvl="0" algn="ctr"/>
            <a:r>
              <a:rPr lang="en-US" sz="1100" b="1" dirty="0">
                <a:solidFill>
                  <a:prstClr val="black"/>
                </a:solidFill>
              </a:rPr>
              <a:t>Pierpont Community &amp; Technical College</a:t>
            </a:r>
          </a:p>
          <a:p>
            <a:pPr lvl="0" algn="ctr"/>
            <a:r>
              <a:rPr lang="en-US" sz="1100" b="1" dirty="0">
                <a:solidFill>
                  <a:prstClr val="black"/>
                </a:solidFill>
              </a:rPr>
              <a:t>Fairmont, WV 26554</a:t>
            </a:r>
            <a:endParaRPr lang="en-US" sz="1100" dirty="0">
              <a:solidFill>
                <a:prstClr val="white"/>
              </a:solidFill>
            </a:endParaRPr>
          </a:p>
        </p:txBody>
      </p:sp>
      <p:pic>
        <p:nvPicPr>
          <p:cNvPr id="6" name="Picture 5"/>
          <p:cNvPicPr>
            <a:picLocks noChangeAspect="1"/>
          </p:cNvPicPr>
          <p:nvPr/>
        </p:nvPicPr>
        <p:blipFill>
          <a:blip r:embed="rId2"/>
          <a:stretch>
            <a:fillRect/>
          </a:stretch>
        </p:blipFill>
        <p:spPr>
          <a:xfrm>
            <a:off x="3302001" y="2146300"/>
            <a:ext cx="4889500" cy="2628973"/>
          </a:xfrm>
          <a:prstGeom prst="rect">
            <a:avLst/>
          </a:prstGeom>
        </p:spPr>
      </p:pic>
    </p:spTree>
    <p:extLst>
      <p:ext uri="{BB962C8B-B14F-4D97-AF65-F5344CB8AC3E}">
        <p14:creationId xmlns:p14="http://schemas.microsoft.com/office/powerpoint/2010/main" val="25351286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i="1" dirty="0">
                <a:solidFill>
                  <a:srgbClr val="FF0000"/>
                </a:solidFill>
                <a:effectLst>
                  <a:outerShdw blurRad="38100" dist="38100" dir="2700000" algn="tl">
                    <a:srgbClr val="000000">
                      <a:alpha val="43137"/>
                    </a:srgbClr>
                  </a:outerShdw>
                </a:effectLst>
              </a:rPr>
              <a:t>Blurred Lines</a:t>
            </a:r>
            <a:r>
              <a:rPr lang="en-US" sz="4800" dirty="0">
                <a:solidFill>
                  <a:srgbClr val="FF0000"/>
                </a:solidFill>
              </a:rPr>
              <a:t>:</a:t>
            </a:r>
            <a:r>
              <a:rPr lang="en-US" sz="4800" dirty="0">
                <a:solidFill>
                  <a:prstClr val="white"/>
                </a:solidFill>
              </a:rPr>
              <a:t>  </a:t>
            </a:r>
            <a:r>
              <a:rPr lang="en-US" dirty="0">
                <a:solidFill>
                  <a:prstClr val="white"/>
                </a:solidFill>
              </a:rPr>
              <a:t/>
            </a:r>
            <a:br>
              <a:rPr lang="en-US" dirty="0">
                <a:solidFill>
                  <a:prstClr val="white"/>
                </a:solidFill>
              </a:rPr>
            </a:br>
            <a:r>
              <a:rPr lang="en-US" sz="4000" dirty="0">
                <a:solidFill>
                  <a:prstClr val="white"/>
                </a:solidFill>
              </a:rPr>
              <a:t>The Politics of Ethics in the Classroom </a:t>
            </a:r>
            <a:endParaRPr lang="en-US" dirty="0"/>
          </a:p>
        </p:txBody>
      </p:sp>
      <p:pic>
        <p:nvPicPr>
          <p:cNvPr id="5" name="Content Placeholder 4"/>
          <p:cNvPicPr>
            <a:picLocks noGrp="1" noChangeAspect="1"/>
          </p:cNvPicPr>
          <p:nvPr>
            <p:ph idx="1"/>
          </p:nvPr>
        </p:nvPicPr>
        <p:blipFill>
          <a:blip r:embed="rId2"/>
          <a:stretch>
            <a:fillRect/>
          </a:stretch>
        </p:blipFill>
        <p:spPr>
          <a:xfrm>
            <a:off x="4470400" y="2159001"/>
            <a:ext cx="3313254" cy="1816100"/>
          </a:xfrm>
          <a:prstGeom prst="rect">
            <a:avLst/>
          </a:prstGeom>
        </p:spPr>
      </p:pic>
      <p:sp>
        <p:nvSpPr>
          <p:cNvPr id="4" name="Rectangle 3"/>
          <p:cNvSpPr/>
          <p:nvPr/>
        </p:nvSpPr>
        <p:spPr>
          <a:xfrm>
            <a:off x="10528300" y="758280"/>
            <a:ext cx="1765300" cy="938719"/>
          </a:xfrm>
          <a:prstGeom prst="rect">
            <a:avLst/>
          </a:prstGeom>
        </p:spPr>
        <p:txBody>
          <a:bodyPr wrap="square">
            <a:spAutoFit/>
          </a:bodyPr>
          <a:lstStyle/>
          <a:p>
            <a:pPr lvl="0" algn="ctr"/>
            <a:r>
              <a:rPr lang="en-US" sz="1100" b="1" dirty="0">
                <a:solidFill>
                  <a:prstClr val="black"/>
                </a:solidFill>
              </a:rPr>
              <a:t>Ironda Joyce Campbell</a:t>
            </a:r>
          </a:p>
          <a:p>
            <a:pPr lvl="0" algn="ctr"/>
            <a:r>
              <a:rPr lang="en-US" sz="1100" b="1" dirty="0">
                <a:solidFill>
                  <a:prstClr val="black"/>
                </a:solidFill>
              </a:rPr>
              <a:t>Associate Professor</a:t>
            </a:r>
          </a:p>
          <a:p>
            <a:pPr lvl="0" algn="ctr"/>
            <a:r>
              <a:rPr lang="en-US" sz="1100" b="1" dirty="0">
                <a:solidFill>
                  <a:prstClr val="black"/>
                </a:solidFill>
              </a:rPr>
              <a:t>Pierpont Community &amp; Technical College</a:t>
            </a:r>
          </a:p>
          <a:p>
            <a:pPr lvl="0" algn="ctr"/>
            <a:r>
              <a:rPr lang="en-US" sz="1100" b="1" dirty="0">
                <a:solidFill>
                  <a:prstClr val="black"/>
                </a:solidFill>
              </a:rPr>
              <a:t>Fairmont, WV 26554</a:t>
            </a:r>
            <a:endParaRPr lang="en-US" sz="1100" dirty="0">
              <a:solidFill>
                <a:prstClr val="white"/>
              </a:solidFill>
            </a:endParaRPr>
          </a:p>
        </p:txBody>
      </p:sp>
      <p:sp>
        <p:nvSpPr>
          <p:cNvPr id="6" name="TextBox 5"/>
          <p:cNvSpPr txBox="1"/>
          <p:nvPr/>
        </p:nvSpPr>
        <p:spPr>
          <a:xfrm>
            <a:off x="1339127" y="4203700"/>
            <a:ext cx="9575800" cy="1508105"/>
          </a:xfrm>
          <a:prstGeom prst="rect">
            <a:avLst/>
          </a:prstGeom>
          <a:noFill/>
        </p:spPr>
        <p:txBody>
          <a:bodyPr wrap="square" rtlCol="0">
            <a:spAutoFit/>
          </a:bodyPr>
          <a:lstStyle/>
          <a:p>
            <a:r>
              <a:rPr lang="en-US" dirty="0"/>
              <a:t>Assistant communication studies professor Andrea </a:t>
            </a:r>
            <a:r>
              <a:rPr lang="en-US" dirty="0" smtClean="0"/>
              <a:t>Quenette on </a:t>
            </a:r>
            <a:r>
              <a:rPr lang="en-US" dirty="0"/>
              <a:t>paid leave </a:t>
            </a:r>
            <a:r>
              <a:rPr lang="en-US" dirty="0" smtClean="0"/>
              <a:t>since </a:t>
            </a:r>
            <a:r>
              <a:rPr lang="en-US" dirty="0"/>
              <a:t>Nov. 12, when she used the “n-word” during a discussion about how to talk to undergraduate students on college campuses about sensitive racial issues. </a:t>
            </a:r>
            <a:r>
              <a:rPr lang="en-US" dirty="0" smtClean="0"/>
              <a:t>She will </a:t>
            </a:r>
            <a:r>
              <a:rPr lang="en-US" dirty="0"/>
              <a:t>get to keep her job after using a racial slur in class last fall, upsetting a group of graduate </a:t>
            </a:r>
            <a:r>
              <a:rPr lang="en-US" dirty="0" smtClean="0"/>
              <a:t>students.  </a:t>
            </a:r>
          </a:p>
          <a:p>
            <a:r>
              <a:rPr lang="en-US" sz="1000" dirty="0" smtClean="0">
                <a:solidFill>
                  <a:schemeClr val="bg1"/>
                </a:solidFill>
              </a:rPr>
              <a:t>Washington Post (2016</a:t>
            </a:r>
            <a:r>
              <a:rPr lang="en-US" sz="1000" dirty="0">
                <a:solidFill>
                  <a:schemeClr val="bg1"/>
                </a:solidFill>
              </a:rPr>
              <a:t>). Kansas professor who used racial slur in class is cleared of </a:t>
            </a:r>
            <a:r>
              <a:rPr lang="en-US" sz="1000" dirty="0" smtClean="0">
                <a:solidFill>
                  <a:schemeClr val="bg1"/>
                </a:solidFill>
              </a:rPr>
              <a:t>wrongdoing.  Retrieved </a:t>
            </a:r>
            <a:r>
              <a:rPr lang="en-US" sz="1000" dirty="0">
                <a:solidFill>
                  <a:schemeClr val="bg1"/>
                </a:solidFill>
              </a:rPr>
              <a:t>from https://www.washingtonpost.com/news/grade-point/wp/2016/03/20/kansas-professor-who-used-racial-slur-in-class-is-cleared-of-wrongdoing</a:t>
            </a:r>
            <a:r>
              <a:rPr lang="en-US" sz="1000" dirty="0"/>
              <a:t>/</a:t>
            </a:r>
          </a:p>
        </p:txBody>
      </p:sp>
    </p:spTree>
    <p:extLst>
      <p:ext uri="{BB962C8B-B14F-4D97-AF65-F5344CB8AC3E}">
        <p14:creationId xmlns:p14="http://schemas.microsoft.com/office/powerpoint/2010/main" val="38920806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rgbClr val="FF0000"/>
                </a:solidFill>
              </a:rPr>
              <a:t>Guiding </a:t>
            </a:r>
            <a:r>
              <a:rPr lang="en-US" sz="4000" b="1" dirty="0" smtClean="0">
                <a:solidFill>
                  <a:srgbClr val="FF0000"/>
                </a:solidFill>
              </a:rPr>
              <a:t>Students </a:t>
            </a:r>
            <a:r>
              <a:rPr lang="en-US" sz="4000" b="1" dirty="0">
                <a:solidFill>
                  <a:srgbClr val="FF0000"/>
                </a:solidFill>
              </a:rPr>
              <a:t>in ethics </a:t>
            </a:r>
            <a:r>
              <a:rPr lang="en-US" sz="4000" b="1" dirty="0" smtClean="0">
                <a:solidFill>
                  <a:srgbClr val="FF0000"/>
                </a:solidFill>
              </a:rPr>
              <a:t>exercises</a:t>
            </a:r>
            <a:endParaRPr lang="en-US" sz="4000" b="1" dirty="0">
              <a:solidFill>
                <a:srgbClr val="FF0000"/>
              </a:solidFill>
            </a:endParaRPr>
          </a:p>
        </p:txBody>
      </p:sp>
      <p:sp>
        <p:nvSpPr>
          <p:cNvPr id="3" name="Content Placeholder 2"/>
          <p:cNvSpPr>
            <a:spLocks noGrp="1"/>
          </p:cNvSpPr>
          <p:nvPr>
            <p:ph idx="1"/>
          </p:nvPr>
        </p:nvSpPr>
        <p:spPr>
          <a:xfrm>
            <a:off x="680321" y="2014145"/>
            <a:ext cx="9613861" cy="4534574"/>
          </a:xfrm>
        </p:spPr>
        <p:txBody>
          <a:bodyPr>
            <a:normAutofit/>
          </a:bodyPr>
          <a:lstStyle/>
          <a:p>
            <a:pPr marL="0" indent="0" algn="ctr">
              <a:buNone/>
            </a:pPr>
            <a:r>
              <a:rPr lang="en-US" sz="3600" b="1" dirty="0" smtClean="0">
                <a:solidFill>
                  <a:schemeClr val="bg1"/>
                </a:solidFill>
              </a:rPr>
              <a:t>Exercise:</a:t>
            </a:r>
            <a:r>
              <a:rPr lang="en-US" sz="3600" b="1" dirty="0" smtClean="0"/>
              <a:t> </a:t>
            </a:r>
            <a:r>
              <a:rPr lang="en-US" sz="3500" b="1" u="sng" dirty="0">
                <a:solidFill>
                  <a:prstClr val="black"/>
                </a:solidFill>
              </a:rPr>
              <a:t>The GROUP </a:t>
            </a:r>
            <a:r>
              <a:rPr lang="en-US" sz="3500" b="1" u="sng" dirty="0" smtClean="0">
                <a:solidFill>
                  <a:prstClr val="black"/>
                </a:solidFill>
              </a:rPr>
              <a:t>DISCUSSION</a:t>
            </a:r>
          </a:p>
          <a:p>
            <a:pPr marL="0" indent="0">
              <a:buNone/>
            </a:pPr>
            <a:endParaRPr lang="en-US" sz="1800" b="1" dirty="0" smtClean="0"/>
          </a:p>
          <a:p>
            <a:r>
              <a:rPr lang="en-US" sz="3000" b="1" dirty="0" smtClean="0">
                <a:solidFill>
                  <a:schemeClr val="bg1"/>
                </a:solidFill>
              </a:rPr>
              <a:t>Involves </a:t>
            </a:r>
            <a:r>
              <a:rPr lang="en-US" sz="3000" b="1" dirty="0" smtClean="0">
                <a:solidFill>
                  <a:schemeClr val="bg1"/>
                </a:solidFill>
              </a:rPr>
              <a:t>an </a:t>
            </a:r>
            <a:r>
              <a:rPr lang="en-US" sz="3000" b="1" i="1" dirty="0" smtClean="0">
                <a:solidFill>
                  <a:schemeClr val="bg1"/>
                </a:solidFill>
              </a:rPr>
              <a:t>applied</a:t>
            </a:r>
            <a:r>
              <a:rPr lang="en-US" sz="3000" b="1" dirty="0" smtClean="0">
                <a:solidFill>
                  <a:schemeClr val="bg1"/>
                </a:solidFill>
              </a:rPr>
              <a:t> learning construct </a:t>
            </a:r>
          </a:p>
          <a:p>
            <a:r>
              <a:rPr lang="en-US" sz="3000" b="1" dirty="0" smtClean="0">
                <a:solidFill>
                  <a:schemeClr val="bg1"/>
                </a:solidFill>
              </a:rPr>
              <a:t>Encourages students to engage the concept of ‘ethics’ </a:t>
            </a:r>
          </a:p>
          <a:p>
            <a:r>
              <a:rPr lang="en-US" sz="2800" b="1" dirty="0" smtClean="0">
                <a:solidFill>
                  <a:schemeClr val="bg1"/>
                </a:solidFill>
              </a:rPr>
              <a:t>Causes students to identify current, contemporary examples of individuals and/or corporations involved in ethical or unethical behavior with a focus on </a:t>
            </a:r>
            <a:r>
              <a:rPr lang="en-US" sz="2800" b="1" i="1" dirty="0" smtClean="0">
                <a:solidFill>
                  <a:schemeClr val="bg1"/>
                </a:solidFill>
              </a:rPr>
              <a:t>integrity</a:t>
            </a:r>
            <a:endParaRPr lang="en-US" sz="2800" b="1" i="1" dirty="0">
              <a:solidFill>
                <a:schemeClr val="bg1"/>
              </a:solidFill>
            </a:endParaRPr>
          </a:p>
        </p:txBody>
      </p:sp>
      <p:sp>
        <p:nvSpPr>
          <p:cNvPr id="4" name="Rectangle 3"/>
          <p:cNvSpPr/>
          <p:nvPr/>
        </p:nvSpPr>
        <p:spPr>
          <a:xfrm>
            <a:off x="10515600" y="663864"/>
            <a:ext cx="1703294" cy="938719"/>
          </a:xfrm>
          <a:prstGeom prst="rect">
            <a:avLst/>
          </a:prstGeom>
        </p:spPr>
        <p:txBody>
          <a:bodyPr wrap="square">
            <a:spAutoFit/>
          </a:bodyPr>
          <a:lstStyle/>
          <a:p>
            <a:pPr lvl="0" algn="ctr"/>
            <a:r>
              <a:rPr lang="en-US" sz="1100" b="1" dirty="0">
                <a:solidFill>
                  <a:prstClr val="black"/>
                </a:solidFill>
              </a:rPr>
              <a:t>Ironda Joyce Campbell</a:t>
            </a:r>
          </a:p>
          <a:p>
            <a:pPr lvl="0" algn="ctr"/>
            <a:r>
              <a:rPr lang="en-US" sz="1100" b="1" dirty="0">
                <a:solidFill>
                  <a:prstClr val="black"/>
                </a:solidFill>
              </a:rPr>
              <a:t>Associate Professor</a:t>
            </a:r>
          </a:p>
          <a:p>
            <a:pPr lvl="0" algn="ctr"/>
            <a:r>
              <a:rPr lang="en-US" sz="1100" b="1" dirty="0">
                <a:solidFill>
                  <a:prstClr val="black"/>
                </a:solidFill>
              </a:rPr>
              <a:t>Pierpont Community &amp; Technical College</a:t>
            </a:r>
          </a:p>
          <a:p>
            <a:pPr lvl="0" algn="ctr"/>
            <a:r>
              <a:rPr lang="en-US" sz="1100" b="1" dirty="0">
                <a:solidFill>
                  <a:prstClr val="black"/>
                </a:solidFill>
              </a:rPr>
              <a:t>Fairmont, WV 26554</a:t>
            </a:r>
            <a:endParaRPr lang="en-US" sz="1100" dirty="0">
              <a:solidFill>
                <a:prstClr val="white"/>
              </a:solidFill>
            </a:endParaRPr>
          </a:p>
        </p:txBody>
      </p:sp>
    </p:spTree>
    <p:extLst>
      <p:ext uri="{BB962C8B-B14F-4D97-AF65-F5344CB8AC3E}">
        <p14:creationId xmlns:p14="http://schemas.microsoft.com/office/powerpoint/2010/main" val="8452607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FF0000"/>
                </a:solidFill>
              </a:rPr>
              <a:t>Guiding </a:t>
            </a:r>
            <a:r>
              <a:rPr lang="en-US" sz="4000" b="1" dirty="0" smtClean="0">
                <a:solidFill>
                  <a:srgbClr val="FF0000"/>
                </a:solidFill>
              </a:rPr>
              <a:t>Students </a:t>
            </a:r>
            <a:r>
              <a:rPr lang="en-US" sz="4000" b="1" dirty="0">
                <a:solidFill>
                  <a:srgbClr val="FF0000"/>
                </a:solidFill>
              </a:rPr>
              <a:t>in ethics exercises</a:t>
            </a:r>
            <a:endParaRPr lang="en-US" sz="4000" dirty="0"/>
          </a:p>
        </p:txBody>
      </p:sp>
      <p:sp>
        <p:nvSpPr>
          <p:cNvPr id="3" name="Content Placeholder 2"/>
          <p:cNvSpPr>
            <a:spLocks noGrp="1"/>
          </p:cNvSpPr>
          <p:nvPr>
            <p:ph idx="1"/>
          </p:nvPr>
        </p:nvSpPr>
        <p:spPr>
          <a:xfrm>
            <a:off x="680321" y="2082872"/>
            <a:ext cx="9613861" cy="4444928"/>
          </a:xfrm>
        </p:spPr>
        <p:txBody>
          <a:bodyPr>
            <a:normAutofit lnSpcReduction="10000"/>
          </a:bodyPr>
          <a:lstStyle/>
          <a:p>
            <a:pPr marL="0" indent="0">
              <a:buNone/>
            </a:pPr>
            <a:r>
              <a:rPr lang="en-US" dirty="0" smtClean="0">
                <a:solidFill>
                  <a:schemeClr val="bg1"/>
                </a:solidFill>
              </a:rPr>
              <a:t>Using my model for </a:t>
            </a:r>
            <a:r>
              <a:rPr lang="en-US" b="1" u="sng" dirty="0" smtClean="0">
                <a:solidFill>
                  <a:schemeClr val="bg1"/>
                </a:solidFill>
              </a:rPr>
              <a:t>The Group Discussion</a:t>
            </a:r>
            <a:r>
              <a:rPr lang="en-US" dirty="0" smtClean="0"/>
              <a:t>:</a:t>
            </a:r>
          </a:p>
          <a:p>
            <a:r>
              <a:rPr lang="en-US" dirty="0" smtClean="0"/>
              <a:t>Students are placed in groups </a:t>
            </a:r>
          </a:p>
          <a:p>
            <a:r>
              <a:rPr lang="en-US" dirty="0" smtClean="0"/>
              <a:t>Encouraged to find contemporary profiles of individuals or organizations that either engaged in good representations of integrity or infractions of integrity</a:t>
            </a:r>
          </a:p>
          <a:p>
            <a:r>
              <a:rPr lang="en-US" dirty="0" smtClean="0"/>
              <a:t>They research the topic and the entity chosen</a:t>
            </a:r>
          </a:p>
          <a:p>
            <a:r>
              <a:rPr lang="en-US" dirty="0" smtClean="0"/>
              <a:t>The students present information in a panel-style interactive discussion</a:t>
            </a:r>
          </a:p>
          <a:p>
            <a:r>
              <a:rPr lang="en-US" dirty="0" smtClean="0"/>
              <a:t>Other students are audience members</a:t>
            </a:r>
          </a:p>
          <a:p>
            <a:r>
              <a:rPr lang="en-US" dirty="0" smtClean="0"/>
              <a:t>The panelists field questions from their audience </a:t>
            </a:r>
          </a:p>
          <a:p>
            <a:r>
              <a:rPr lang="en-US" dirty="0" smtClean="0"/>
              <a:t>The instructor regulates </a:t>
            </a:r>
            <a:r>
              <a:rPr lang="en-US" dirty="0">
                <a:solidFill>
                  <a:prstClr val="white"/>
                </a:solidFill>
              </a:rPr>
              <a:t>and guides </a:t>
            </a:r>
            <a:r>
              <a:rPr lang="en-US" dirty="0" smtClean="0"/>
              <a:t>the communication flow</a:t>
            </a:r>
          </a:p>
          <a:p>
            <a:endParaRPr lang="en-US" dirty="0"/>
          </a:p>
          <a:p>
            <a:endParaRPr lang="en-US" dirty="0" smtClean="0"/>
          </a:p>
        </p:txBody>
      </p:sp>
      <p:sp>
        <p:nvSpPr>
          <p:cNvPr id="4" name="TextBox 3"/>
          <p:cNvSpPr txBox="1"/>
          <p:nvPr/>
        </p:nvSpPr>
        <p:spPr>
          <a:xfrm>
            <a:off x="10591800" y="753228"/>
            <a:ext cx="1687286" cy="900246"/>
          </a:xfrm>
          <a:prstGeom prst="rect">
            <a:avLst/>
          </a:prstGeom>
          <a:noFill/>
        </p:spPr>
        <p:txBody>
          <a:bodyPr wrap="square" rtlCol="0">
            <a:spAutoFit/>
          </a:bodyPr>
          <a:lstStyle/>
          <a:p>
            <a:pPr lvl="0" algn="ctr"/>
            <a:r>
              <a:rPr lang="en-US" sz="1050" b="1" dirty="0">
                <a:solidFill>
                  <a:prstClr val="black"/>
                </a:solidFill>
              </a:rPr>
              <a:t>Ironda Joyce Campbell</a:t>
            </a:r>
          </a:p>
          <a:p>
            <a:pPr lvl="0" algn="ctr"/>
            <a:r>
              <a:rPr lang="en-US" sz="1050" b="1" dirty="0">
                <a:solidFill>
                  <a:prstClr val="black"/>
                </a:solidFill>
              </a:rPr>
              <a:t>Associate Professor</a:t>
            </a:r>
          </a:p>
          <a:p>
            <a:pPr lvl="0" algn="ctr"/>
            <a:r>
              <a:rPr lang="en-US" sz="1050" b="1" dirty="0">
                <a:solidFill>
                  <a:prstClr val="black"/>
                </a:solidFill>
              </a:rPr>
              <a:t>Pierpont Community &amp; Technical College</a:t>
            </a:r>
          </a:p>
          <a:p>
            <a:pPr lvl="0" algn="ctr"/>
            <a:r>
              <a:rPr lang="en-US" sz="1050" b="1" dirty="0">
                <a:solidFill>
                  <a:prstClr val="black"/>
                </a:solidFill>
              </a:rPr>
              <a:t>Fairmont, WV </a:t>
            </a:r>
            <a:r>
              <a:rPr lang="en-US" sz="1050" b="1" dirty="0" smtClean="0">
                <a:solidFill>
                  <a:prstClr val="black"/>
                </a:solidFill>
              </a:rPr>
              <a:t>26554</a:t>
            </a:r>
            <a:endParaRPr lang="en-US" sz="1050" dirty="0"/>
          </a:p>
        </p:txBody>
      </p:sp>
    </p:spTree>
    <p:extLst>
      <p:ext uri="{BB962C8B-B14F-4D97-AF65-F5344CB8AC3E}">
        <p14:creationId xmlns:p14="http://schemas.microsoft.com/office/powerpoint/2010/main" val="255637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solidFill>
                  <a:srgbClr val="FF0000"/>
                </a:solidFill>
              </a:rPr>
              <a:t>Guiding Student in ethics exercises</a:t>
            </a:r>
            <a:endParaRPr lang="en-US" sz="4400" dirty="0"/>
          </a:p>
        </p:txBody>
      </p:sp>
      <p:sp>
        <p:nvSpPr>
          <p:cNvPr id="4" name="Rectangle 3"/>
          <p:cNvSpPr/>
          <p:nvPr/>
        </p:nvSpPr>
        <p:spPr>
          <a:xfrm>
            <a:off x="10551579" y="820772"/>
            <a:ext cx="1731037" cy="938719"/>
          </a:xfrm>
          <a:prstGeom prst="rect">
            <a:avLst/>
          </a:prstGeom>
        </p:spPr>
        <p:txBody>
          <a:bodyPr wrap="square">
            <a:spAutoFit/>
          </a:bodyPr>
          <a:lstStyle/>
          <a:p>
            <a:pPr lvl="0" algn="ctr"/>
            <a:r>
              <a:rPr lang="en-US" sz="1100" b="1" dirty="0">
                <a:solidFill>
                  <a:prstClr val="black"/>
                </a:solidFill>
              </a:rPr>
              <a:t>Ironda Joyce Campbell</a:t>
            </a:r>
          </a:p>
          <a:p>
            <a:pPr lvl="0" algn="ctr"/>
            <a:r>
              <a:rPr lang="en-US" sz="1100" b="1" dirty="0">
                <a:solidFill>
                  <a:prstClr val="black"/>
                </a:solidFill>
              </a:rPr>
              <a:t>Associate Professor</a:t>
            </a:r>
          </a:p>
          <a:p>
            <a:pPr lvl="0" algn="ctr"/>
            <a:r>
              <a:rPr lang="en-US" sz="1100" b="1" dirty="0">
                <a:solidFill>
                  <a:prstClr val="black"/>
                </a:solidFill>
              </a:rPr>
              <a:t>Pierpont Community &amp; Technical College</a:t>
            </a:r>
          </a:p>
          <a:p>
            <a:pPr lvl="0" algn="ctr"/>
            <a:r>
              <a:rPr lang="en-US" sz="1100" b="1" dirty="0">
                <a:solidFill>
                  <a:prstClr val="black"/>
                </a:solidFill>
              </a:rPr>
              <a:t>Fairmont, WV 26554</a:t>
            </a:r>
            <a:endParaRPr lang="en-US" sz="1100" dirty="0">
              <a:solidFill>
                <a:prstClr val="white"/>
              </a:solidFill>
            </a:endParaRPr>
          </a:p>
        </p:txBody>
      </p:sp>
      <p:sp>
        <p:nvSpPr>
          <p:cNvPr id="5" name="Content Placeholder 4"/>
          <p:cNvSpPr>
            <a:spLocks noGrp="1"/>
          </p:cNvSpPr>
          <p:nvPr>
            <p:ph idx="1"/>
          </p:nvPr>
        </p:nvSpPr>
        <p:spPr>
          <a:xfrm>
            <a:off x="680321" y="1919514"/>
            <a:ext cx="10684365" cy="4796972"/>
          </a:xfrm>
        </p:spPr>
        <p:txBody>
          <a:bodyPr>
            <a:noAutofit/>
          </a:bodyPr>
          <a:lstStyle/>
          <a:p>
            <a:pPr marL="0" indent="0" algn="ctr">
              <a:buNone/>
            </a:pPr>
            <a:r>
              <a:rPr lang="en-US" sz="1200" b="1" dirty="0">
                <a:solidFill>
                  <a:schemeClr val="bg1"/>
                </a:solidFill>
              </a:rPr>
              <a:t>Group Discussion Instruction and Critique Sheet</a:t>
            </a:r>
            <a:endParaRPr lang="en-US" sz="1200" dirty="0">
              <a:solidFill>
                <a:schemeClr val="bg1"/>
              </a:solidFill>
            </a:endParaRPr>
          </a:p>
          <a:p>
            <a:pPr marL="0" indent="0">
              <a:buNone/>
            </a:pPr>
            <a:r>
              <a:rPr lang="en-US" sz="900" dirty="0">
                <a:solidFill>
                  <a:schemeClr val="bg1"/>
                </a:solidFill>
              </a:rPr>
              <a:t>Topical panel discussions will revolve around </a:t>
            </a:r>
            <a:r>
              <a:rPr lang="en-US" sz="900" b="1" i="1" dirty="0">
                <a:solidFill>
                  <a:schemeClr val="bg1"/>
                </a:solidFill>
              </a:rPr>
              <a:t>integrity</a:t>
            </a:r>
            <a:r>
              <a:rPr lang="en-US" sz="900" dirty="0">
                <a:solidFill>
                  <a:schemeClr val="bg1"/>
                </a:solidFill>
              </a:rPr>
              <a:t>.  </a:t>
            </a:r>
          </a:p>
          <a:p>
            <a:pPr marL="0" indent="0">
              <a:buNone/>
            </a:pPr>
            <a:r>
              <a:rPr lang="en-US" sz="1200" b="1" i="1" u="sng" dirty="0">
                <a:solidFill>
                  <a:schemeClr val="bg1"/>
                </a:solidFill>
              </a:rPr>
              <a:t>Integrity</a:t>
            </a:r>
            <a:r>
              <a:rPr lang="en-US" sz="1200" dirty="0">
                <a:solidFill>
                  <a:schemeClr val="bg1"/>
                </a:solidFill>
              </a:rPr>
              <a:t>:</a:t>
            </a:r>
            <a:r>
              <a:rPr lang="en-US" sz="900" dirty="0">
                <a:solidFill>
                  <a:schemeClr val="bg1"/>
                </a:solidFill>
              </a:rPr>
              <a:t>  Self-regard and self-respect as well as positive regard and respect for others; well-being to self and others; assertive behavior versus aggressive behavior in business and in personal endeavors.</a:t>
            </a:r>
          </a:p>
          <a:p>
            <a:pPr marL="0" indent="0">
              <a:buNone/>
            </a:pPr>
            <a:r>
              <a:rPr lang="en-US" sz="900" b="1" u="sng" dirty="0">
                <a:solidFill>
                  <a:schemeClr val="bg1"/>
                </a:solidFill>
              </a:rPr>
              <a:t>Assignment:</a:t>
            </a:r>
            <a:r>
              <a:rPr lang="en-US" sz="900" b="1" dirty="0">
                <a:solidFill>
                  <a:schemeClr val="bg1"/>
                </a:solidFill>
              </a:rPr>
              <a:t>  </a:t>
            </a:r>
            <a:endParaRPr lang="en-US" sz="900" dirty="0">
              <a:solidFill>
                <a:schemeClr val="bg1"/>
              </a:solidFill>
            </a:endParaRPr>
          </a:p>
          <a:p>
            <a:pPr marL="0" indent="0">
              <a:buNone/>
            </a:pPr>
            <a:r>
              <a:rPr lang="en-US" sz="900" dirty="0">
                <a:solidFill>
                  <a:schemeClr val="bg1"/>
                </a:solidFill>
              </a:rPr>
              <a:t>Choose a topic from current issues (from present up to two years ago) to analyze and discuss on either side of the </a:t>
            </a:r>
            <a:r>
              <a:rPr lang="en-US" sz="900" i="1" dirty="0">
                <a:solidFill>
                  <a:schemeClr val="bg1"/>
                </a:solidFill>
              </a:rPr>
              <a:t>integrity </a:t>
            </a:r>
            <a:r>
              <a:rPr lang="en-US" sz="900" dirty="0">
                <a:solidFill>
                  <a:schemeClr val="bg1"/>
                </a:solidFill>
              </a:rPr>
              <a:t>issue.  The person, company, or activity can be a representation of what integrity </a:t>
            </a:r>
            <a:r>
              <a:rPr lang="en-US" sz="900" b="1" i="1" dirty="0">
                <a:solidFill>
                  <a:schemeClr val="bg1"/>
                </a:solidFill>
              </a:rPr>
              <a:t>is</a:t>
            </a:r>
            <a:r>
              <a:rPr lang="en-US" sz="900" dirty="0">
                <a:solidFill>
                  <a:schemeClr val="bg1"/>
                </a:solidFill>
              </a:rPr>
              <a:t> or a representation of what integrity </a:t>
            </a:r>
            <a:r>
              <a:rPr lang="en-US" sz="900" b="1" i="1" dirty="0">
                <a:solidFill>
                  <a:schemeClr val="bg1"/>
                </a:solidFill>
              </a:rPr>
              <a:t>is not</a:t>
            </a:r>
            <a:r>
              <a:rPr lang="en-US" sz="900" dirty="0">
                <a:solidFill>
                  <a:schemeClr val="bg1"/>
                </a:solidFill>
              </a:rPr>
              <a:t>.</a:t>
            </a:r>
          </a:p>
          <a:p>
            <a:pPr marL="0" indent="0">
              <a:buNone/>
            </a:pPr>
            <a:r>
              <a:rPr lang="en-US" sz="900" dirty="0">
                <a:solidFill>
                  <a:schemeClr val="bg1"/>
                </a:solidFill>
              </a:rPr>
              <a:t>I will select the groups, group members, captains and co-captains.  The Group Discussion guidelines will assist you in building a topic, and the interactive group discussion.</a:t>
            </a:r>
          </a:p>
          <a:p>
            <a:pPr marL="0" indent="0">
              <a:buNone/>
            </a:pPr>
            <a:r>
              <a:rPr lang="en-US" sz="900" dirty="0">
                <a:solidFill>
                  <a:schemeClr val="bg1"/>
                </a:solidFill>
              </a:rPr>
              <a:t>The Group Discussion is an interactive discussion of a chosen topic led by a panel.  The audience may interject at any time to comment or pose questions to the panel.  The panel should comment and respond as ethically and best as possible, then continue with the discussion as outlined and constructed (by Group Discussion panel members).</a:t>
            </a:r>
          </a:p>
          <a:p>
            <a:pPr marL="0" indent="0">
              <a:buNone/>
            </a:pPr>
            <a:r>
              <a:rPr lang="en-US" sz="900" b="1" dirty="0">
                <a:solidFill>
                  <a:schemeClr val="bg1"/>
                </a:solidFill>
              </a:rPr>
              <a:t>Group Discussion Critique </a:t>
            </a:r>
            <a:r>
              <a:rPr lang="en-US" sz="900" b="1" dirty="0" smtClean="0">
                <a:solidFill>
                  <a:schemeClr val="bg1"/>
                </a:solidFill>
              </a:rPr>
              <a:t>Sheet</a:t>
            </a:r>
            <a:r>
              <a:rPr lang="en-US" sz="900" dirty="0">
                <a:solidFill>
                  <a:schemeClr val="bg1"/>
                </a:solidFill>
              </a:rPr>
              <a:t> </a:t>
            </a:r>
            <a:r>
              <a:rPr lang="en-US" sz="900" dirty="0" smtClean="0">
                <a:solidFill>
                  <a:schemeClr val="bg1"/>
                </a:solidFill>
              </a:rPr>
              <a:t> </a:t>
            </a:r>
            <a:r>
              <a:rPr lang="en-US" sz="900" b="1" dirty="0" smtClean="0">
                <a:solidFill>
                  <a:schemeClr val="bg1"/>
                </a:solidFill>
              </a:rPr>
              <a:t>Group</a:t>
            </a:r>
            <a:r>
              <a:rPr lang="en-US" sz="900" dirty="0" smtClean="0">
                <a:solidFill>
                  <a:schemeClr val="bg1"/>
                </a:solidFill>
              </a:rPr>
              <a:t> </a:t>
            </a:r>
            <a:r>
              <a:rPr lang="en-US" sz="900" dirty="0">
                <a:solidFill>
                  <a:schemeClr val="bg1"/>
                </a:solidFill>
              </a:rPr>
              <a:t>#_______________</a:t>
            </a:r>
          </a:p>
          <a:p>
            <a:pPr marL="0" indent="0">
              <a:buNone/>
            </a:pPr>
            <a:r>
              <a:rPr lang="en-US" sz="900" b="1" dirty="0">
                <a:solidFill>
                  <a:schemeClr val="bg1"/>
                </a:solidFill>
              </a:rPr>
              <a:t>Captain:</a:t>
            </a:r>
            <a:r>
              <a:rPr lang="en-US" sz="900" dirty="0">
                <a:solidFill>
                  <a:schemeClr val="bg1"/>
                </a:solidFill>
              </a:rPr>
              <a:t>  ___________		</a:t>
            </a:r>
            <a:r>
              <a:rPr lang="en-US" sz="900" b="1" dirty="0" smtClean="0">
                <a:solidFill>
                  <a:schemeClr val="bg1"/>
                </a:solidFill>
              </a:rPr>
              <a:t>Co-Captain</a:t>
            </a:r>
            <a:r>
              <a:rPr lang="en-US" sz="900" dirty="0">
                <a:solidFill>
                  <a:schemeClr val="bg1"/>
                </a:solidFill>
              </a:rPr>
              <a:t>: </a:t>
            </a:r>
            <a:r>
              <a:rPr lang="en-US" sz="900" dirty="0" smtClean="0">
                <a:solidFill>
                  <a:schemeClr val="bg1"/>
                </a:solidFill>
              </a:rPr>
              <a:t>___________                                      </a:t>
            </a:r>
            <a:r>
              <a:rPr lang="en-US" sz="900" b="1" dirty="0" smtClean="0">
                <a:solidFill>
                  <a:schemeClr val="bg1"/>
                </a:solidFill>
              </a:rPr>
              <a:t>Names </a:t>
            </a:r>
            <a:r>
              <a:rPr lang="en-US" sz="900" b="1" dirty="0">
                <a:solidFill>
                  <a:schemeClr val="bg1"/>
                </a:solidFill>
              </a:rPr>
              <a:t>of [other] Group Members:</a:t>
            </a:r>
            <a:endParaRPr lang="en-US" sz="900" dirty="0">
              <a:solidFill>
                <a:schemeClr val="bg1"/>
              </a:solidFill>
            </a:endParaRPr>
          </a:p>
          <a:p>
            <a:pPr marL="0" indent="0">
              <a:buNone/>
            </a:pPr>
            <a:r>
              <a:rPr lang="en-US" sz="900" dirty="0" smtClean="0">
                <a:solidFill>
                  <a:schemeClr val="bg1"/>
                </a:solidFill>
              </a:rPr>
              <a:t>1.  Typed </a:t>
            </a:r>
            <a:r>
              <a:rPr lang="en-US" sz="900" dirty="0">
                <a:solidFill>
                  <a:schemeClr val="bg1"/>
                </a:solidFill>
              </a:rPr>
              <a:t>Report (Overview of Topic)	1 page with typed sources	[</a:t>
            </a:r>
            <a:r>
              <a:rPr lang="en-US" sz="900" b="1" dirty="0">
                <a:solidFill>
                  <a:schemeClr val="bg1"/>
                </a:solidFill>
              </a:rPr>
              <a:t>25 </a:t>
            </a:r>
            <a:r>
              <a:rPr lang="en-US" sz="900" b="1" dirty="0" err="1">
                <a:solidFill>
                  <a:schemeClr val="bg1"/>
                </a:solidFill>
              </a:rPr>
              <a:t>pts</a:t>
            </a:r>
            <a:r>
              <a:rPr lang="en-US" sz="900" dirty="0">
                <a:solidFill>
                  <a:schemeClr val="bg1"/>
                </a:solidFill>
              </a:rPr>
              <a:t>]</a:t>
            </a:r>
          </a:p>
          <a:p>
            <a:pPr marL="0" indent="0">
              <a:buNone/>
            </a:pPr>
            <a:r>
              <a:rPr lang="en-US" sz="900" dirty="0" smtClean="0">
                <a:solidFill>
                  <a:schemeClr val="bg1"/>
                </a:solidFill>
              </a:rPr>
              <a:t>2.  Visual </a:t>
            </a:r>
            <a:r>
              <a:rPr lang="en-US" sz="900" dirty="0">
                <a:solidFill>
                  <a:schemeClr val="bg1"/>
                </a:solidFill>
              </a:rPr>
              <a:t>aide	[</a:t>
            </a:r>
            <a:r>
              <a:rPr lang="en-US" sz="900" b="1" dirty="0">
                <a:solidFill>
                  <a:schemeClr val="bg1"/>
                </a:solidFill>
              </a:rPr>
              <a:t>10 </a:t>
            </a:r>
            <a:r>
              <a:rPr lang="en-US" sz="900" b="1" dirty="0" err="1">
                <a:solidFill>
                  <a:schemeClr val="bg1"/>
                </a:solidFill>
              </a:rPr>
              <a:t>pts</a:t>
            </a:r>
            <a:r>
              <a:rPr lang="en-US" sz="900" dirty="0">
                <a:solidFill>
                  <a:schemeClr val="bg1"/>
                </a:solidFill>
              </a:rPr>
              <a:t>]</a:t>
            </a:r>
          </a:p>
          <a:p>
            <a:pPr marL="0" indent="0">
              <a:buNone/>
            </a:pPr>
            <a:r>
              <a:rPr lang="en-US" sz="900" dirty="0" smtClean="0">
                <a:solidFill>
                  <a:schemeClr val="bg1"/>
                </a:solidFill>
              </a:rPr>
              <a:t>3.  Oral </a:t>
            </a:r>
            <a:r>
              <a:rPr lang="en-US" sz="900" dirty="0">
                <a:solidFill>
                  <a:schemeClr val="bg1"/>
                </a:solidFill>
              </a:rPr>
              <a:t>Discussion/Presentation	[</a:t>
            </a:r>
            <a:r>
              <a:rPr lang="en-US" sz="900" b="1" dirty="0">
                <a:solidFill>
                  <a:schemeClr val="bg1"/>
                </a:solidFill>
              </a:rPr>
              <a:t>60 </a:t>
            </a:r>
            <a:r>
              <a:rPr lang="en-US" sz="900" b="1" dirty="0" err="1">
                <a:solidFill>
                  <a:schemeClr val="bg1"/>
                </a:solidFill>
              </a:rPr>
              <a:t>pts</a:t>
            </a:r>
            <a:r>
              <a:rPr lang="en-US" sz="900" b="1" dirty="0">
                <a:solidFill>
                  <a:schemeClr val="bg1"/>
                </a:solidFill>
              </a:rPr>
              <a:t> total</a:t>
            </a:r>
            <a:r>
              <a:rPr lang="en-US" sz="900" dirty="0">
                <a:solidFill>
                  <a:schemeClr val="bg1"/>
                </a:solidFill>
              </a:rPr>
              <a:t>]</a:t>
            </a:r>
          </a:p>
          <a:p>
            <a:pPr marL="0" indent="0">
              <a:buNone/>
            </a:pPr>
            <a:r>
              <a:rPr lang="en-US" sz="900" dirty="0">
                <a:solidFill>
                  <a:schemeClr val="bg1"/>
                </a:solidFill>
              </a:rPr>
              <a:t>Was the report comprehensive? Was the point of the message understood?	</a:t>
            </a:r>
            <a:r>
              <a:rPr lang="en-US" sz="900" b="1" dirty="0">
                <a:solidFill>
                  <a:schemeClr val="bg1"/>
                </a:solidFill>
              </a:rPr>
              <a:t>10 </a:t>
            </a:r>
            <a:r>
              <a:rPr lang="en-US" sz="900" b="1" dirty="0" err="1">
                <a:solidFill>
                  <a:schemeClr val="bg1"/>
                </a:solidFill>
              </a:rPr>
              <a:t>pts</a:t>
            </a:r>
            <a:endParaRPr lang="en-US" sz="900" dirty="0">
              <a:solidFill>
                <a:schemeClr val="bg1"/>
              </a:solidFill>
            </a:endParaRPr>
          </a:p>
          <a:p>
            <a:pPr marL="0" indent="0">
              <a:buNone/>
            </a:pPr>
            <a:r>
              <a:rPr lang="en-US" sz="900" dirty="0">
                <a:solidFill>
                  <a:schemeClr val="bg1"/>
                </a:solidFill>
              </a:rPr>
              <a:t>Was the presentation cohesive? Was there continuity in the flow of the information presented (versus being discombobulated)?  Was the attitude of the group unified in the singular effort of engaging in the discussion and presenting the topical information?	</a:t>
            </a:r>
            <a:r>
              <a:rPr lang="en-US" sz="900" b="1" dirty="0">
                <a:solidFill>
                  <a:schemeClr val="bg1"/>
                </a:solidFill>
              </a:rPr>
              <a:t>10 </a:t>
            </a:r>
            <a:r>
              <a:rPr lang="en-US" sz="900" b="1" dirty="0" err="1">
                <a:solidFill>
                  <a:schemeClr val="bg1"/>
                </a:solidFill>
              </a:rPr>
              <a:t>pts</a:t>
            </a:r>
            <a:endParaRPr lang="en-US" sz="900" dirty="0">
              <a:solidFill>
                <a:schemeClr val="bg1"/>
              </a:solidFill>
            </a:endParaRPr>
          </a:p>
          <a:p>
            <a:pPr marL="0" indent="0">
              <a:buNone/>
            </a:pPr>
            <a:r>
              <a:rPr lang="en-US" sz="900" dirty="0">
                <a:solidFill>
                  <a:schemeClr val="bg1"/>
                </a:solidFill>
              </a:rPr>
              <a:t>Did it appear that all participants had a clearly defined role?	 </a:t>
            </a:r>
            <a:r>
              <a:rPr lang="en-US" sz="900" b="1" dirty="0">
                <a:solidFill>
                  <a:schemeClr val="bg1"/>
                </a:solidFill>
              </a:rPr>
              <a:t>30 </a:t>
            </a:r>
            <a:r>
              <a:rPr lang="en-US" sz="900" b="1" dirty="0" err="1">
                <a:solidFill>
                  <a:schemeClr val="bg1"/>
                </a:solidFill>
              </a:rPr>
              <a:t>pts</a:t>
            </a:r>
            <a:endParaRPr lang="en-US" sz="900" dirty="0">
              <a:solidFill>
                <a:schemeClr val="bg1"/>
              </a:solidFill>
            </a:endParaRPr>
          </a:p>
          <a:p>
            <a:pPr marL="0" indent="0">
              <a:buNone/>
            </a:pPr>
            <a:r>
              <a:rPr lang="en-US" sz="900" dirty="0">
                <a:solidFill>
                  <a:schemeClr val="bg1"/>
                </a:solidFill>
              </a:rPr>
              <a:t>Did the group engage in additional efforts outside of the in-class group work to expound upon the topic for the presentation/discussion? </a:t>
            </a:r>
            <a:r>
              <a:rPr lang="en-US" sz="900" b="1" dirty="0">
                <a:solidFill>
                  <a:schemeClr val="bg1"/>
                </a:solidFill>
              </a:rPr>
              <a:t>10 </a:t>
            </a:r>
            <a:r>
              <a:rPr lang="en-US" sz="900" b="1" dirty="0" err="1">
                <a:solidFill>
                  <a:schemeClr val="bg1"/>
                </a:solidFill>
              </a:rPr>
              <a:t>pts</a:t>
            </a:r>
            <a:r>
              <a:rPr lang="en-US" sz="900" dirty="0">
                <a:solidFill>
                  <a:schemeClr val="bg1"/>
                </a:solidFill>
              </a:rPr>
              <a:t> </a:t>
            </a:r>
          </a:p>
          <a:p>
            <a:pPr marL="0" indent="0">
              <a:buNone/>
            </a:pPr>
            <a:r>
              <a:rPr lang="en-US" sz="900" dirty="0" smtClean="0">
                <a:solidFill>
                  <a:schemeClr val="bg1"/>
                </a:solidFill>
              </a:rPr>
              <a:t>4.  Questions </a:t>
            </a:r>
            <a:r>
              <a:rPr lang="en-US" sz="900" dirty="0">
                <a:solidFill>
                  <a:schemeClr val="bg1"/>
                </a:solidFill>
              </a:rPr>
              <a:t>and Answers:  Field topical questions from the audience.		[</a:t>
            </a:r>
            <a:r>
              <a:rPr lang="en-US" sz="900" b="1" dirty="0">
                <a:solidFill>
                  <a:schemeClr val="bg1"/>
                </a:solidFill>
              </a:rPr>
              <a:t>5 </a:t>
            </a:r>
            <a:r>
              <a:rPr lang="en-US" sz="900" b="1" dirty="0" err="1" smtClean="0">
                <a:solidFill>
                  <a:schemeClr val="bg1"/>
                </a:solidFill>
              </a:rPr>
              <a:t>pts</a:t>
            </a:r>
            <a:r>
              <a:rPr lang="en-US" sz="900" dirty="0" smtClean="0">
                <a:solidFill>
                  <a:schemeClr val="bg1"/>
                </a:solidFill>
              </a:rPr>
              <a:t>]</a:t>
            </a:r>
          </a:p>
          <a:p>
            <a:pPr marL="0" indent="0">
              <a:buNone/>
            </a:pPr>
            <a:r>
              <a:rPr lang="en-US" sz="600" dirty="0" smtClean="0">
                <a:solidFill>
                  <a:schemeClr val="bg1"/>
                </a:solidFill>
              </a:rPr>
              <a:t>Ironda </a:t>
            </a:r>
            <a:r>
              <a:rPr lang="en-US" sz="600" dirty="0">
                <a:solidFill>
                  <a:schemeClr val="bg1"/>
                </a:solidFill>
              </a:rPr>
              <a:t>J. Campbell, 2004©, 2015©, 20016©</a:t>
            </a:r>
          </a:p>
        </p:txBody>
      </p:sp>
    </p:spTree>
    <p:extLst>
      <p:ext uri="{BB962C8B-B14F-4D97-AF65-F5344CB8AC3E}">
        <p14:creationId xmlns:p14="http://schemas.microsoft.com/office/powerpoint/2010/main" val="4083046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300" i="1" dirty="0">
                <a:solidFill>
                  <a:srgbClr val="FF0000"/>
                </a:solidFill>
                <a:effectLst>
                  <a:outerShdw blurRad="38100" dist="38100" dir="2700000" algn="tl">
                    <a:srgbClr val="000000">
                      <a:alpha val="43137"/>
                    </a:srgbClr>
                  </a:outerShdw>
                </a:effectLst>
              </a:rPr>
              <a:t>Blurred Lines</a:t>
            </a:r>
            <a:r>
              <a:rPr lang="en-US" sz="5300" dirty="0">
                <a:solidFill>
                  <a:srgbClr val="FF0000"/>
                </a:solidFill>
              </a:rPr>
              <a:t>:</a:t>
            </a:r>
            <a:r>
              <a:rPr lang="en-US" sz="5300" dirty="0">
                <a:solidFill>
                  <a:prstClr val="white"/>
                </a:solidFill>
              </a:rPr>
              <a:t>  </a:t>
            </a:r>
            <a:r>
              <a:rPr lang="en-US" sz="3200" dirty="0">
                <a:solidFill>
                  <a:prstClr val="white"/>
                </a:solidFill>
              </a:rPr>
              <a:t/>
            </a:r>
            <a:br>
              <a:rPr lang="en-US" sz="3200" dirty="0">
                <a:solidFill>
                  <a:prstClr val="white"/>
                </a:solidFill>
              </a:rPr>
            </a:br>
            <a:r>
              <a:rPr lang="en-US" sz="4400" dirty="0">
                <a:solidFill>
                  <a:prstClr val="white"/>
                </a:solidFill>
              </a:rPr>
              <a:t>The Politics of Ethics in the Classroom </a:t>
            </a:r>
            <a:endParaRPr lang="en-US" sz="4400" dirty="0"/>
          </a:p>
        </p:txBody>
      </p:sp>
      <p:sp>
        <p:nvSpPr>
          <p:cNvPr id="3" name="Content Placeholder 2"/>
          <p:cNvSpPr>
            <a:spLocks noGrp="1"/>
          </p:cNvSpPr>
          <p:nvPr>
            <p:ph idx="1"/>
          </p:nvPr>
        </p:nvSpPr>
        <p:spPr>
          <a:xfrm>
            <a:off x="10516335" y="854058"/>
            <a:ext cx="1675665" cy="838822"/>
          </a:xfrm>
        </p:spPr>
        <p:txBody>
          <a:bodyPr>
            <a:normAutofit lnSpcReduction="10000"/>
          </a:bodyPr>
          <a:lstStyle/>
          <a:p>
            <a:pPr marL="0" lvl="0" indent="0" algn="ctr">
              <a:spcBef>
                <a:spcPts val="600"/>
              </a:spcBef>
              <a:buNone/>
            </a:pPr>
            <a:r>
              <a:rPr lang="en-US" sz="1100" b="1" dirty="0">
                <a:solidFill>
                  <a:prstClr val="black"/>
                </a:solidFill>
              </a:rPr>
              <a:t>Ironda Joyce Campbell</a:t>
            </a:r>
          </a:p>
          <a:p>
            <a:pPr marL="0" lvl="0" indent="0" algn="ctr">
              <a:spcBef>
                <a:spcPts val="0"/>
              </a:spcBef>
              <a:buNone/>
            </a:pPr>
            <a:r>
              <a:rPr lang="en-US" sz="1100" b="1" dirty="0">
                <a:solidFill>
                  <a:prstClr val="black"/>
                </a:solidFill>
              </a:rPr>
              <a:t>Associate Professor</a:t>
            </a:r>
          </a:p>
          <a:p>
            <a:pPr marL="0" lvl="0" indent="0" algn="ctr">
              <a:spcBef>
                <a:spcPts val="0"/>
              </a:spcBef>
              <a:buNone/>
            </a:pPr>
            <a:r>
              <a:rPr lang="en-US" sz="1100" b="1" dirty="0">
                <a:solidFill>
                  <a:prstClr val="black"/>
                </a:solidFill>
              </a:rPr>
              <a:t>Pierpont Community &amp; Technical College</a:t>
            </a:r>
          </a:p>
          <a:p>
            <a:pPr marL="0" lvl="0" indent="0" algn="ctr">
              <a:spcBef>
                <a:spcPts val="0"/>
              </a:spcBef>
              <a:buNone/>
            </a:pPr>
            <a:r>
              <a:rPr lang="en-US" sz="1100" b="1" dirty="0">
                <a:solidFill>
                  <a:prstClr val="black"/>
                </a:solidFill>
              </a:rPr>
              <a:t>Fairmont, WV </a:t>
            </a:r>
            <a:r>
              <a:rPr lang="en-US" sz="1100" b="1" dirty="0" smtClean="0">
                <a:solidFill>
                  <a:prstClr val="black"/>
                </a:solidFill>
              </a:rPr>
              <a:t>26554</a:t>
            </a:r>
            <a:endParaRPr lang="en-US" sz="1100" dirty="0"/>
          </a:p>
        </p:txBody>
      </p:sp>
      <p:sp>
        <p:nvSpPr>
          <p:cNvPr id="5" name="TextBox 4"/>
          <p:cNvSpPr txBox="1"/>
          <p:nvPr/>
        </p:nvSpPr>
        <p:spPr>
          <a:xfrm flipH="1">
            <a:off x="271847" y="2169980"/>
            <a:ext cx="11034584" cy="4339650"/>
          </a:xfrm>
          <a:prstGeom prst="rect">
            <a:avLst/>
          </a:prstGeom>
          <a:noFill/>
        </p:spPr>
        <p:txBody>
          <a:bodyPr wrap="square" rtlCol="0">
            <a:spAutoFit/>
          </a:bodyPr>
          <a:lstStyle/>
          <a:p>
            <a:pPr algn="ctr"/>
            <a:r>
              <a:rPr lang="en-US" sz="6000" dirty="0" smtClean="0"/>
              <a:t>Final Thoughts</a:t>
            </a:r>
          </a:p>
          <a:p>
            <a:pPr marL="285750" indent="-285750">
              <a:buFont typeface="Arial" panose="020B0604020202020204" pitchFamily="34" charset="0"/>
              <a:buChar char="•"/>
            </a:pPr>
            <a:r>
              <a:rPr lang="en-US" b="1" i="1" dirty="0">
                <a:solidFill>
                  <a:schemeClr val="bg1"/>
                </a:solidFill>
              </a:rPr>
              <a:t>What is ethical is not always concrete or objective, but rather contextual—especially in creative, philosophical, and experiential learning. The concept of ethics within the learning environment versus established codes of ethics is discussed</a:t>
            </a:r>
            <a:r>
              <a:rPr lang="en-US" b="1" dirty="0" smtClean="0">
                <a:solidFill>
                  <a:schemeClr val="bg1"/>
                </a:solidFill>
              </a:rPr>
              <a:t>.</a:t>
            </a:r>
          </a:p>
          <a:p>
            <a:pPr marL="285750" indent="-285750">
              <a:buFont typeface="Arial" panose="020B0604020202020204" pitchFamily="34" charset="0"/>
              <a:buChar char="•"/>
            </a:pPr>
            <a:endParaRPr lang="en-US" b="1" dirty="0">
              <a:solidFill>
                <a:schemeClr val="bg1"/>
              </a:solidFill>
            </a:endParaRPr>
          </a:p>
          <a:p>
            <a:pPr marL="285750" indent="-285750">
              <a:buFont typeface="Arial" panose="020B0604020202020204" pitchFamily="34" charset="0"/>
              <a:buChar char="•"/>
            </a:pPr>
            <a:r>
              <a:rPr lang="en-US" b="1" i="1" dirty="0">
                <a:solidFill>
                  <a:schemeClr val="bg1"/>
                </a:solidFill>
              </a:rPr>
              <a:t>All communication is impacted by context and culture.</a:t>
            </a:r>
          </a:p>
          <a:p>
            <a:pPr marL="285750" indent="-285750">
              <a:buFont typeface="Arial" panose="020B0604020202020204" pitchFamily="34" charset="0"/>
              <a:buChar char="•"/>
            </a:pPr>
            <a:endParaRPr lang="en-US" b="1" dirty="0" smtClean="0">
              <a:solidFill>
                <a:schemeClr val="bg1"/>
              </a:solidFill>
            </a:endParaRPr>
          </a:p>
          <a:p>
            <a:pPr marL="285750" indent="-285750">
              <a:buFont typeface="Arial" panose="020B0604020202020204" pitchFamily="34" charset="0"/>
              <a:buChar char="•"/>
            </a:pPr>
            <a:r>
              <a:rPr lang="en-US" b="1" dirty="0" smtClean="0">
                <a:solidFill>
                  <a:schemeClr val="bg1"/>
                </a:solidFill>
              </a:rPr>
              <a:t>As leaders, instructors, administrators, we have to keep in mind that all persons do not receive our communications favorably.  Also, they may not process or receive the information as we intended, in spite of due diligence.  As a result, they could deem the communication to be unethical, and academic freedom may not shield us.</a:t>
            </a:r>
          </a:p>
          <a:p>
            <a:pPr marL="285750" indent="-285750">
              <a:buFont typeface="Arial" panose="020B0604020202020204" pitchFamily="34" charset="0"/>
              <a:buChar char="•"/>
            </a:pPr>
            <a:endParaRPr lang="en-US" b="1" dirty="0">
              <a:solidFill>
                <a:schemeClr val="bg1"/>
              </a:solidFill>
            </a:endParaRP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2657299478"/>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1142</TotalTime>
  <Words>1702</Words>
  <Application>Microsoft Office PowerPoint</Application>
  <PresentationFormat>Widescreen</PresentationFormat>
  <Paragraphs>219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Arial Black</vt:lpstr>
      <vt:lpstr>Trebuchet MS</vt:lpstr>
      <vt:lpstr>Berlin</vt:lpstr>
      <vt:lpstr>Blurred Lines:   The Politics of Ethics in the Classroom</vt:lpstr>
      <vt:lpstr>Blurred Lines:   The Politics of Ethics in the Classroom</vt:lpstr>
      <vt:lpstr>Elie Wiesel on Ethics                                     Laureate, 1986 Nobel Prize for Peace</vt:lpstr>
      <vt:lpstr>WORD ASSOCIATION</vt:lpstr>
      <vt:lpstr>WORD ASSOCIATION</vt:lpstr>
      <vt:lpstr>WORD ASSOCIATION: ETHICS</vt:lpstr>
      <vt:lpstr>DEFINITION:  ETHICS</vt:lpstr>
      <vt:lpstr>DEFINITION: CODE OF ETHICS</vt:lpstr>
      <vt:lpstr>QUESTION?????</vt:lpstr>
      <vt:lpstr>ANSWER</vt:lpstr>
      <vt:lpstr>Blurred Lines:   The Politics of Ethics in the Classroom</vt:lpstr>
      <vt:lpstr>Blurred Lines:   The Politics of Ethics in the Classroom</vt:lpstr>
      <vt:lpstr>Blurred Lines:   The Politics of Ethics in the Classroom</vt:lpstr>
      <vt:lpstr>Blurred Lines:   The Politics of Ethics in the Classroom</vt:lpstr>
      <vt:lpstr>Blurred Lines:   The Politics of Ethics in the Classroom</vt:lpstr>
      <vt:lpstr>Blurred Lines:   The Politics of Ethics in the Classroom </vt:lpstr>
      <vt:lpstr>Blurred Lines:   The Politics of Ethics in the Classroom </vt:lpstr>
      <vt:lpstr>Blurred Lines:   The Politics of Ethics in the Classroom </vt:lpstr>
      <vt:lpstr>Guiding Students in ethics exercises</vt:lpstr>
      <vt:lpstr>Guiding Students in ethics exercises</vt:lpstr>
      <vt:lpstr>Guiding Student in ethics exercises</vt:lpstr>
      <vt:lpstr>Blurred Lines:   The Politics of Ethics in the Classroom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Blurred Lines:  The Politics of Ethics in the Classroom</dc:title>
  <dc:creator>Ironda Campbell</dc:creator>
  <cp:lastModifiedBy>Campbell, Ironda</cp:lastModifiedBy>
  <cp:revision>149</cp:revision>
  <dcterms:created xsi:type="dcterms:W3CDTF">2016-03-17T00:27:22Z</dcterms:created>
  <dcterms:modified xsi:type="dcterms:W3CDTF">2016-04-06T21:18:30Z</dcterms:modified>
</cp:coreProperties>
</file>